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8" d="100"/>
          <a:sy n="138" d="100"/>
        </p:scale>
        <p:origin x="114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6691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6EE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9"/>
          <p:cNvSpPr/>
          <p:nvPr/>
        </p:nvSpPr>
        <p:spPr>
          <a:xfrm>
            <a:off x="457201" y="4846320"/>
            <a:ext cx="8229600" cy="274320"/>
          </a:xfrm>
          <a:prstGeom prst="rect">
            <a:avLst/>
          </a:prstGeom>
          <a:solidFill>
            <a:schemeClr val="accent2">
              <a:lumMod val="75000"/>
            </a:schemeClr>
          </a:solidFill>
          <a:ln/>
        </p:spPr>
      </p:sp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</a:rPr>
              <a:t>令和9年度 </a:t>
            </a:r>
            <a:r>
              <a:rPr lang="en-US" sz="2200" b="1" dirty="0" err="1" smtClean="0">
                <a:solidFill>
                  <a:srgbClr val="FFFFFF"/>
                </a:solidFill>
              </a:rPr>
              <a:t>姫路市地域密着型サービス整備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公募概要</a:t>
            </a:r>
            <a:r>
              <a:rPr lang="ja-JP" altLang="en-US" sz="2200" b="1" dirty="0">
                <a:solidFill>
                  <a:srgbClr val="FFFFFF"/>
                </a:solidFill>
              </a:rPr>
              <a:t>　</a:t>
            </a:r>
            <a:r>
              <a:rPr lang="en-US" altLang="ja-JP" sz="2200" b="1" dirty="0" smtClean="0">
                <a:solidFill>
                  <a:srgbClr val="FFFFFF"/>
                </a:solidFill>
              </a:rPr>
              <a:t>【</a:t>
            </a:r>
            <a:r>
              <a:rPr lang="ja-JP" altLang="en-US" sz="2200" b="1" dirty="0" smtClean="0">
                <a:solidFill>
                  <a:srgbClr val="FFFFFF"/>
                </a:solidFill>
              </a:rPr>
              <a:t>抜粋</a:t>
            </a:r>
            <a:r>
              <a:rPr lang="en-US" altLang="ja-JP" sz="2200" b="1" dirty="0" smtClean="0">
                <a:solidFill>
                  <a:srgbClr val="FFFFFF"/>
                </a:solidFill>
              </a:rPr>
              <a:t>】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731520"/>
            <a:ext cx="9144000" cy="91440"/>
          </a:xfrm>
          <a:prstGeom prst="rect">
            <a:avLst/>
          </a:prstGeom>
          <a:solidFill>
            <a:srgbClr val="C1A53F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371600"/>
            <a:ext cx="7315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3366"/>
                </a:solidFill>
              </a:rPr>
              <a:t>（看護）小規模多機能型居宅介護事業所</a:t>
            </a:r>
            <a:endParaRPr lang="en-US" sz="2800" dirty="0"/>
          </a:p>
          <a:p>
            <a:pPr marL="0" indent="0" algn="ctr">
              <a:buNone/>
            </a:pPr>
            <a:r>
              <a:rPr lang="en-US" sz="2800" b="1" dirty="0" err="1">
                <a:solidFill>
                  <a:srgbClr val="003366"/>
                </a:solidFill>
              </a:rPr>
              <a:t>認知症高齢者グループホーム</a:t>
            </a:r>
            <a:r>
              <a:rPr lang="en-US" sz="2800" b="1" dirty="0">
                <a:solidFill>
                  <a:srgbClr val="003366"/>
                </a:solidFill>
              </a:rPr>
              <a:t> </a:t>
            </a:r>
            <a:endParaRPr lang="en-US" sz="2800" b="1" dirty="0" smtClean="0">
              <a:solidFill>
                <a:srgbClr val="003366"/>
              </a:solidFill>
            </a:endParaRPr>
          </a:p>
          <a:p>
            <a:pPr marL="0" indent="0" algn="ctr">
              <a:buNone/>
            </a:pPr>
            <a:r>
              <a:rPr lang="en-US" sz="2800" b="1" dirty="0" err="1" smtClean="0">
                <a:solidFill>
                  <a:srgbClr val="003366"/>
                </a:solidFill>
              </a:rPr>
              <a:t>開設者募集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2286000" y="3840480"/>
            <a:ext cx="4572000" cy="9144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86000" y="3840480"/>
            <a:ext cx="4572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3366"/>
                </a:solidFill>
              </a:rPr>
              <a:t>令和8年7月策定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003366"/>
                </a:solidFill>
              </a:rPr>
              <a:t>姫路市健康福祉局 高齢者政策課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57200" y="4846320"/>
            <a:ext cx="8229600" cy="0"/>
          </a:xfrm>
          <a:prstGeom prst="line">
            <a:avLst/>
          </a:prstGeom>
          <a:noFill/>
          <a:ln w="12700">
            <a:solidFill>
              <a:srgbClr val="003366"/>
            </a:solidFill>
            <a:prstDash val="solid"/>
          </a:ln>
        </p:spPr>
      </p:sp>
      <p:sp>
        <p:nvSpPr>
          <p:cNvPr id="11" name="Text 2"/>
          <p:cNvSpPr/>
          <p:nvPr/>
        </p:nvSpPr>
        <p:spPr>
          <a:xfrm>
            <a:off x="457200" y="48463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altLang="ja-JP" sz="1100" b="1" dirty="0" smtClean="0">
                <a:solidFill>
                  <a:schemeClr val="bg1"/>
                </a:solidFill>
              </a:rPr>
              <a:t>※</a:t>
            </a:r>
            <a:r>
              <a:rPr lang="ja-JP" altLang="en-US" sz="1100" b="1" dirty="0" smtClean="0">
                <a:solidFill>
                  <a:schemeClr val="bg1"/>
                </a:solidFill>
              </a:rPr>
              <a:t>本資料は募集要項の抜粋資料となりますので、必ず要項を確認してください。</a:t>
            </a:r>
            <a:endParaRPr lang="en-US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募集施設数と整備の基本方針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731520"/>
            <a:ext cx="9144000" cy="91440"/>
          </a:xfrm>
          <a:prstGeom prst="rect">
            <a:avLst/>
          </a:prstGeom>
          <a:solidFill>
            <a:srgbClr val="C1A53F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9144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3366"/>
                </a:solidFill>
              </a:rPr>
              <a:t>募集サービスの種類・定員・整備数の一覧</a:t>
            </a:r>
            <a:endParaRPr lang="en-US" sz="1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340698"/>
              </p:ext>
            </p:extLst>
          </p:nvPr>
        </p:nvGraphicFramePr>
        <p:xfrm>
          <a:off x="457200" y="1371600"/>
          <a:ext cx="8229600" cy="1371600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施設種別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募集数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定員基準・備考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smtClean="0">
                          <a:solidFill>
                            <a:srgbClr val="000000"/>
                          </a:solidFill>
                          <a:latin typeface="+mn-lt"/>
                        </a:rPr>
                        <a:t>小規模多機能型居宅介護</a:t>
                      </a:r>
                      <a:r>
                        <a:rPr lang="ja-JP" altLang="en-US" sz="1200" b="1" smtClean="0">
                          <a:solidFill>
                            <a:srgbClr val="000000"/>
                          </a:solidFill>
                          <a:latin typeface="+mn-lt"/>
                        </a:rPr>
                        <a:t>事業所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2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か所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登録29名以内（通所18名・宿泊9名以内）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smtClean="0">
                          <a:solidFill>
                            <a:srgbClr val="000000"/>
                          </a:solidFill>
                        </a:rPr>
                        <a:t>看護小規模多機能型居宅介護</a:t>
                      </a:r>
                      <a:r>
                        <a:rPr lang="ja-JP" altLang="en-US" sz="1200" b="1" smtClean="0">
                          <a:solidFill>
                            <a:srgbClr val="000000"/>
                          </a:solidFill>
                        </a:rPr>
                        <a:t>事業所</a:t>
                      </a:r>
                      <a:endParaRPr lang="en-US" sz="1200" b="1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2か所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登録29名以内（通所18名・宿泊9名以内）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認知症高齢者グループホーム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36床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新設：2ユニット</a:t>
                      </a:r>
                      <a:r>
                        <a:rPr lang="en-US" sz="1200">
                          <a:solidFill>
                            <a:srgbClr val="000000"/>
                          </a:solidFill>
                        </a:rPr>
                        <a:t>18</a:t>
                      </a:r>
                      <a:r>
                        <a:rPr lang="en-US" sz="1200" smtClean="0">
                          <a:solidFill>
                            <a:srgbClr val="000000"/>
                          </a:solidFill>
                        </a:rPr>
                        <a:t>名  </a:t>
                      </a:r>
                      <a:r>
                        <a:rPr lang="en-US" sz="1200">
                          <a:solidFill>
                            <a:srgbClr val="000000"/>
                          </a:solidFill>
                        </a:rPr>
                        <a:t>/ </a:t>
                      </a:r>
                      <a:r>
                        <a:rPr lang="en-US" sz="1200" smtClean="0">
                          <a:solidFill>
                            <a:srgbClr val="000000"/>
                          </a:solidFill>
                        </a:rPr>
                        <a:t>  増床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：合計</a:t>
                      </a:r>
                      <a:r>
                        <a:rPr lang="en-US" sz="1200">
                          <a:solidFill>
                            <a:srgbClr val="000000"/>
                          </a:solidFill>
                        </a:rPr>
                        <a:t>3</a:t>
                      </a:r>
                      <a:r>
                        <a:rPr lang="en-US" sz="1200" smtClean="0">
                          <a:solidFill>
                            <a:srgbClr val="000000"/>
                          </a:solidFill>
                        </a:rPr>
                        <a:t>ユニット</a:t>
                      </a:r>
                      <a:r>
                        <a:rPr lang="en-US" sz="1200" b="1" smtClean="0">
                          <a:solidFill>
                            <a:srgbClr val="000000"/>
                          </a:solidFill>
                        </a:rPr>
                        <a:t>(27</a:t>
                      </a:r>
                      <a:r>
                        <a:rPr lang="ja-JP" altLang="en-US" sz="1200" b="1" smtClean="0">
                          <a:solidFill>
                            <a:srgbClr val="000000"/>
                          </a:solidFill>
                        </a:rPr>
                        <a:t>名</a:t>
                      </a:r>
                      <a:r>
                        <a:rPr lang="en-US" altLang="ja-JP" sz="1200" b="1" smtClean="0">
                          <a:solidFill>
                            <a:srgbClr val="000000"/>
                          </a:solidFill>
                        </a:rPr>
                        <a:t>)</a:t>
                      </a:r>
                      <a:r>
                        <a:rPr lang="en-US" sz="1200" smtClean="0">
                          <a:solidFill>
                            <a:srgbClr val="000000"/>
                          </a:solidFill>
                        </a:rPr>
                        <a:t>以内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既存小多機から看多機への転換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制限なし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開設10年以上、同一校区内に看多機がないこと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457200" y="3657600"/>
            <a:ext cx="822960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37490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3366"/>
                </a:solidFill>
              </a:rPr>
              <a:t>📍 整備における重要事項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548640" y="4023360"/>
            <a:ext cx="3840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00000"/>
                </a:solidFill>
              </a:rPr>
              <a:t>・</a:t>
            </a:r>
            <a:r>
              <a:rPr lang="en-US" sz="1100" dirty="0">
                <a:solidFill>
                  <a:srgbClr val="FF0000"/>
                </a:solidFill>
              </a:rPr>
              <a:t>原則新築</a:t>
            </a:r>
            <a:r>
              <a:rPr lang="en-US" sz="1100" dirty="0">
                <a:solidFill>
                  <a:srgbClr val="000000"/>
                </a:solidFill>
              </a:rPr>
              <a:t>。基準を満たせば既存活用も可。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000000"/>
                </a:solidFill>
              </a:rPr>
              <a:t>・</a:t>
            </a:r>
            <a:r>
              <a:rPr lang="en-US" sz="1100" dirty="0" err="1">
                <a:solidFill>
                  <a:srgbClr val="000000"/>
                </a:solidFill>
              </a:rPr>
              <a:t>併設可能：定期巡回、施設内保育、居宅介護</a:t>
            </a:r>
            <a:r>
              <a:rPr lang="en-US" sz="1100" dirty="0" smtClean="0">
                <a:solidFill>
                  <a:srgbClr val="000000"/>
                </a:solidFill>
              </a:rPr>
              <a:t>。</a:t>
            </a:r>
          </a:p>
        </p:txBody>
      </p:sp>
      <p:sp>
        <p:nvSpPr>
          <p:cNvPr id="10" name="Text 7"/>
          <p:cNvSpPr/>
          <p:nvPr/>
        </p:nvSpPr>
        <p:spPr>
          <a:xfrm>
            <a:off x="4572000" y="4023360"/>
            <a:ext cx="3840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00000"/>
                </a:solidFill>
              </a:rPr>
              <a:t>・併設時は入り口および動線を完全に分離。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000000"/>
                </a:solidFill>
              </a:rPr>
              <a:t>・補助金活用時は内示後の着工が必須条件。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3" name="Text 1"/>
          <p:cNvSpPr/>
          <p:nvPr/>
        </p:nvSpPr>
        <p:spPr>
          <a:xfrm>
            <a:off x="267871" y="2377006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看護小規模多機能型居宅介護：募集対象圏域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53077" y="2424109"/>
            <a:ext cx="8229600" cy="6180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ja-JP" altLang="en-US" sz="1200" b="1" smtClean="0">
                <a:solidFill>
                  <a:srgbClr val="003366"/>
                </a:solidFill>
              </a:rPr>
              <a:t>・</a:t>
            </a:r>
            <a:r>
              <a:rPr lang="en-US" sz="1200" b="1" smtClean="0">
                <a:solidFill>
                  <a:srgbClr val="003366"/>
                </a:solidFill>
              </a:rPr>
              <a:t>市内</a:t>
            </a:r>
            <a:r>
              <a:rPr lang="en-US" sz="1200" b="1">
                <a:solidFill>
                  <a:srgbClr val="003366"/>
                </a:solidFill>
              </a:rPr>
              <a:t>13</a:t>
            </a:r>
            <a:r>
              <a:rPr lang="en-US" sz="1200" b="1" smtClean="0">
                <a:solidFill>
                  <a:srgbClr val="003366"/>
                </a:solidFill>
              </a:rPr>
              <a:t>圏域すべてを整備対象</a:t>
            </a:r>
            <a:r>
              <a:rPr lang="ja-JP" altLang="en-US" sz="1200" b="1" smtClean="0">
                <a:solidFill>
                  <a:srgbClr val="003366"/>
                </a:solidFill>
              </a:rPr>
              <a:t>。</a:t>
            </a:r>
            <a:endParaRPr lang="en-US" altLang="ja-JP" sz="1200" b="1" smtClean="0">
              <a:solidFill>
                <a:srgbClr val="003366"/>
              </a:solidFill>
            </a:endParaRPr>
          </a:p>
          <a:p>
            <a:pPr marL="0" indent="0">
              <a:buNone/>
            </a:pPr>
            <a:r>
              <a:rPr lang="ja-JP" altLang="en-US" sz="1200" b="1" smtClean="0">
                <a:solidFill>
                  <a:srgbClr val="003366"/>
                </a:solidFill>
              </a:rPr>
              <a:t>・</a:t>
            </a:r>
            <a:r>
              <a:rPr lang="en-US" sz="1200" b="1" smtClean="0">
                <a:solidFill>
                  <a:srgbClr val="003366"/>
                </a:solidFill>
              </a:rPr>
              <a:t>既存施設の有無で</a:t>
            </a:r>
            <a:r>
              <a:rPr lang="ja-JP" altLang="en-US" sz="1200" b="1" smtClean="0">
                <a:solidFill>
                  <a:srgbClr val="003366"/>
                </a:solidFill>
              </a:rPr>
              <a:t>圏域に</a:t>
            </a:r>
            <a:r>
              <a:rPr lang="en-US" sz="1200" b="1" smtClean="0">
                <a:solidFill>
                  <a:srgbClr val="003366"/>
                </a:solidFill>
              </a:rPr>
              <a:t>配点</a:t>
            </a:r>
            <a:r>
              <a:rPr lang="ja-JP" altLang="en-US" sz="1200" b="1" smtClean="0">
                <a:solidFill>
                  <a:srgbClr val="003366"/>
                </a:solidFill>
              </a:rPr>
              <a:t>の高低。</a:t>
            </a:r>
            <a:endParaRPr lang="en-US" altLang="ja-JP" sz="1200" b="1" smtClean="0">
              <a:solidFill>
                <a:srgbClr val="003366"/>
              </a:solidFill>
            </a:endParaRPr>
          </a:p>
          <a:p>
            <a:pPr marL="0" indent="0">
              <a:buNone/>
            </a:pPr>
            <a:r>
              <a:rPr lang="ja-JP" altLang="en-US" sz="1200" b="1" smtClean="0">
                <a:solidFill>
                  <a:srgbClr val="003366"/>
                </a:solidFill>
              </a:rPr>
              <a:t>・既存</a:t>
            </a:r>
            <a:r>
              <a:rPr lang="ja-JP" altLang="en-US" sz="1200" b="1">
                <a:solidFill>
                  <a:srgbClr val="003366"/>
                </a:solidFill>
              </a:rPr>
              <a:t>施設</a:t>
            </a:r>
            <a:r>
              <a:rPr lang="ja-JP" altLang="en-US" sz="1200" b="1" smtClean="0">
                <a:solidFill>
                  <a:srgbClr val="003366"/>
                </a:solidFill>
              </a:rPr>
              <a:t>のない小学校区を対象</a:t>
            </a:r>
            <a:endParaRPr lang="en-US" sz="12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071326"/>
              </p:ext>
            </p:extLst>
          </p:nvPr>
        </p:nvGraphicFramePr>
        <p:xfrm>
          <a:off x="438282" y="3116832"/>
          <a:ext cx="8229600" cy="1675349"/>
        </p:xfrm>
        <a:graphic>
          <a:graphicData uri="http://schemas.openxmlformats.org/drawingml/2006/table">
            <a:tbl>
              <a:tblPr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4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</a:rPr>
                        <a:t>配点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</a:rPr>
                        <a:t>圏域名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 err="1">
                          <a:solidFill>
                            <a:srgbClr val="FFFFFF"/>
                          </a:solidFill>
                        </a:rPr>
                        <a:t>募集対象小学校区（</a:t>
                      </a:r>
                      <a:r>
                        <a:rPr lang="en-US" sz="1000" dirty="0" err="1" smtClean="0">
                          <a:solidFill>
                            <a:srgbClr val="FFFFFF"/>
                          </a:solidFill>
                        </a:rPr>
                        <a:t>既存施設のない校区</a:t>
                      </a:r>
                      <a:r>
                        <a:rPr lang="en-US" sz="1000" dirty="0" smtClean="0">
                          <a:solidFill>
                            <a:srgbClr val="FFFFFF"/>
                          </a:solidFill>
                        </a:rPr>
                        <a:t>）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46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第1(</a:t>
                      </a:r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高</a:t>
                      </a:r>
                      <a:r>
                        <a:rPr lang="en-US" sz="1000" smtClean="0">
                          <a:solidFill>
                            <a:srgbClr val="000000"/>
                          </a:solidFill>
                        </a:rPr>
                        <a:t>)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ja-JP" sz="1000" smtClean="0">
                          <a:solidFill>
                            <a:srgbClr val="000000"/>
                          </a:solidFill>
                        </a:rPr>
                        <a:t>※</a:t>
                      </a:r>
                      <a:r>
                        <a:rPr lang="ja-JP" altLang="en-US" sz="1000" smtClean="0">
                          <a:solidFill>
                            <a:srgbClr val="000000"/>
                          </a:solidFill>
                        </a:rPr>
                        <a:t>サテライトによる整備可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家島 / 広畑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香寺 / 東部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灘 / 安富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家島、坊勢 / 八幡、広畑、広畑第二、大津、南大津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香呂、香呂南、中寺 / 谷内、谷外、花田、御国野、四郷、別所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八木、糸引、白浜、的形、大塩 / 安富北、安富南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第2(低)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7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夢前 / 北部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中部第一 </a:t>
                      </a:r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/ </a:t>
                      </a:r>
                      <a:r>
                        <a:rPr lang="ja-JP" altLang="en-US" sz="1000" smtClean="0">
                          <a:solidFill>
                            <a:srgbClr val="000000"/>
                          </a:solidFill>
                        </a:rPr>
                        <a:t>第</a:t>
                      </a:r>
                      <a:r>
                        <a:rPr lang="en-US" sz="1000" smtClean="0">
                          <a:solidFill>
                            <a:srgbClr val="000000"/>
                          </a:solidFill>
                        </a:rPr>
                        <a:t>二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飾磨 / 網干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西部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7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古知、前之庄、莇野、上菅、菅生 / 水上、増位、広峰、船津、山田、豊富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城西、白鷺、船場、野里、城乾、城東 / 安室、安室東、高岡、高岡西、城陽、荒川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英賀保、妻鹿、高浜、飾磨 / 勝原、旭陽、余部、網干、網干西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峰相、林田、伊勢、白鳥、青山、太市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Shape 0"/>
          <p:cNvSpPr/>
          <p:nvPr/>
        </p:nvSpPr>
        <p:spPr>
          <a:xfrm>
            <a:off x="0" y="1665599"/>
            <a:ext cx="9144000" cy="7315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8" name="Text 1"/>
          <p:cNvSpPr/>
          <p:nvPr/>
        </p:nvSpPr>
        <p:spPr>
          <a:xfrm>
            <a:off x="447741" y="11036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 err="1" smtClean="0">
                <a:solidFill>
                  <a:srgbClr val="FFFFFF"/>
                </a:solidFill>
              </a:rPr>
              <a:t>小規模多機能型居宅介護</a:t>
            </a:r>
            <a:r>
              <a:rPr lang="en-US" sz="2200" b="1" dirty="0" err="1">
                <a:solidFill>
                  <a:srgbClr val="FFFFFF"/>
                </a:solidFill>
              </a:rPr>
              <a:t>：募集対象圏域</a:t>
            </a:r>
            <a:endParaRPr lang="en-US" sz="22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5633820"/>
              </p:ext>
            </p:extLst>
          </p:nvPr>
        </p:nvGraphicFramePr>
        <p:xfrm>
          <a:off x="447741" y="830509"/>
          <a:ext cx="8220141" cy="723333"/>
        </p:xfrm>
        <a:graphic>
          <a:graphicData uri="http://schemas.openxmlformats.org/drawingml/2006/table">
            <a:tbl>
              <a:tblPr/>
              <a:tblGrid>
                <a:gridCol w="2286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41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006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</a:rPr>
                        <a:t>圏域名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 err="1">
                          <a:solidFill>
                            <a:srgbClr val="FFFFFF"/>
                          </a:solidFill>
                        </a:rPr>
                        <a:t>募集対象小学校区（</a:t>
                      </a:r>
                      <a:r>
                        <a:rPr lang="en-US" sz="1000" dirty="0" err="1" smtClean="0">
                          <a:solidFill>
                            <a:srgbClr val="FFFFFF"/>
                          </a:solidFill>
                        </a:rPr>
                        <a:t>既存施設のない校区</a:t>
                      </a:r>
                      <a:r>
                        <a:rPr lang="en-US" sz="1000" dirty="0" smtClean="0">
                          <a:solidFill>
                            <a:srgbClr val="FFFFFF"/>
                          </a:solidFill>
                        </a:rPr>
                        <a:t>）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49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000" dirty="0" smtClean="0">
                          <a:solidFill>
                            <a:srgbClr val="000000"/>
                          </a:solidFill>
                        </a:rPr>
                        <a:t>夢前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/ </a:t>
                      </a:r>
                      <a:r>
                        <a:rPr lang="ja-JP" altLang="en-US" sz="1000" dirty="0" smtClean="0"/>
                        <a:t>家島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000" dirty="0" smtClean="0">
                          <a:solidFill>
                            <a:srgbClr val="000000"/>
                          </a:solidFill>
                        </a:rPr>
                        <a:t>置塩、古知、前之庄、莇野、</a:t>
                      </a:r>
                      <a:r>
                        <a:rPr lang="en-US" altLang="ja-JP" sz="1000" dirty="0" err="1" smtClean="0">
                          <a:solidFill>
                            <a:srgbClr val="000000"/>
                          </a:solidFill>
                        </a:rPr>
                        <a:t>上菅、菅生</a:t>
                      </a:r>
                      <a:r>
                        <a:rPr lang="en-US" altLang="ja-JP" sz="100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</a:rPr>
                        <a:t>/ </a:t>
                      </a:r>
                      <a:r>
                        <a:rPr lang="en-US" altLang="ja-JP" sz="1000" dirty="0" err="1" smtClean="0">
                          <a:solidFill>
                            <a:srgbClr val="000000"/>
                          </a:solidFill>
                        </a:rPr>
                        <a:t>家島、坊勢</a:t>
                      </a:r>
                      <a:r>
                        <a:rPr lang="en-US" altLang="ja-JP" sz="100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Text 1"/>
          <p:cNvSpPr/>
          <p:nvPr/>
        </p:nvSpPr>
        <p:spPr>
          <a:xfrm>
            <a:off x="438282" y="1684283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ja-JP" altLang="en-US" sz="2200" b="1" smtClean="0">
                <a:solidFill>
                  <a:srgbClr val="FFFFFF"/>
                </a:solidFill>
              </a:rPr>
              <a:t>看護</a:t>
            </a:r>
            <a:r>
              <a:rPr lang="en-US" sz="2200" b="1" smtClean="0">
                <a:solidFill>
                  <a:srgbClr val="FFFFFF"/>
                </a:solidFill>
              </a:rPr>
              <a:t>小規模多機能型居宅介護</a:t>
            </a:r>
            <a:r>
              <a:rPr lang="en-US" sz="2200" b="1" dirty="0" err="1">
                <a:solidFill>
                  <a:srgbClr val="FFFFFF"/>
                </a:solidFill>
              </a:rPr>
              <a:t>：募集対象圏域</a:t>
            </a:r>
            <a:endParaRPr lang="en-US" sz="2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認知症高齢者グループホーム：募集圏域一覧</a:t>
            </a:r>
            <a:endParaRPr lang="en-US" sz="22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371600"/>
          <a:ext cx="8229600" cy="1203960"/>
        </p:xfrm>
        <a:graphic>
          <a:graphicData uri="http://schemas.openxmlformats.org/drawingml/2006/table">
            <a:tbl>
              <a:tblPr/>
              <a:tblGrid>
                <a:gridCol w="1097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配点区分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圏域名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募集対象小学校区（すべて記載）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第1(高)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家島、香寺、中部第一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家島、坊勢、香呂南、中寺、城西、白鷺、野里、城乾、東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第2(中)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7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広畑、西部、中部第二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八幡、大津、曽左、峰相、伊勢、太市、安室、安室東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第3(低)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北部、東部、飾磨、灘、夢前、網干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増位、広峰、砥堀、山田、谷外、別所、飾磨、的形、大塩、古知、莇野、上菅、菅生、大津茂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Shape 2"/>
          <p:cNvSpPr/>
          <p:nvPr/>
        </p:nvSpPr>
        <p:spPr>
          <a:xfrm>
            <a:off x="365760" y="3474720"/>
            <a:ext cx="4023360" cy="1097280"/>
          </a:xfrm>
          <a:prstGeom prst="rect">
            <a:avLst/>
          </a:prstGeom>
          <a:solidFill>
            <a:srgbClr val="E7F3FF"/>
          </a:solidFill>
          <a:ln w="25400">
            <a:solidFill>
              <a:srgbClr val="0056B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48640" y="35661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56B3"/>
                </a:solidFill>
              </a:rPr>
              <a:t>⭐ 特別加点対象校区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48640" y="3840480"/>
            <a:ext cx="3840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00000"/>
                </a:solidFill>
              </a:rPr>
              <a:t>英賀保、荒川、八幡、高岡、曽左、野里、城東、東、船場、増位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4663440" y="3474720"/>
            <a:ext cx="4023360" cy="1097280"/>
          </a:xfrm>
          <a:prstGeom prst="rect">
            <a:avLst/>
          </a:prstGeom>
          <a:solidFill>
            <a:srgbClr val="FFF0F0"/>
          </a:solidFill>
          <a:ln w="25400">
            <a:solidFill>
              <a:srgbClr val="DC354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754880" y="35661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C3545"/>
                </a:solidFill>
              </a:rPr>
              <a:t>⚠️ 募集除外・増床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754880" y="3840480"/>
            <a:ext cx="3840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000000"/>
                </a:solidFill>
              </a:rPr>
              <a:t>安富圏域は新設募集なし</a:t>
            </a:r>
            <a:r>
              <a:rPr lang="en-US" sz="1050" smtClean="0">
                <a:solidFill>
                  <a:srgbClr val="000000"/>
                </a:solidFill>
              </a:rPr>
              <a:t>。</a:t>
            </a:r>
          </a:p>
          <a:p>
            <a:pPr marL="0" indent="0">
              <a:buNone/>
            </a:pPr>
            <a:r>
              <a:rPr lang="en-US" sz="1050" smtClean="0">
                <a:solidFill>
                  <a:srgbClr val="000000"/>
                </a:solidFill>
              </a:rPr>
              <a:t>増床は全圏域を対象とし</a:t>
            </a:r>
            <a:r>
              <a:rPr lang="ja-JP" altLang="en-US" sz="1050" smtClean="0">
                <a:solidFill>
                  <a:srgbClr val="000000"/>
                </a:solidFill>
              </a:rPr>
              <a:t>、圏域による配点の差なし。</a:t>
            </a:r>
            <a:endParaRPr lang="en-US" sz="1050" dirty="0"/>
          </a:p>
        </p:txBody>
      </p:sp>
      <p:sp>
        <p:nvSpPr>
          <p:cNvPr id="11" name="Text 2"/>
          <p:cNvSpPr/>
          <p:nvPr/>
        </p:nvSpPr>
        <p:spPr>
          <a:xfrm>
            <a:off x="464127" y="7696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ja-JP" sz="1300" b="1" smtClean="0">
                <a:solidFill>
                  <a:srgbClr val="003366"/>
                </a:solidFill>
              </a:rPr>
              <a:t>【</a:t>
            </a:r>
            <a:r>
              <a:rPr lang="ja-JP" altLang="en-US" sz="1300" b="1" smtClean="0">
                <a:solidFill>
                  <a:srgbClr val="003366"/>
                </a:solidFill>
              </a:rPr>
              <a:t>創設</a:t>
            </a:r>
            <a:r>
              <a:rPr lang="en-US" altLang="ja-JP" sz="1300" b="1" smtClean="0">
                <a:solidFill>
                  <a:srgbClr val="003366"/>
                </a:solidFill>
              </a:rPr>
              <a:t>】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71499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 err="1">
                <a:solidFill>
                  <a:srgbClr val="FFFFFF"/>
                </a:solidFill>
              </a:rPr>
              <a:t>応募資格</a:t>
            </a:r>
            <a:r>
              <a:rPr lang="en-US" sz="2200" b="1" dirty="0" err="1" smtClean="0">
                <a:solidFill>
                  <a:srgbClr val="FFFFFF"/>
                </a:solidFill>
              </a:rPr>
              <a:t>・自己資金基準</a:t>
            </a:r>
            <a:r>
              <a:rPr lang="ja-JP" altLang="en-US" sz="2200" b="1" dirty="0" smtClean="0">
                <a:solidFill>
                  <a:srgbClr val="FFFFFF"/>
                </a:solidFill>
              </a:rPr>
              <a:t>・立地条件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86934" y="784861"/>
            <a:ext cx="4023360" cy="1500877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4771" y="758322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3366"/>
                </a:solidFill>
              </a:rPr>
              <a:t>経営主体の資格要件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24771" y="915977"/>
            <a:ext cx="3745888" cy="13873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・社会的信用があり、経営基盤が安定している法人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・法人・代表者に市税の滞納がないこと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・暴力団排除条例等の欠格事由に非該当であること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・社福法人の場合、役員等からの借地借家不可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379661" y="758322"/>
            <a:ext cx="4023360" cy="1485899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348131" y="709448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 err="1" smtClean="0">
                <a:solidFill>
                  <a:srgbClr val="003366"/>
                </a:solidFill>
              </a:rPr>
              <a:t>自己資金の確保基準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398582" y="724426"/>
            <a:ext cx="3474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</a:rPr>
              <a:t>① 整備資金：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</a:rPr>
              <a:t> (事業費－土地代－補助金)の 20%以上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</a:rPr>
              <a:t>② 運営資金：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</a:rPr>
              <a:t> 開設3年目の年間支出額の 2/12以上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99546" y="2186678"/>
            <a:ext cx="8103475" cy="548640"/>
          </a:xfrm>
          <a:prstGeom prst="rect">
            <a:avLst/>
          </a:prstGeom>
          <a:solidFill>
            <a:schemeClr val="accent2">
              <a:lumMod val="75000"/>
            </a:schemeClr>
          </a:solidFill>
          <a:ln/>
        </p:spPr>
      </p:sp>
      <p:sp>
        <p:nvSpPr>
          <p:cNvPr id="12" name="Text 10"/>
          <p:cNvSpPr/>
          <p:nvPr/>
        </p:nvSpPr>
        <p:spPr>
          <a:xfrm>
            <a:off x="394138" y="2186678"/>
            <a:ext cx="80278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</a:rPr>
              <a:t>管理者は原則開設前変更不可。開設後最低1年間は職務を全うしてください。</a:t>
            </a:r>
            <a:endParaRPr lang="en-US" sz="1300" dirty="0"/>
          </a:p>
        </p:txBody>
      </p:sp>
      <p:sp>
        <p:nvSpPr>
          <p:cNvPr id="16" name="Text 3"/>
          <p:cNvSpPr/>
          <p:nvPr/>
        </p:nvSpPr>
        <p:spPr>
          <a:xfrm>
            <a:off x="299546" y="2914193"/>
            <a:ext cx="3657600" cy="2727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C3545"/>
                </a:solidFill>
              </a:rPr>
              <a:t>⚠️ 災害リスク区域の制限</a:t>
            </a:r>
            <a:endParaRPr lang="en-US" sz="1400" dirty="0"/>
          </a:p>
        </p:txBody>
      </p:sp>
      <p:sp>
        <p:nvSpPr>
          <p:cNvPr id="17" name="Text 4"/>
          <p:cNvSpPr/>
          <p:nvPr/>
        </p:nvSpPr>
        <p:spPr>
          <a:xfrm>
            <a:off x="236484" y="2826496"/>
            <a:ext cx="3657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・災害レッドゾーン：応募不可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・災害イエローゾーン：以下を条件に検討可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  - 他区域での用地取得が困難である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  - 被害軽減のための施設・設備対策を実施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  - 避難確保計画等に対策を明記</a:t>
            </a:r>
            <a:endParaRPr lang="en-US" sz="1200" dirty="0"/>
          </a:p>
        </p:txBody>
      </p:sp>
      <p:sp>
        <p:nvSpPr>
          <p:cNvPr id="18" name="Text 6"/>
          <p:cNvSpPr/>
          <p:nvPr/>
        </p:nvSpPr>
        <p:spPr>
          <a:xfrm>
            <a:off x="4398582" y="2842392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3366"/>
                </a:solidFill>
              </a:rPr>
              <a:t>📐 設計・図面提出ルール</a:t>
            </a:r>
            <a:endParaRPr lang="en-US" sz="1400" dirty="0"/>
          </a:p>
        </p:txBody>
      </p:sp>
      <p:sp>
        <p:nvSpPr>
          <p:cNvPr id="19" name="Text 7"/>
          <p:cNvSpPr/>
          <p:nvPr/>
        </p:nvSpPr>
        <p:spPr>
          <a:xfrm>
            <a:off x="4398582" y="3105743"/>
            <a:ext cx="3657600" cy="102633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・平面図の縮尺は 200分の1 を厳守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・壁芯面積と内法面積を併記すること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・廊下・階段は手すりを除く内寸幅を記入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・地域住民への事前説明経緯を提出</a:t>
            </a:r>
            <a:endParaRPr lang="en-US" sz="1200" dirty="0"/>
          </a:p>
        </p:txBody>
      </p:sp>
      <p:sp>
        <p:nvSpPr>
          <p:cNvPr id="20" name="Shape 8"/>
          <p:cNvSpPr/>
          <p:nvPr/>
        </p:nvSpPr>
        <p:spPr>
          <a:xfrm>
            <a:off x="324770" y="4561234"/>
            <a:ext cx="8276895" cy="523220"/>
          </a:xfrm>
          <a:prstGeom prst="rect">
            <a:avLst/>
          </a:prstGeom>
          <a:solidFill>
            <a:srgbClr val="F0F4F8"/>
          </a:solidFill>
          <a:ln w="12700">
            <a:solidFill>
              <a:srgbClr val="003366"/>
            </a:solidFill>
            <a:prstDash val="dash"/>
          </a:ln>
        </p:spPr>
      </p:sp>
      <p:sp>
        <p:nvSpPr>
          <p:cNvPr id="21" name="Text 9"/>
          <p:cNvSpPr/>
          <p:nvPr/>
        </p:nvSpPr>
        <p:spPr>
          <a:xfrm>
            <a:off x="299546" y="4502502"/>
            <a:ext cx="8472388" cy="5819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00000"/>
                </a:solidFill>
              </a:rPr>
              <a:t>計画道路予定地等、長期運営に支障がある場合は不採択の理由となります。都市計画法、消防法等の関連法規を遵守してください。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補助金制度の概要（令和8年度単価参考）</a:t>
            </a:r>
            <a:endParaRPr lang="en-US" sz="22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97280"/>
          <a:ext cx="8229600" cy="1295400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施設区分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施設整備費（新築）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開設準備経費（最大）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(看)小規模多機能型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41,500千円／1施設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1,036千円 × 宿泊定員9名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グループホーム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41,500千円／1施設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1,036千円 × 18床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定期巡回（併設）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7,330千円／1施設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17,400千円／1施設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施設内保育（併設）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14,800千円／1施設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5,200千円／1施設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34747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3366"/>
                </a:solidFill>
              </a:rPr>
              <a:t>💡 特典・制限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457200" y="3840480"/>
            <a:ext cx="4023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00000"/>
                </a:solidFill>
              </a:rPr>
              <a:t>・併設加算：複数併設で整備費を 5％増額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000000"/>
                </a:solidFill>
              </a:rPr>
              <a:t>・既存活用：改修の場合は 11,000千円 に減額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000000"/>
                </a:solidFill>
              </a:rPr>
              <a:t>・対象外：看多機転換、GH増床は補助なし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4663440" y="34747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3366"/>
                </a:solidFill>
              </a:rPr>
              <a:t>⚖️ 業者選定等</a:t>
            </a:r>
            <a:endParaRPr lang="en-US" sz="1300" dirty="0"/>
          </a:p>
        </p:txBody>
      </p:sp>
      <p:sp>
        <p:nvSpPr>
          <p:cNvPr id="4" name="Text 5"/>
          <p:cNvSpPr/>
          <p:nvPr/>
        </p:nvSpPr>
        <p:spPr>
          <a:xfrm>
            <a:off x="4663440" y="3840480"/>
            <a:ext cx="4023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00000"/>
                </a:solidFill>
              </a:rPr>
              <a:t>施工業者は原則 一般競争入札 で選定してください。補助金交付はR10年度（県費補助が条件）となります。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提出期限・選考スケジュール（予定）</a:t>
            </a:r>
            <a:endParaRPr lang="en-US" sz="22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914400"/>
          <a:ext cx="8229600" cy="233172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日程（令和8〜9年）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実施内容・提出書類（時間厳守）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7月30日 〜 8月7日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質問受付：オンライン手続ポータルサイトにて実施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8月17日 〜 10月16日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事前協議：図面協議は窓口へ持参（要予約・3名以内）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8月28日 17:00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開設検討調査：オンラインポータルより回答【提出必須】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11月6日 17:00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開設申出書 事前提出：ファイル1部を提出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11月13日 17:00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開設申出書 本提出：正本1部・副本2部・CD-ROM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令和9年 1月上旬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現地確認：開設予定地の立会い確認（土地所有者承諾要）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令和9年 1月下旬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ヒアリング：代表者・管理者予定者の出席必須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令和9年 2月末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結果発表：通知および市ホームページでの公表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48463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altLang="ja-JP" sz="1100" b="1" dirty="0" smtClean="0">
                <a:solidFill>
                  <a:srgbClr val="000000"/>
                </a:solidFill>
              </a:rPr>
              <a:t>※</a:t>
            </a:r>
            <a:r>
              <a:rPr lang="ja-JP" altLang="en-US" sz="1100" b="1" dirty="0" smtClean="0">
                <a:solidFill>
                  <a:srgbClr val="000000"/>
                </a:solidFill>
              </a:rPr>
              <a:t>本資料は募集要項の抜粋資料となりますので、必ず要項を確認してください。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837</Words>
  <Application>Microsoft Office PowerPoint</Application>
  <PresentationFormat>画面に合わせる (16:9)</PresentationFormat>
  <Paragraphs>152</Paragraphs>
  <Slides>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1" baseType="lpstr">
      <vt:lpstr>游ゴシック</vt:lpstr>
      <vt:lpstr>Arial</vt:lpstr>
      <vt:lpstr>Calibri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松下　竜也</cp:lastModifiedBy>
  <cp:revision>11</cp:revision>
  <dcterms:created xsi:type="dcterms:W3CDTF">2026-07-16T02:36:03Z</dcterms:created>
  <dcterms:modified xsi:type="dcterms:W3CDTF">2026-07-24T05:48:10Z</dcterms:modified>
</cp:coreProperties>
</file>