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256" r:id="rId2"/>
    <p:sldId id="257" r:id="rId3"/>
    <p:sldId id="258" r:id="rId4"/>
    <p:sldId id="260" r:id="rId5"/>
    <p:sldId id="264" r:id="rId6"/>
    <p:sldId id="261" r:id="rId7"/>
    <p:sldId id="265" r:id="rId8"/>
    <p:sldId id="266" r:id="rId9"/>
    <p:sldId id="267" r:id="rId10"/>
    <p:sldId id="268" r:id="rId11"/>
    <p:sldId id="262" r:id="rId12"/>
    <p:sldId id="263" r:id="rId13"/>
    <p:sldId id="269" r:id="rId14"/>
    <p:sldId id="270" r:id="rId1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2743894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1701519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3187798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3625288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2598654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3089229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1342894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3299633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3374036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2214291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DC9177E-7E66-4212-8968-C8BDA6450243}" type="datetimeFigureOut">
              <a:rPr kumimoji="1" lang="ja-JP" altLang="en-US" smtClean="0"/>
              <a:t>2026/7/27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99037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C9177E-7E66-4212-8968-C8BDA6450243}" type="datetimeFigureOut">
              <a:rPr kumimoji="1" lang="ja-JP" altLang="en-US" smtClean="0"/>
              <a:t>2026/7/27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7A09D5-EBAA-49E5-B24C-A98E8D8450DD}" type="slidenum">
              <a:rPr kumimoji="1" lang="ja-JP" altLang="en-US" smtClean="0"/>
              <a:t>‹#›</a:t>
            </a:fld>
            <a:endParaRPr kumimoji="1" lang="ja-JP" altLang="en-US"/>
          </a:p>
        </p:txBody>
      </p:sp>
    </p:spTree>
    <p:extLst>
      <p:ext uri="{BB962C8B-B14F-4D97-AF65-F5344CB8AC3E}">
        <p14:creationId xmlns:p14="http://schemas.microsoft.com/office/powerpoint/2010/main" val="334555387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smtClean="0">
                <a:latin typeface="BIZ UDPゴシック" panose="020B0400000000000000" pitchFamily="50" charset="-128"/>
                <a:ea typeface="BIZ UDPゴシック" panose="020B0400000000000000" pitchFamily="50" charset="-128"/>
              </a:rPr>
              <a:t>質問と回答</a:t>
            </a:r>
            <a:endParaRPr kumimoji="1" lang="ja-JP" altLang="en-US" dirty="0">
              <a:latin typeface="BIZ UDPゴシック" panose="020B0400000000000000" pitchFamily="50" charset="-128"/>
              <a:ea typeface="BIZ UDPゴシック" panose="020B0400000000000000" pitchFamily="50" charset="-128"/>
            </a:endParaRPr>
          </a:p>
        </p:txBody>
      </p:sp>
      <p:sp>
        <p:nvSpPr>
          <p:cNvPr id="3" name="サブタイトル 2"/>
          <p:cNvSpPr>
            <a:spLocks noGrp="1"/>
          </p:cNvSpPr>
          <p:nvPr>
            <p:ph type="subTitle" idx="1"/>
          </p:nvPr>
        </p:nvSpPr>
        <p:spPr>
          <a:xfrm>
            <a:off x="1333893" y="3677453"/>
            <a:ext cx="9524214" cy="1655762"/>
          </a:xfrm>
        </p:spPr>
        <p:txBody>
          <a:bodyPr>
            <a:normAutofit lnSpcReduction="10000"/>
          </a:bodyPr>
          <a:lstStyle/>
          <a:p>
            <a:r>
              <a:rPr kumimoji="1" lang="ja-JP" altLang="en-US" sz="2800" dirty="0" smtClean="0">
                <a:latin typeface="BIZ UDPゴシック" panose="020B0400000000000000" pitchFamily="50" charset="-128"/>
                <a:ea typeface="BIZ UDPゴシック" panose="020B0400000000000000" pitchFamily="50" charset="-128"/>
              </a:rPr>
              <a:t>～小多機・看多機（転換含む）・</a:t>
            </a:r>
            <a:r>
              <a:rPr kumimoji="1" lang="en-US" altLang="ja-JP" sz="2800" dirty="0" smtClean="0">
                <a:latin typeface="BIZ UDPゴシック" panose="020B0400000000000000" pitchFamily="50" charset="-128"/>
                <a:ea typeface="BIZ UDPゴシック" panose="020B0400000000000000" pitchFamily="50" charset="-128"/>
              </a:rPr>
              <a:t>GH</a:t>
            </a:r>
            <a:r>
              <a:rPr kumimoji="1" lang="ja-JP" altLang="en-US" sz="2800" dirty="0" smtClean="0">
                <a:latin typeface="BIZ UDPゴシック" panose="020B0400000000000000" pitchFamily="50" charset="-128"/>
                <a:ea typeface="BIZ UDPゴシック" panose="020B0400000000000000" pitchFamily="50" charset="-128"/>
              </a:rPr>
              <a:t>（増床含む）・定巡について～</a:t>
            </a:r>
            <a:endParaRPr kumimoji="1" lang="en-US" altLang="ja-JP" sz="2800" dirty="0" smtClean="0">
              <a:latin typeface="BIZ UDPゴシック" panose="020B0400000000000000" pitchFamily="50" charset="-128"/>
              <a:ea typeface="BIZ UDPゴシック" panose="020B0400000000000000" pitchFamily="50" charset="-128"/>
            </a:endParaRPr>
          </a:p>
          <a:p>
            <a:pPr algn="l"/>
            <a:endParaRPr lang="en-US" altLang="ja-JP" dirty="0" smtClean="0">
              <a:latin typeface="BIZ UDPゴシック" panose="020B0400000000000000" pitchFamily="50" charset="-128"/>
              <a:ea typeface="BIZ UDPゴシック" panose="020B0400000000000000" pitchFamily="50" charset="-128"/>
            </a:endParaRPr>
          </a:p>
          <a:p>
            <a:pPr algn="l"/>
            <a:r>
              <a:rPr lang="ja-JP" altLang="en-US" dirty="0" smtClean="0">
                <a:latin typeface="BIZ UDPゴシック" panose="020B0400000000000000" pitchFamily="50" charset="-128"/>
                <a:ea typeface="BIZ UDPゴシック" panose="020B0400000000000000" pitchFamily="50" charset="-128"/>
              </a:rPr>
              <a:t>過去に受付した質問から留意いただきたい点をまとめています。</a:t>
            </a:r>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95316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595649"/>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a:latin typeface="BIZ UDPゴシック" panose="020B0400000000000000" pitchFamily="50" charset="-128"/>
                <a:ea typeface="BIZ UDPゴシック" panose="020B0400000000000000" pitchFamily="50" charset="-128"/>
              </a:rPr>
              <a:t>各施設種別の事業所の管理者要件で「支障がない場合は施設内、同一敷地内の施設の他の職務に従事可能」とある場合、一人の管理者が、各事業所の管理者を兼務することは可能か。</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2102175"/>
            <a:ext cx="10515600" cy="4496588"/>
          </a:xfrm>
        </p:spPr>
        <p:txBody>
          <a:bodyPr>
            <a:normAutofit/>
          </a:bodyPr>
          <a:lstStyle/>
          <a:p>
            <a:pPr marL="0" indent="0">
              <a:buNone/>
            </a:pPr>
            <a:r>
              <a:rPr lang="ja-JP" altLang="en-US" sz="2400" dirty="0">
                <a:latin typeface="BIZ UDPゴシック" panose="020B0400000000000000" pitchFamily="50" charset="-128"/>
                <a:ea typeface="BIZ UDPゴシック" panose="020B0400000000000000" pitchFamily="50" charset="-128"/>
              </a:rPr>
              <a:t>Ａ</a:t>
            </a:r>
          </a:p>
          <a:p>
            <a:pPr marL="0" indent="0">
              <a:buNone/>
            </a:pPr>
            <a:r>
              <a:rPr lang="ja-JP" altLang="en-US" sz="2400" dirty="0">
                <a:latin typeface="BIZ UDPゴシック" panose="020B0400000000000000" pitchFamily="50" charset="-128"/>
                <a:ea typeface="BIZ UDPゴシック" panose="020B0400000000000000" pitchFamily="50" charset="-128"/>
              </a:rPr>
              <a:t>サービスごとに原則、専従の管理者が１人必要。ただし、業務に支障がない場合は、もう１職種の兼務は可能（計２職種まで）。併せて整備する事業所種別の人員配置基準等をよく確認しておくこと。</a:t>
            </a:r>
          </a:p>
          <a:p>
            <a:pPr marL="0" indent="0">
              <a:buNone/>
            </a:pPr>
            <a:r>
              <a:rPr lang="ja-JP" altLang="en-US" sz="2400" dirty="0">
                <a:latin typeface="BIZ UDPゴシック" panose="020B0400000000000000" pitchFamily="50" charset="-128"/>
                <a:ea typeface="BIZ UDPゴシック" panose="020B0400000000000000" pitchFamily="50" charset="-128"/>
              </a:rPr>
              <a:t>　　</a:t>
            </a:r>
            <a:r>
              <a:rPr lang="en-US" altLang="ja-JP" sz="2000" dirty="0" smtClean="0">
                <a:latin typeface="BIZ UDPゴシック" panose="020B0400000000000000" pitchFamily="50" charset="-128"/>
                <a:ea typeface="BIZ UDPゴシック" panose="020B0400000000000000" pitchFamily="50" charset="-128"/>
              </a:rPr>
              <a:t>※</a:t>
            </a:r>
            <a:r>
              <a:rPr lang="ja-JP" altLang="en-US" sz="2000" dirty="0" smtClean="0">
                <a:latin typeface="BIZ UDPゴシック" panose="020B0400000000000000" pitchFamily="50" charset="-128"/>
                <a:ea typeface="BIZ UDPゴシック" panose="020B0400000000000000" pitchFamily="50" charset="-128"/>
              </a:rPr>
              <a:t>　兼務</a:t>
            </a:r>
            <a:r>
              <a:rPr lang="ja-JP" altLang="en-US" sz="2000" dirty="0">
                <a:latin typeface="BIZ UDPゴシック" panose="020B0400000000000000" pitchFamily="50" charset="-128"/>
                <a:ea typeface="BIZ UDPゴシック" panose="020B0400000000000000" pitchFamily="50" charset="-128"/>
              </a:rPr>
              <a:t>を前提に人員配置するものではない。</a:t>
            </a:r>
          </a:p>
          <a:p>
            <a:pPr marL="0" indent="0">
              <a:buNone/>
            </a:pPr>
            <a:r>
              <a:rPr lang="ja-JP" altLang="en-US" sz="2000" dirty="0">
                <a:latin typeface="BIZ UDPゴシック" panose="020B0400000000000000" pitchFamily="50" charset="-128"/>
                <a:ea typeface="BIZ UDPゴシック" panose="020B0400000000000000" pitchFamily="50" charset="-128"/>
              </a:rPr>
              <a:t>　　</a:t>
            </a:r>
            <a:r>
              <a:rPr lang="ja-JP" altLang="en-US" sz="2000" dirty="0" smtClean="0">
                <a:latin typeface="BIZ UDPゴシック" panose="020B0400000000000000" pitchFamily="50" charset="-128"/>
                <a:ea typeface="BIZ UDPゴシック" panose="020B0400000000000000" pitchFamily="50" charset="-128"/>
              </a:rPr>
              <a:t> </a:t>
            </a:r>
            <a:r>
              <a:rPr lang="en-US" altLang="ja-JP" sz="2000" dirty="0" smtClean="0">
                <a:latin typeface="BIZ UDPゴシック" panose="020B0400000000000000" pitchFamily="50" charset="-128"/>
                <a:ea typeface="BIZ UDPゴシック" panose="020B0400000000000000" pitchFamily="50" charset="-128"/>
              </a:rPr>
              <a:t>※</a:t>
            </a:r>
            <a:r>
              <a:rPr lang="ja-JP" altLang="en-US" sz="2000" dirty="0" smtClean="0">
                <a:latin typeface="BIZ UDPゴシック" panose="020B0400000000000000" pitchFamily="50" charset="-128"/>
                <a:ea typeface="BIZ UDPゴシック" panose="020B0400000000000000" pitchFamily="50" charset="-128"/>
              </a:rPr>
              <a:t>　姫路市</a:t>
            </a:r>
            <a:r>
              <a:rPr lang="ja-JP" altLang="en-US" sz="2000" dirty="0">
                <a:latin typeface="BIZ UDPゴシック" panose="020B0400000000000000" pitchFamily="50" charset="-128"/>
                <a:ea typeface="BIZ UDPゴシック" panose="020B0400000000000000" pitchFamily="50" charset="-128"/>
              </a:rPr>
              <a:t>では３職種以上の兼務を原則不可としている</a:t>
            </a:r>
            <a:r>
              <a:rPr lang="ja-JP" altLang="en-US" sz="2000" dirty="0" smtClean="0">
                <a:latin typeface="BIZ UDPゴシック" panose="020B0400000000000000" pitchFamily="50" charset="-128"/>
                <a:ea typeface="BIZ UDPゴシック" panose="020B0400000000000000" pitchFamily="50" charset="-128"/>
              </a:rPr>
              <a:t>。</a:t>
            </a:r>
            <a:endParaRPr lang="en-US" altLang="ja-JP" sz="2000" dirty="0" smtClean="0">
              <a:latin typeface="BIZ UDPゴシック" panose="020B0400000000000000" pitchFamily="50" charset="-128"/>
              <a:ea typeface="BIZ UDPゴシック" panose="020B0400000000000000" pitchFamily="50" charset="-128"/>
            </a:endParaRPr>
          </a:p>
          <a:p>
            <a:pPr marL="0" indent="0">
              <a:buNone/>
            </a:pPr>
            <a:r>
              <a:rPr lang="ja-JP" altLang="en-US" sz="2200" dirty="0">
                <a:latin typeface="BIZ UDPゴシック" panose="020B0400000000000000" pitchFamily="50" charset="-128"/>
                <a:ea typeface="BIZ UDPゴシック" panose="020B0400000000000000" pitchFamily="50" charset="-128"/>
              </a:rPr>
              <a:t>（例）同一敷地内でグループホーム（ＧＨ）、看多機を併設する</a:t>
            </a:r>
            <a:r>
              <a:rPr lang="ja-JP" altLang="en-US" sz="2200" dirty="0" smtClean="0">
                <a:latin typeface="BIZ UDPゴシック" panose="020B0400000000000000" pitchFamily="50" charset="-128"/>
                <a:ea typeface="BIZ UDPゴシック" panose="020B0400000000000000" pitchFamily="50" charset="-128"/>
              </a:rPr>
              <a:t>場合</a:t>
            </a:r>
            <a:endParaRPr lang="en-US" altLang="ja-JP" sz="2200" dirty="0" smtClean="0">
              <a:latin typeface="BIZ UDPゴシック" panose="020B0400000000000000" pitchFamily="50" charset="-128"/>
              <a:ea typeface="BIZ UDPゴシック" panose="020B0400000000000000" pitchFamily="50" charset="-128"/>
            </a:endParaRPr>
          </a:p>
          <a:p>
            <a:pPr marL="0" indent="0">
              <a:buNone/>
            </a:pPr>
            <a:endParaRPr lang="ja-JP" altLang="en-US" sz="2200" dirty="0">
              <a:latin typeface="BIZ UDPゴシック" panose="020B0400000000000000" pitchFamily="50" charset="-128"/>
              <a:ea typeface="BIZ UDPゴシック" panose="020B0400000000000000" pitchFamily="50" charset="-128"/>
            </a:endParaRPr>
          </a:p>
        </p:txBody>
      </p:sp>
      <p:graphicFrame>
        <p:nvGraphicFramePr>
          <p:cNvPr id="4" name="表 3"/>
          <p:cNvGraphicFramePr>
            <a:graphicFrameLocks noGrp="1"/>
          </p:cNvGraphicFramePr>
          <p:nvPr>
            <p:extLst>
              <p:ext uri="{D42A27DB-BD31-4B8C-83A1-F6EECF244321}">
                <p14:modId xmlns:p14="http://schemas.microsoft.com/office/powerpoint/2010/main" val="43776234"/>
              </p:ext>
            </p:extLst>
          </p:nvPr>
        </p:nvGraphicFramePr>
        <p:xfrm>
          <a:off x="1508290" y="5037142"/>
          <a:ext cx="9845510" cy="1483360"/>
        </p:xfrm>
        <a:graphic>
          <a:graphicData uri="http://schemas.openxmlformats.org/drawingml/2006/table">
            <a:tbl>
              <a:tblPr firstRow="1" bandRow="1">
                <a:tableStyleId>{5940675A-B579-460E-94D1-54222C63F5DA}</a:tableStyleId>
              </a:tblPr>
              <a:tblGrid>
                <a:gridCol w="6897710">
                  <a:extLst>
                    <a:ext uri="{9D8B030D-6E8A-4147-A177-3AD203B41FA5}">
                      <a16:colId xmlns:a16="http://schemas.microsoft.com/office/drawing/2014/main" val="1546262634"/>
                    </a:ext>
                  </a:extLst>
                </a:gridCol>
                <a:gridCol w="2947800">
                  <a:extLst>
                    <a:ext uri="{9D8B030D-6E8A-4147-A177-3AD203B41FA5}">
                      <a16:colId xmlns:a16="http://schemas.microsoft.com/office/drawing/2014/main" val="2440451671"/>
                    </a:ext>
                  </a:extLst>
                </a:gridCol>
              </a:tblGrid>
              <a:tr h="370840">
                <a:tc>
                  <a:txBody>
                    <a:bodyPr/>
                    <a:lstStyle/>
                    <a:p>
                      <a:r>
                        <a:rPr kumimoji="1" lang="ja-JP" altLang="en-US" dirty="0" smtClean="0">
                          <a:latin typeface="BIZ UDゴシック" panose="020B0400000000000000" pitchFamily="49" charset="-128"/>
                          <a:ea typeface="BIZ UDゴシック" panose="020B0400000000000000" pitchFamily="49" charset="-128"/>
                        </a:rPr>
                        <a:t>ＧＨの管理者（２ユニットまたは３ユニット）を兼務</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r>
                        <a:rPr kumimoji="1" lang="ja-JP" altLang="en-US" dirty="0" smtClean="0">
                          <a:latin typeface="BIZ UDゴシック" panose="020B0400000000000000" pitchFamily="49" charset="-128"/>
                          <a:ea typeface="BIZ UDゴシック" panose="020B0400000000000000" pitchFamily="49" charset="-128"/>
                        </a:rPr>
                        <a:t>支障がない場合は可</a:t>
                      </a:r>
                      <a:endParaRPr kumimoji="1" lang="ja-JP" altLang="en-US" dirty="0">
                        <a:latin typeface="BIZ UDゴシック" panose="020B0400000000000000" pitchFamily="49" charset="-128"/>
                        <a:ea typeface="BIZ UDゴシック" panose="020B0400000000000000" pitchFamily="49" charset="-128"/>
                      </a:endParaRPr>
                    </a:p>
                  </a:txBody>
                  <a:tcPr/>
                </a:tc>
                <a:extLst>
                  <a:ext uri="{0D108BD9-81ED-4DB2-BD59-A6C34878D82A}">
                    <a16:rowId xmlns:a16="http://schemas.microsoft.com/office/drawing/2014/main" val="1498350951"/>
                  </a:ext>
                </a:extLst>
              </a:tr>
              <a:tr h="370840">
                <a:tc>
                  <a:txBody>
                    <a:bodyPr/>
                    <a:lstStyle/>
                    <a:p>
                      <a:r>
                        <a:rPr kumimoji="1" lang="ja-JP" altLang="en-US" dirty="0" smtClean="0">
                          <a:latin typeface="BIZ UDゴシック" panose="020B0400000000000000" pitchFamily="49" charset="-128"/>
                          <a:ea typeface="BIZ UDゴシック" panose="020B0400000000000000" pitchFamily="49" charset="-128"/>
                        </a:rPr>
                        <a:t>ＧＨの管理者（１ユニット）と同ユニットの介護職員を兼務</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r>
                        <a:rPr kumimoji="1" lang="ja-JP" altLang="en-US" dirty="0" smtClean="0">
                          <a:latin typeface="BIZ UDゴシック" panose="020B0400000000000000" pitchFamily="49" charset="-128"/>
                          <a:ea typeface="BIZ UDゴシック" panose="020B0400000000000000" pitchFamily="49" charset="-128"/>
                        </a:rPr>
                        <a:t>支障がない場合は可</a:t>
                      </a:r>
                      <a:endParaRPr kumimoji="1" lang="ja-JP" altLang="en-US" dirty="0">
                        <a:latin typeface="BIZ UDゴシック" panose="020B0400000000000000" pitchFamily="49" charset="-128"/>
                        <a:ea typeface="BIZ UDゴシック" panose="020B0400000000000000" pitchFamily="49" charset="-128"/>
                      </a:endParaRPr>
                    </a:p>
                  </a:txBody>
                  <a:tcPr/>
                </a:tc>
                <a:extLst>
                  <a:ext uri="{0D108BD9-81ED-4DB2-BD59-A6C34878D82A}">
                    <a16:rowId xmlns:a16="http://schemas.microsoft.com/office/drawing/2014/main" val="2931376733"/>
                  </a:ext>
                </a:extLst>
              </a:tr>
              <a:tr h="370840">
                <a:tc>
                  <a:txBody>
                    <a:bodyPr/>
                    <a:lstStyle/>
                    <a:p>
                      <a:r>
                        <a:rPr kumimoji="1" lang="ja-JP" altLang="en-US" dirty="0" smtClean="0">
                          <a:latin typeface="BIZ UDゴシック" panose="020B0400000000000000" pitchFamily="49" charset="-128"/>
                          <a:ea typeface="BIZ UDゴシック" panose="020B0400000000000000" pitchFamily="49" charset="-128"/>
                        </a:rPr>
                        <a:t>ＧＨの管理者（１ユニット）と看多機の管理者を兼務</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r>
                        <a:rPr kumimoji="1" lang="ja-JP" altLang="en-US" dirty="0" smtClean="0">
                          <a:latin typeface="BIZ UDゴシック" panose="020B0400000000000000" pitchFamily="49" charset="-128"/>
                          <a:ea typeface="BIZ UDゴシック" panose="020B0400000000000000" pitchFamily="49" charset="-128"/>
                        </a:rPr>
                        <a:t>支障がない場合は可</a:t>
                      </a:r>
                      <a:endParaRPr kumimoji="1" lang="ja-JP" altLang="en-US" dirty="0">
                        <a:latin typeface="BIZ UDゴシック" panose="020B0400000000000000" pitchFamily="49" charset="-128"/>
                        <a:ea typeface="BIZ UDゴシック" panose="020B0400000000000000" pitchFamily="49" charset="-128"/>
                      </a:endParaRPr>
                    </a:p>
                  </a:txBody>
                  <a:tcPr/>
                </a:tc>
                <a:extLst>
                  <a:ext uri="{0D108BD9-81ED-4DB2-BD59-A6C34878D82A}">
                    <a16:rowId xmlns:a16="http://schemas.microsoft.com/office/drawing/2014/main" val="2507015504"/>
                  </a:ext>
                </a:extLst>
              </a:tr>
              <a:tr h="370840">
                <a:tc>
                  <a:txBody>
                    <a:bodyPr/>
                    <a:lstStyle/>
                    <a:p>
                      <a:r>
                        <a:rPr kumimoji="1" lang="ja-JP" altLang="en-US" dirty="0" smtClean="0">
                          <a:latin typeface="BIZ UDゴシック" panose="020B0400000000000000" pitchFamily="49" charset="-128"/>
                          <a:ea typeface="BIZ UDゴシック" panose="020B0400000000000000" pitchFamily="49" charset="-128"/>
                        </a:rPr>
                        <a:t>ＧＨの管理者（２ユニット）と看多機の管理者を兼務</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r>
                        <a:rPr kumimoji="1" lang="ja-JP" altLang="en-US" dirty="0" smtClean="0">
                          <a:latin typeface="BIZ UDゴシック" panose="020B0400000000000000" pitchFamily="49" charset="-128"/>
                          <a:ea typeface="BIZ UDゴシック" panose="020B0400000000000000" pitchFamily="49" charset="-128"/>
                        </a:rPr>
                        <a:t>不可</a:t>
                      </a:r>
                      <a:endParaRPr kumimoji="1" lang="ja-JP" altLang="en-US" dirty="0">
                        <a:latin typeface="BIZ UDゴシック" panose="020B0400000000000000" pitchFamily="49" charset="-128"/>
                        <a:ea typeface="BIZ UDゴシック" panose="020B0400000000000000" pitchFamily="49" charset="-128"/>
                      </a:endParaRPr>
                    </a:p>
                  </a:txBody>
                  <a:tcPr/>
                </a:tc>
                <a:extLst>
                  <a:ext uri="{0D108BD9-81ED-4DB2-BD59-A6C34878D82A}">
                    <a16:rowId xmlns:a16="http://schemas.microsoft.com/office/drawing/2014/main" val="2114594772"/>
                  </a:ext>
                </a:extLst>
              </a:tr>
            </a:tbl>
          </a:graphicData>
        </a:graphic>
      </p:graphicFrame>
    </p:spTree>
    <p:extLst>
      <p:ext uri="{BB962C8B-B14F-4D97-AF65-F5344CB8AC3E}">
        <p14:creationId xmlns:p14="http://schemas.microsoft.com/office/powerpoint/2010/main" val="40107024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708772"/>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同時に複数事業所の申請を予定しているが、申請する書類の中で重複する資料の１部は原本であとは写し（コピー等）でも良いか。また、写し（コピー等）での提出を可とする資料があれば、具体的に示してほしい。</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2205874"/>
            <a:ext cx="10515600" cy="4652126"/>
          </a:xfrm>
        </p:spPr>
        <p:txBody>
          <a:bodyPr>
            <a:normAutofit fontScale="77500" lnSpcReduction="20000"/>
          </a:bodyPr>
          <a:lstStyle/>
          <a:p>
            <a:pPr marL="0" indent="0">
              <a:buNone/>
            </a:pPr>
            <a:r>
              <a:rPr lang="ja-JP" altLang="en-US" sz="3100" dirty="0">
                <a:latin typeface="BIZ UDPゴシック" panose="020B0400000000000000" pitchFamily="50" charset="-128"/>
                <a:ea typeface="BIZ UDPゴシック" panose="020B0400000000000000" pitchFamily="50" charset="-128"/>
              </a:rPr>
              <a:t>Ａ</a:t>
            </a:r>
          </a:p>
          <a:p>
            <a:pPr marL="0" indent="0">
              <a:lnSpc>
                <a:spcPts val="2100"/>
              </a:lnSpc>
              <a:buNone/>
            </a:pPr>
            <a:r>
              <a:rPr lang="ja-JP" altLang="en-US" dirty="0" smtClean="0">
                <a:latin typeface="BIZ UDPゴシック" panose="020B0400000000000000" pitchFamily="50" charset="-128"/>
                <a:ea typeface="BIZ UDPゴシック" panose="020B0400000000000000" pitchFamily="50" charset="-128"/>
              </a:rPr>
              <a:t>同時に複数事業所の申請を行う場合は、 それぞれ指定の部数の開設申出書を提出する必要があるが、同じ書類を提出する場合は、一方に原本を、他方に写しの添付でも差し支えない。</a:t>
            </a:r>
          </a:p>
          <a:p>
            <a:pPr marL="457200" lvl="1" indent="0">
              <a:buNone/>
            </a:pPr>
            <a:r>
              <a:rPr lang="ja-JP" altLang="en-US" dirty="0" smtClean="0">
                <a:latin typeface="BIZ UDPゴシック" panose="020B0400000000000000" pitchFamily="50" charset="-128"/>
                <a:ea typeface="BIZ UDPゴシック" panose="020B0400000000000000" pitchFamily="50" charset="-128"/>
              </a:rPr>
              <a:t>（例）特養と看多機の開設申出書を提出する場合で、</a:t>
            </a:r>
          </a:p>
          <a:p>
            <a:pPr marL="457200" lvl="1" indent="0">
              <a:buNone/>
            </a:pPr>
            <a:r>
              <a:rPr lang="ja-JP" altLang="en-US" dirty="0" smtClean="0">
                <a:latin typeface="BIZ UDPゴシック" panose="020B0400000000000000" pitchFamily="50" charset="-128"/>
                <a:ea typeface="BIZ UDPゴシック" panose="020B0400000000000000" pitchFamily="50" charset="-128"/>
              </a:rPr>
              <a:t>・特養と看多機を合築し、Ａ町に整備しようとする場合</a:t>
            </a:r>
          </a:p>
          <a:p>
            <a:pPr marL="457200" lvl="1" indent="0">
              <a:buNone/>
            </a:pPr>
            <a:r>
              <a:rPr lang="ja-JP" altLang="en-US" dirty="0" smtClean="0">
                <a:latin typeface="BIZ UDPゴシック" panose="020B0400000000000000" pitchFamily="50" charset="-128"/>
                <a:ea typeface="BIZ UDPゴシック" panose="020B0400000000000000" pitchFamily="50" charset="-128"/>
              </a:rPr>
              <a:t>→登記簿（法人・土地）は特養、看多機とも 同じ書類なので、特養に原本、看多機に写しを添付 。</a:t>
            </a:r>
          </a:p>
          <a:p>
            <a:pPr marL="457200" lvl="1" indent="0">
              <a:buNone/>
            </a:pPr>
            <a:r>
              <a:rPr lang="ja-JP" altLang="en-US" dirty="0" smtClean="0">
                <a:latin typeface="BIZ UDPゴシック" panose="020B0400000000000000" pitchFamily="50" charset="-128"/>
                <a:ea typeface="BIZ UDPゴシック" panose="020B0400000000000000" pitchFamily="50" charset="-128"/>
              </a:rPr>
              <a:t>・特養をＡ町に、看多機をＢ町にそれぞれ整備しようとする場合</a:t>
            </a:r>
          </a:p>
          <a:p>
            <a:pPr marL="715963" lvl="1" indent="-258763">
              <a:buNone/>
            </a:pPr>
            <a:r>
              <a:rPr lang="ja-JP" altLang="en-US" dirty="0" smtClean="0">
                <a:latin typeface="BIZ UDPゴシック" panose="020B0400000000000000" pitchFamily="50" charset="-128"/>
                <a:ea typeface="BIZ UDPゴシック" panose="020B0400000000000000" pitchFamily="50" charset="-128"/>
              </a:rPr>
              <a:t>→登記簿（法人）は特養、看多機とも同じ書類なので、特養に原本、看多機に写しを添付すれば　よいが、 登記簿（土地）及び字限図は別の書類なので、特養、看多機ともそれぞれの土地の原本を添付 。</a:t>
            </a:r>
            <a:endParaRPr lang="en-US" altLang="ja-JP" dirty="0" smtClean="0">
              <a:latin typeface="BIZ UDPゴシック" panose="020B0400000000000000" pitchFamily="50" charset="-128"/>
              <a:ea typeface="BIZ UDPゴシック" panose="020B0400000000000000" pitchFamily="50" charset="-128"/>
            </a:endParaRPr>
          </a:p>
          <a:p>
            <a:pPr marL="0" indent="0">
              <a:lnSpc>
                <a:spcPts val="2100"/>
              </a:lnSpc>
              <a:buNone/>
            </a:pPr>
            <a:r>
              <a:rPr lang="ja-JP" altLang="en-US" dirty="0" smtClean="0">
                <a:latin typeface="BIZ UDPゴシック" panose="020B0400000000000000" pitchFamily="50" charset="-128"/>
                <a:ea typeface="BIZ UDPゴシック" panose="020B0400000000000000" pitchFamily="50" charset="-128"/>
              </a:rPr>
              <a:t>また、法人向けに交付された文書等で原本を事務所等に備付しておくべきもの等、原本の提出が困難な書類は写し（コピー等）での提出を可とする。</a:t>
            </a:r>
          </a:p>
          <a:p>
            <a:pPr marL="0" indent="0">
              <a:lnSpc>
                <a:spcPts val="2100"/>
              </a:lnSpc>
              <a:buNone/>
            </a:pPr>
            <a:r>
              <a:rPr lang="ja-JP" altLang="en-US" dirty="0" smtClean="0">
                <a:latin typeface="BIZ UDPゴシック" panose="020B0400000000000000" pitchFamily="50" charset="-128"/>
                <a:ea typeface="BIZ UDPゴシック" panose="020B0400000000000000" pitchFamily="50" charset="-128"/>
              </a:rPr>
              <a:t>なお、具体的には「決算にかかる書類」「監査・指導状況にかかる書類」「売買契約書など不動産売買にかかる書類」「理事長等の経歴書に添付する資格証、研修修了証」などを想定している。</a:t>
            </a:r>
          </a:p>
        </p:txBody>
      </p:sp>
    </p:spTree>
    <p:extLst>
      <p:ext uri="{BB962C8B-B14F-4D97-AF65-F5344CB8AC3E}">
        <p14:creationId xmlns:p14="http://schemas.microsoft.com/office/powerpoint/2010/main" val="41070951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859600"/>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開設申出書（資金関係）に「金融機関等の確約書等」の添付が求められているが、独立行政法人福祉医療機構からの借り入れを計画する場合、「融資相談票」を用いることで良いか。また、償還期間について定めがある場合は、その期間を示してほしい。</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2356702"/>
            <a:ext cx="10515600" cy="2073895"/>
          </a:xfrm>
        </p:spPr>
        <p:txBody>
          <a:bodyPr>
            <a:normAutofit/>
          </a:bodyPr>
          <a:lstStyle/>
          <a:p>
            <a:pPr marL="0" indent="0">
              <a:buNone/>
            </a:pPr>
            <a:r>
              <a:rPr lang="ja-JP" altLang="en-US" sz="2400" dirty="0">
                <a:latin typeface="BIZ UDPゴシック" panose="020B0400000000000000" pitchFamily="50" charset="-128"/>
                <a:ea typeface="BIZ UDPゴシック" panose="020B0400000000000000" pitchFamily="50" charset="-128"/>
              </a:rPr>
              <a:t>Ａ</a:t>
            </a:r>
          </a:p>
          <a:p>
            <a:pPr marL="0" indent="0">
              <a:buNone/>
            </a:pPr>
            <a:r>
              <a:rPr lang="ja-JP" altLang="en-US" sz="2400" dirty="0" smtClean="0">
                <a:latin typeface="BIZ UDPゴシック" panose="020B0400000000000000" pitchFamily="50" charset="-128"/>
                <a:ea typeface="BIZ UDPゴシック" panose="020B0400000000000000" pitchFamily="50" charset="-128"/>
              </a:rPr>
              <a:t>融資相談票を用いて かまわないが、その場合、融資相談票に加えて、福祉医療機構との相談・協議内容と経緯（</a:t>
            </a:r>
            <a:r>
              <a:rPr lang="en-US" altLang="ja-JP" sz="2400" dirty="0" smtClean="0">
                <a:latin typeface="BIZ UDPゴシック" panose="020B0400000000000000" pitchFamily="50" charset="-128"/>
                <a:ea typeface="BIZ UDPゴシック" panose="020B0400000000000000" pitchFamily="50" charset="-128"/>
              </a:rPr>
              <a:t>※</a:t>
            </a:r>
            <a:r>
              <a:rPr lang="ja-JP" altLang="en-US" sz="2400" dirty="0" smtClean="0">
                <a:latin typeface="BIZ UDPゴシック" panose="020B0400000000000000" pitchFamily="50" charset="-128"/>
                <a:ea typeface="BIZ UDPゴシック" panose="020B0400000000000000" pitchFamily="50" charset="-128"/>
              </a:rPr>
              <a:t>いつ、誰と協議を行ったか等がわかるように）をまとめたもの（様式自由）を提出すること。</a:t>
            </a:r>
          </a:p>
          <a:p>
            <a:pPr marL="0" indent="0">
              <a:buNone/>
            </a:pPr>
            <a:r>
              <a:rPr lang="ja-JP" altLang="en-US" sz="2400" dirty="0" smtClean="0">
                <a:latin typeface="BIZ UDPゴシック" panose="020B0400000000000000" pitchFamily="50" charset="-128"/>
                <a:ea typeface="BIZ UDPゴシック" panose="020B0400000000000000" pitchFamily="50" charset="-128"/>
              </a:rPr>
              <a:t>なお、募集条件として償還期間は定めていない。</a:t>
            </a:r>
          </a:p>
        </p:txBody>
      </p:sp>
    </p:spTree>
    <p:extLst>
      <p:ext uri="{BB962C8B-B14F-4D97-AF65-F5344CB8AC3E}">
        <p14:creationId xmlns:p14="http://schemas.microsoft.com/office/powerpoint/2010/main" val="3190979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372235"/>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r>
              <a:rPr lang="en-US" altLang="ja-JP" sz="2600" dirty="0" smtClean="0">
                <a:latin typeface="BIZ UDPゴシック" panose="020B0400000000000000" pitchFamily="50" charset="-128"/>
                <a:ea typeface="BIZ UDPゴシック" panose="020B0400000000000000" pitchFamily="50" charset="-128"/>
              </a:rPr>
              <a:t/>
            </a:r>
            <a:br>
              <a:rPr lang="en-US" altLang="ja-JP" sz="2600" dirty="0" smtClean="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古民家を改造し、開設当初は５名程度の利用者で認知症高齢者グループホーム運営を株式会社で考えておりますが、事務所開設申請は可能か。</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p:txBody>
          <a:bodyPr>
            <a:normAutofit/>
          </a:bodyPr>
          <a:lstStyle/>
          <a:p>
            <a:pPr marL="0" indent="0">
              <a:buNone/>
            </a:pPr>
            <a:r>
              <a:rPr kumimoji="1" lang="en-US" altLang="ja-JP" sz="2400" dirty="0" smtClean="0">
                <a:latin typeface="BIZ UDPゴシック" panose="020B0400000000000000" pitchFamily="50" charset="-128"/>
                <a:ea typeface="BIZ UDPゴシック" panose="020B0400000000000000" pitchFamily="50" charset="-128"/>
              </a:rPr>
              <a:t>A</a:t>
            </a:r>
          </a:p>
          <a:p>
            <a:pPr marL="0" indent="0">
              <a:buNone/>
            </a:pPr>
            <a:r>
              <a:rPr lang="ja-JP" altLang="en-US" sz="2400" dirty="0" smtClean="0">
                <a:latin typeface="BIZ UDPゴシック" panose="020B0400000000000000" pitchFamily="50" charset="-128"/>
                <a:ea typeface="BIZ UDPゴシック" panose="020B0400000000000000" pitchFamily="50" charset="-128"/>
              </a:rPr>
              <a:t>既存建物の改築等による整備及び株式会社による運営は可能ですが、</a:t>
            </a:r>
            <a:r>
              <a:rPr lang="ja-JP" altLang="en-US" sz="2400" dirty="0">
                <a:latin typeface="BIZ UDPゴシック" panose="020B0400000000000000" pitchFamily="50" charset="-128"/>
                <a:ea typeface="BIZ UDPゴシック" panose="020B0400000000000000" pitchFamily="50" charset="-128"/>
              </a:rPr>
              <a:t>認知症高齢者</a:t>
            </a:r>
            <a:r>
              <a:rPr lang="ja-JP" altLang="en-US" sz="2400" dirty="0" smtClean="0">
                <a:latin typeface="BIZ UDPゴシック" panose="020B0400000000000000" pitchFamily="50" charset="-128"/>
                <a:ea typeface="BIZ UDPゴシック" panose="020B0400000000000000" pitchFamily="50" charset="-128"/>
              </a:rPr>
              <a:t>グループホームにおける新設の開設条件が２ユニット（定員１８名）のため、定員５名程度での開設申請はできません。</a:t>
            </a:r>
            <a:endParaRPr lang="en-US" altLang="ja-JP" sz="2400" dirty="0" smtClean="0">
              <a:latin typeface="BIZ UDPゴシック" panose="020B0400000000000000" pitchFamily="50" charset="-128"/>
              <a:ea typeface="BIZ UDPゴシック" panose="020B0400000000000000" pitchFamily="50" charset="-128"/>
            </a:endParaRPr>
          </a:p>
          <a:p>
            <a:pPr marL="0" indent="0">
              <a:buNone/>
            </a:pP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全国的</a:t>
            </a:r>
            <a:r>
              <a:rPr lang="ja-JP" altLang="en-US" sz="2400" dirty="0" smtClean="0">
                <a:latin typeface="BIZ UDPゴシック" panose="020B0400000000000000" pitchFamily="50" charset="-128"/>
                <a:ea typeface="BIZ UDPゴシック" panose="020B0400000000000000" pitchFamily="50" charset="-128"/>
              </a:rPr>
              <a:t>な認知症高齢者グループホーム経営</a:t>
            </a:r>
            <a:r>
              <a:rPr lang="ja-JP" altLang="en-US" sz="2400" dirty="0">
                <a:latin typeface="BIZ UDPゴシック" panose="020B0400000000000000" pitchFamily="50" charset="-128"/>
                <a:ea typeface="BIZ UDPゴシック" panose="020B0400000000000000" pitchFamily="50" charset="-128"/>
              </a:rPr>
              <a:t>状況の分析では、人件費の抑制等の理由から２ユニットの経営が比較的安定していると</a:t>
            </a:r>
            <a:r>
              <a:rPr lang="ja-JP" altLang="en-US" sz="2400" dirty="0" smtClean="0">
                <a:latin typeface="BIZ UDPゴシック" panose="020B0400000000000000" pitchFamily="50" charset="-128"/>
                <a:ea typeface="BIZ UDPゴシック" panose="020B0400000000000000" pitchFamily="50" charset="-128"/>
              </a:rPr>
              <a:t>されています。</a:t>
            </a:r>
            <a:r>
              <a:rPr lang="en-US" altLang="ja-JP" sz="2400" dirty="0" smtClean="0">
                <a:latin typeface="BIZ UDPゴシック" panose="020B0400000000000000" pitchFamily="50" charset="-128"/>
                <a:ea typeface="BIZ UDPゴシック" panose="020B0400000000000000" pitchFamily="50" charset="-128"/>
              </a:rPr>
              <a:t/>
            </a:r>
            <a:br>
              <a:rPr lang="en-US" altLang="ja-JP" sz="2400" dirty="0" smtClean="0">
                <a:latin typeface="BIZ UDPゴシック" panose="020B0400000000000000" pitchFamily="50" charset="-128"/>
                <a:ea typeface="BIZ UDPゴシック" panose="020B0400000000000000" pitchFamily="50" charset="-128"/>
              </a:rPr>
            </a:br>
            <a:r>
              <a:rPr lang="ja-JP" altLang="en-US" sz="2400" dirty="0" smtClean="0">
                <a:latin typeface="BIZ UDPゴシック" panose="020B0400000000000000" pitchFamily="50" charset="-128"/>
                <a:ea typeface="BIZ UDPゴシック" panose="020B0400000000000000" pitchFamily="50" charset="-128"/>
              </a:rPr>
              <a:t>よって、姫路市では、認知症高齢者グループホームは長期的かつ安定的な事業運営が必要な事業所種別と考えておりますので、新設の応募条件を２ユニットとしております。</a:t>
            </a:r>
            <a:endParaRPr kumimoji="1" lang="en-US" altLang="ja-JP" sz="2400" dirty="0" smtClean="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252210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405617"/>
          </a:xfrm>
          <a:ln>
            <a:solidFill>
              <a:schemeClr val="tx1"/>
            </a:solidFill>
          </a:ln>
        </p:spPr>
        <p:txBody>
          <a:bodyPr>
            <a:noAutofit/>
          </a:bodyPr>
          <a:lstStyle/>
          <a:p>
            <a:r>
              <a:rPr lang="ja-JP" altLang="en-US" sz="2600" dirty="0">
                <a:latin typeface="BIZ UDPゴシック" panose="020B0400000000000000" pitchFamily="50" charset="-128"/>
                <a:ea typeface="BIZ UDPゴシック" panose="020B0400000000000000" pitchFamily="50" charset="-128"/>
              </a:rPr>
              <a:t/>
            </a:r>
            <a:br>
              <a:rPr lang="ja-JP" altLang="en-US" sz="2600" dirty="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Ｑ</a:t>
            </a:r>
            <a:r>
              <a:rPr lang="en-US" altLang="ja-JP" sz="2600" dirty="0" smtClean="0">
                <a:latin typeface="BIZ UDPゴシック" panose="020B0400000000000000" pitchFamily="50" charset="-128"/>
                <a:ea typeface="BIZ UDPゴシック" panose="020B0400000000000000" pitchFamily="50" charset="-128"/>
              </a:rPr>
              <a:t/>
            </a:r>
            <a:br>
              <a:rPr lang="en-US" altLang="ja-JP" sz="2600" dirty="0" smtClean="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本提出の際に正本、副本の</a:t>
            </a:r>
            <a:r>
              <a:rPr lang="ja-JP" altLang="en-US" sz="2600" dirty="0">
                <a:latin typeface="BIZ UDPゴシック" panose="020B0400000000000000" pitchFamily="50" charset="-128"/>
                <a:ea typeface="BIZ UDPゴシック" panose="020B0400000000000000" pitchFamily="50" charset="-128"/>
              </a:rPr>
              <a:t>他</a:t>
            </a:r>
            <a:r>
              <a:rPr lang="ja-JP" altLang="en-US" sz="2600" dirty="0" smtClean="0">
                <a:latin typeface="BIZ UDPゴシック" panose="020B0400000000000000" pitchFamily="50" charset="-128"/>
                <a:ea typeface="BIZ UDPゴシック" panose="020B0400000000000000" pitchFamily="50" charset="-128"/>
              </a:rPr>
              <a:t>に</a:t>
            </a:r>
            <a:r>
              <a:rPr lang="en-US" altLang="ja-JP" sz="2600" dirty="0" smtClean="0">
                <a:latin typeface="BIZ UDPゴシック" panose="020B0400000000000000" pitchFamily="50" charset="-128"/>
                <a:ea typeface="BIZ UDPゴシック" panose="020B0400000000000000" pitchFamily="50" charset="-128"/>
              </a:rPr>
              <a:t>CD-ROM</a:t>
            </a:r>
            <a:r>
              <a:rPr lang="ja-JP" altLang="en-US" sz="2600" dirty="0" err="1" smtClean="0">
                <a:latin typeface="BIZ UDPゴシック" panose="020B0400000000000000" pitchFamily="50" charset="-128"/>
                <a:ea typeface="BIZ UDPゴシック" panose="020B0400000000000000" pitchFamily="50" charset="-128"/>
              </a:rPr>
              <a:t>での提</a:t>
            </a:r>
            <a:r>
              <a:rPr lang="ja-JP" altLang="en-US" sz="2600" dirty="0" smtClean="0">
                <a:latin typeface="BIZ UDPゴシック" panose="020B0400000000000000" pitchFamily="50" charset="-128"/>
                <a:ea typeface="BIZ UDPゴシック" panose="020B0400000000000000" pitchFamily="50" charset="-128"/>
              </a:rPr>
              <a:t>出が必要とありますが、</a:t>
            </a:r>
            <a:r>
              <a:rPr lang="en-US" altLang="ja-JP" sz="2600" dirty="0" smtClean="0">
                <a:latin typeface="BIZ UDPゴシック" panose="020B0400000000000000" pitchFamily="50" charset="-128"/>
                <a:ea typeface="BIZ UDPゴシック" panose="020B0400000000000000" pitchFamily="50" charset="-128"/>
              </a:rPr>
              <a:t>CD-ROM</a:t>
            </a:r>
            <a:r>
              <a:rPr lang="ja-JP" altLang="en-US" sz="2600" dirty="0" smtClean="0">
                <a:latin typeface="BIZ UDPゴシック" panose="020B0400000000000000" pitchFamily="50" charset="-128"/>
                <a:ea typeface="BIZ UDPゴシック" panose="020B0400000000000000" pitchFamily="50" charset="-128"/>
              </a:rPr>
              <a:t>ではなく、クラウドストレージでの提出は可能でしょうか。</a:t>
            </a:r>
            <a:r>
              <a:rPr lang="ja-JP" altLang="en-US" sz="2600" dirty="0">
                <a:latin typeface="BIZ UDPゴシック" panose="020B0400000000000000" pitchFamily="50" charset="-128"/>
                <a:ea typeface="BIZ UDPゴシック" panose="020B0400000000000000" pitchFamily="50" charset="-128"/>
              </a:rPr>
              <a:t>	</a:t>
            </a:r>
            <a:br>
              <a:rPr lang="ja-JP" altLang="en-US" sz="2600" dirty="0">
                <a:latin typeface="BIZ UDPゴシック" panose="020B0400000000000000" pitchFamily="50" charset="-128"/>
                <a:ea typeface="BIZ UDPゴシック" panose="020B0400000000000000" pitchFamily="50" charset="-128"/>
              </a:rPr>
            </a:b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2191656"/>
            <a:ext cx="10515600" cy="3570531"/>
          </a:xfrm>
        </p:spPr>
        <p:txBody>
          <a:bodyPr>
            <a:normAutofit/>
          </a:bodyPr>
          <a:lstStyle/>
          <a:p>
            <a:pPr marL="0" indent="0">
              <a:buNone/>
            </a:pPr>
            <a:r>
              <a:rPr kumimoji="1" lang="en-US" altLang="ja-JP" sz="2400" dirty="0" smtClean="0">
                <a:latin typeface="BIZ UDPゴシック" panose="020B0400000000000000" pitchFamily="50" charset="-128"/>
                <a:ea typeface="BIZ UDPゴシック" panose="020B0400000000000000" pitchFamily="50" charset="-128"/>
              </a:rPr>
              <a:t>A</a:t>
            </a:r>
          </a:p>
          <a:p>
            <a:pPr marL="0" indent="0">
              <a:buNone/>
            </a:pPr>
            <a:r>
              <a:rPr lang="ja-JP" altLang="en-US" sz="2400" dirty="0" smtClean="0">
                <a:latin typeface="BIZ UDPゴシック" panose="020B0400000000000000" pitchFamily="50" charset="-128"/>
                <a:ea typeface="BIZ UDPゴシック" panose="020B0400000000000000" pitchFamily="50" charset="-128"/>
              </a:rPr>
              <a:t>本提出の方法は、正本１部、副本２部、</a:t>
            </a:r>
            <a:r>
              <a:rPr lang="en-US" altLang="ja-JP" sz="2400" dirty="0" smtClean="0">
                <a:latin typeface="BIZ UDPゴシック" panose="020B0400000000000000" pitchFamily="50" charset="-128"/>
                <a:ea typeface="BIZ UDPゴシック" panose="020B0400000000000000" pitchFamily="50" charset="-128"/>
              </a:rPr>
              <a:t>CD-ROM</a:t>
            </a:r>
            <a:r>
              <a:rPr lang="ja-JP" altLang="en-US" sz="2400" dirty="0" smtClean="0">
                <a:latin typeface="BIZ UDPゴシック" panose="020B0400000000000000" pitchFamily="50" charset="-128"/>
                <a:ea typeface="BIZ UDPゴシック" panose="020B0400000000000000" pitchFamily="50" charset="-128"/>
              </a:rPr>
              <a:t>１枚での提出となりますので、クラウドストレージでの提出はできません。</a:t>
            </a:r>
            <a:endParaRPr kumimoji="1" lang="en-US" altLang="ja-JP" sz="2400" dirty="0" smtClean="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7870919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ln>
            <a:solidFill>
              <a:schemeClr val="tx1"/>
            </a:solidFill>
          </a:ln>
        </p:spPr>
        <p:txBody>
          <a:bodyPr>
            <a:noAutofit/>
          </a:bodyPr>
          <a:lstStyle/>
          <a:p>
            <a:r>
              <a:rPr lang="ja-JP" altLang="en-US" sz="2600" dirty="0">
                <a:latin typeface="BIZ UDPゴシック" panose="020B0400000000000000" pitchFamily="50" charset="-128"/>
                <a:ea typeface="BIZ UDPゴシック" panose="020B0400000000000000" pitchFamily="50" charset="-128"/>
              </a:rPr>
              <a:t/>
            </a:r>
            <a:br>
              <a:rPr lang="ja-JP" altLang="en-US" sz="2600" dirty="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Ｑ</a:t>
            </a:r>
            <a:r>
              <a:rPr lang="en-US" altLang="ja-JP" sz="2600" dirty="0" smtClean="0">
                <a:latin typeface="BIZ UDPゴシック" panose="020B0400000000000000" pitchFamily="50" charset="-128"/>
                <a:ea typeface="BIZ UDPゴシック" panose="020B0400000000000000" pitchFamily="50" charset="-128"/>
              </a:rPr>
              <a:t/>
            </a:r>
            <a:br>
              <a:rPr lang="en-US" altLang="ja-JP" sz="2600" dirty="0" smtClean="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開設</a:t>
            </a:r>
            <a:r>
              <a:rPr lang="ja-JP" altLang="en-US" sz="2600" dirty="0">
                <a:latin typeface="BIZ UDPゴシック" panose="020B0400000000000000" pitchFamily="50" charset="-128"/>
                <a:ea typeface="BIZ UDPゴシック" panose="020B0400000000000000" pitchFamily="50" charset="-128"/>
              </a:rPr>
              <a:t>申出書を提出した後に計画が困難となった場合、辞退のタイミングはどの時点まで可能か。	</a:t>
            </a:r>
            <a:br>
              <a:rPr lang="ja-JP" altLang="en-US" sz="2600" dirty="0">
                <a:latin typeface="BIZ UDPゴシック" panose="020B0400000000000000" pitchFamily="50" charset="-128"/>
                <a:ea typeface="BIZ UDPゴシック" panose="020B0400000000000000" pitchFamily="50" charset="-128"/>
              </a:rPr>
            </a:b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p:txBody>
          <a:bodyPr>
            <a:normAutofit/>
          </a:bodyPr>
          <a:lstStyle/>
          <a:p>
            <a:pPr marL="0" indent="0">
              <a:buNone/>
            </a:pPr>
            <a:r>
              <a:rPr kumimoji="1" lang="en-US" altLang="ja-JP" sz="2400" dirty="0" smtClean="0">
                <a:latin typeface="BIZ UDPゴシック" panose="020B0400000000000000" pitchFamily="50" charset="-128"/>
                <a:ea typeface="BIZ UDPゴシック" panose="020B0400000000000000" pitchFamily="50" charset="-128"/>
              </a:rPr>
              <a:t>A</a:t>
            </a:r>
          </a:p>
          <a:p>
            <a:pPr marL="0" indent="0">
              <a:buNone/>
            </a:pPr>
            <a:r>
              <a:rPr lang="en-US" altLang="ja-JP" sz="2400" dirty="0" smtClean="0">
                <a:latin typeface="BIZ UDPゴシック" panose="020B0400000000000000" pitchFamily="50" charset="-128"/>
                <a:ea typeface="BIZ UDPゴシック" panose="020B0400000000000000" pitchFamily="50" charset="-128"/>
              </a:rPr>
              <a:t>11</a:t>
            </a:r>
            <a:r>
              <a:rPr lang="ja-JP" altLang="en-US" sz="2400" dirty="0" smtClean="0">
                <a:latin typeface="BIZ UDPゴシック" panose="020B0400000000000000" pitchFamily="50" charset="-128"/>
                <a:ea typeface="BIZ UDPゴシック" panose="020B0400000000000000" pitchFamily="50" charset="-128"/>
              </a:rPr>
              <a:t>月８日</a:t>
            </a:r>
            <a:r>
              <a:rPr lang="ja-JP" altLang="en-US" sz="2400" dirty="0">
                <a:latin typeface="BIZ UDPゴシック" panose="020B0400000000000000" pitchFamily="50" charset="-128"/>
                <a:ea typeface="BIZ UDPゴシック" panose="020B0400000000000000" pitchFamily="50" charset="-128"/>
              </a:rPr>
              <a:t>の開設申出書提出締め切り後、市から現地確認及びヒアリング実施の案内</a:t>
            </a:r>
            <a:r>
              <a:rPr lang="ja-JP" altLang="en-US" sz="2400" dirty="0" smtClean="0">
                <a:latin typeface="BIZ UDPゴシック" panose="020B0400000000000000" pitchFamily="50" charset="-128"/>
                <a:ea typeface="BIZ UDPゴシック" panose="020B0400000000000000" pitchFamily="50" charset="-128"/>
              </a:rPr>
              <a:t>を送付する。</a:t>
            </a:r>
            <a:endParaRPr lang="ja-JP" altLang="en-US"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案内送付</a:t>
            </a:r>
            <a:r>
              <a:rPr lang="ja-JP" altLang="en-US" sz="2400" dirty="0" smtClean="0">
                <a:latin typeface="BIZ UDPゴシック" panose="020B0400000000000000" pitchFamily="50" charset="-128"/>
                <a:ea typeface="BIZ UDPゴシック" panose="020B0400000000000000" pitchFamily="50" charset="-128"/>
              </a:rPr>
              <a:t>後</a:t>
            </a:r>
            <a:r>
              <a:rPr lang="en-US" altLang="ja-JP" sz="2400" dirty="0" smtClean="0">
                <a:latin typeface="BIZ UDPゴシック" panose="020B0400000000000000" pitchFamily="50" charset="-128"/>
                <a:ea typeface="BIZ UDPゴシック" panose="020B0400000000000000" pitchFamily="50" charset="-128"/>
              </a:rPr>
              <a:t>1</a:t>
            </a:r>
            <a:r>
              <a:rPr lang="ja-JP" altLang="en-US" sz="2400" dirty="0" smtClean="0">
                <a:latin typeface="BIZ UDPゴシック" panose="020B0400000000000000" pitchFamily="50" charset="-128"/>
                <a:ea typeface="BIZ UDPゴシック" panose="020B0400000000000000" pitchFamily="50" charset="-128"/>
              </a:rPr>
              <a:t>週間程度以内</a:t>
            </a:r>
            <a:r>
              <a:rPr lang="ja-JP" altLang="en-US" sz="2400" dirty="0">
                <a:latin typeface="BIZ UDPゴシック" panose="020B0400000000000000" pitchFamily="50" charset="-128"/>
                <a:ea typeface="BIZ UDPゴシック" panose="020B0400000000000000" pitchFamily="50" charset="-128"/>
              </a:rPr>
              <a:t>（</a:t>
            </a:r>
            <a:r>
              <a:rPr lang="ja-JP" altLang="en-US" sz="2400" dirty="0" smtClean="0">
                <a:latin typeface="BIZ UDPゴシック" panose="020B0400000000000000" pitchFamily="50" charset="-128"/>
                <a:ea typeface="BIZ UDPゴシック" panose="020B0400000000000000" pitchFamily="50" charset="-128"/>
              </a:rPr>
              <a:t>おおむね</a:t>
            </a:r>
            <a:r>
              <a:rPr lang="en-US" altLang="ja-JP" sz="2400" dirty="0" smtClean="0">
                <a:latin typeface="BIZ UDPゴシック" panose="020B0400000000000000" pitchFamily="50" charset="-128"/>
                <a:ea typeface="BIZ UDPゴシック" panose="020B0400000000000000" pitchFamily="50" charset="-128"/>
              </a:rPr>
              <a:t>12</a:t>
            </a:r>
            <a:r>
              <a:rPr lang="ja-JP" altLang="en-US" sz="2400" dirty="0" smtClean="0">
                <a:latin typeface="BIZ UDPゴシック" panose="020B0400000000000000" pitchFamily="50" charset="-128"/>
                <a:ea typeface="BIZ UDPゴシック" panose="020B0400000000000000" pitchFamily="50" charset="-128"/>
              </a:rPr>
              <a:t>月中</a:t>
            </a:r>
            <a:r>
              <a:rPr lang="ja-JP" altLang="en-US" sz="2400" dirty="0">
                <a:latin typeface="BIZ UDPゴシック" panose="020B0400000000000000" pitchFamily="50" charset="-128"/>
                <a:ea typeface="BIZ UDPゴシック" panose="020B0400000000000000" pitchFamily="50" charset="-128"/>
              </a:rPr>
              <a:t>旬頃</a:t>
            </a:r>
            <a:r>
              <a:rPr lang="ja-JP" altLang="en-US" sz="2400" dirty="0" smtClean="0">
                <a:latin typeface="BIZ UDPゴシック" panose="020B0400000000000000" pitchFamily="50" charset="-128"/>
                <a:ea typeface="BIZ UDPゴシック" panose="020B0400000000000000" pitchFamily="50" charset="-128"/>
              </a:rPr>
              <a:t>）までで</a:t>
            </a:r>
            <a:r>
              <a:rPr lang="ja-JP" altLang="en-US" sz="2400" dirty="0">
                <a:latin typeface="BIZ UDPゴシック" panose="020B0400000000000000" pitchFamily="50" charset="-128"/>
                <a:ea typeface="BIZ UDPゴシック" panose="020B0400000000000000" pitchFamily="50" charset="-128"/>
              </a:rPr>
              <a:t>あれば辞退可能</a:t>
            </a:r>
            <a:r>
              <a:rPr lang="ja-JP" altLang="en-US" sz="2400" dirty="0" smtClean="0">
                <a:latin typeface="BIZ UDPゴシック" panose="020B0400000000000000" pitchFamily="50" charset="-128"/>
                <a:ea typeface="BIZ UDPゴシック" panose="020B0400000000000000" pitchFamily="50" charset="-128"/>
              </a:rPr>
              <a:t>とする</a:t>
            </a:r>
            <a:r>
              <a:rPr lang="ja-JP" altLang="en-US" sz="2400" dirty="0">
                <a:latin typeface="BIZ UDPゴシック" panose="020B0400000000000000" pitchFamily="50" charset="-128"/>
                <a:ea typeface="BIZ UDPゴシック" panose="020B0400000000000000" pitchFamily="50" charset="-128"/>
              </a:rPr>
              <a:t>が</a:t>
            </a:r>
            <a:r>
              <a:rPr lang="ja-JP" altLang="en-US" sz="2400" dirty="0" smtClean="0">
                <a:latin typeface="BIZ UDPゴシック" panose="020B0400000000000000" pitchFamily="50" charset="-128"/>
                <a:ea typeface="BIZ UDPゴシック" panose="020B0400000000000000" pitchFamily="50" charset="-128"/>
              </a:rPr>
              <a:t>、計画</a:t>
            </a:r>
            <a:r>
              <a:rPr lang="ja-JP" altLang="en-US" sz="2400" dirty="0">
                <a:latin typeface="BIZ UDPゴシック" panose="020B0400000000000000" pitchFamily="50" charset="-128"/>
                <a:ea typeface="BIZ UDPゴシック" panose="020B0400000000000000" pitchFamily="50" charset="-128"/>
              </a:rPr>
              <a:t>実現性に</a:t>
            </a:r>
            <a:r>
              <a:rPr lang="ja-JP" altLang="en-US" sz="2400" dirty="0" smtClean="0">
                <a:latin typeface="BIZ UDPゴシック" panose="020B0400000000000000" pitchFamily="50" charset="-128"/>
                <a:ea typeface="BIZ UDPゴシック" panose="020B0400000000000000" pitchFamily="50" charset="-128"/>
              </a:rPr>
              <a:t>ついて開設</a:t>
            </a:r>
            <a:r>
              <a:rPr lang="ja-JP" altLang="en-US" sz="2400" dirty="0">
                <a:latin typeface="BIZ UDPゴシック" panose="020B0400000000000000" pitchFamily="50" charset="-128"/>
                <a:ea typeface="BIZ UDPゴシック" panose="020B0400000000000000" pitchFamily="50" charset="-128"/>
              </a:rPr>
              <a:t>申出書提出前</a:t>
            </a:r>
            <a:r>
              <a:rPr lang="ja-JP" altLang="en-US" sz="2400" dirty="0" smtClean="0">
                <a:latin typeface="BIZ UDPゴシック" panose="020B0400000000000000" pitchFamily="50" charset="-128"/>
                <a:ea typeface="BIZ UDPゴシック" panose="020B0400000000000000" pitchFamily="50" charset="-128"/>
              </a:rPr>
              <a:t>に十分</a:t>
            </a:r>
            <a:r>
              <a:rPr lang="ja-JP" altLang="en-US" sz="2400" dirty="0">
                <a:latin typeface="BIZ UDPゴシック" panose="020B0400000000000000" pitchFamily="50" charset="-128"/>
                <a:ea typeface="BIZ UDPゴシック" panose="020B0400000000000000" pitchFamily="50" charset="-128"/>
              </a:rPr>
              <a:t>検討するものとし、安易な開設申出書の提出</a:t>
            </a:r>
            <a:r>
              <a:rPr lang="ja-JP" altLang="en-US" sz="2400" dirty="0" smtClean="0">
                <a:latin typeface="BIZ UDPゴシック" panose="020B0400000000000000" pitchFamily="50" charset="-128"/>
                <a:ea typeface="BIZ UDPゴシック" panose="020B0400000000000000" pitchFamily="50" charset="-128"/>
              </a:rPr>
              <a:t>及び</a:t>
            </a:r>
            <a:r>
              <a:rPr lang="ja-JP" altLang="en-US" sz="2400" dirty="0">
                <a:latin typeface="BIZ UDPゴシック" panose="020B0400000000000000" pitchFamily="50" charset="-128"/>
                <a:ea typeface="BIZ UDPゴシック" panose="020B0400000000000000" pitchFamily="50" charset="-128"/>
              </a:rPr>
              <a:t>辞退は避けること。</a:t>
            </a:r>
            <a:endParaRPr kumimoji="1" lang="ja-JP" altLang="en-US" sz="2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932478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07494"/>
          </a:xfrm>
          <a:ln>
            <a:solidFill>
              <a:schemeClr val="tx1"/>
            </a:solidFill>
          </a:ln>
        </p:spPr>
        <p:txBody>
          <a:bodyPr>
            <a:noAutofit/>
          </a:bodyPr>
          <a:lstStyle/>
          <a:p>
            <a:r>
              <a:rPr lang="ja-JP" altLang="en-US" sz="2600" dirty="0">
                <a:latin typeface="BIZ UDPゴシック" panose="020B0400000000000000" pitchFamily="50" charset="-128"/>
                <a:ea typeface="BIZ UDPゴシック" panose="020B0400000000000000" pitchFamily="50" charset="-128"/>
              </a:rPr>
              <a:t/>
            </a:r>
            <a:br>
              <a:rPr lang="ja-JP" altLang="en-US" sz="2600" dirty="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Ｑ</a:t>
            </a:r>
            <a:r>
              <a:rPr lang="en-US" altLang="ja-JP" sz="2600" dirty="0" smtClean="0">
                <a:latin typeface="BIZ UDPゴシック" panose="020B0400000000000000" pitchFamily="50" charset="-128"/>
                <a:ea typeface="BIZ UDPゴシック" panose="020B0400000000000000" pitchFamily="50" charset="-128"/>
              </a:rPr>
              <a:t/>
            </a:r>
            <a:br>
              <a:rPr lang="en-US" altLang="ja-JP" sz="2600" dirty="0" smtClean="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併設可</a:t>
            </a:r>
            <a:r>
              <a:rPr lang="ja-JP" altLang="en-US" sz="2600" dirty="0">
                <a:latin typeface="BIZ UDPゴシック" panose="020B0400000000000000" pitchFamily="50" charset="-128"/>
                <a:ea typeface="BIZ UDPゴシック" panose="020B0400000000000000" pitchFamily="50" charset="-128"/>
              </a:rPr>
              <a:t>としている施設内保育施設について、協議先の部局は</a:t>
            </a:r>
            <a:r>
              <a:rPr lang="ja-JP" altLang="en-US" sz="2600" dirty="0" smtClean="0">
                <a:latin typeface="BIZ UDPゴシック" panose="020B0400000000000000" pitchFamily="50" charset="-128"/>
                <a:ea typeface="BIZ UDPゴシック" panose="020B0400000000000000" pitchFamily="50" charset="-128"/>
              </a:rPr>
              <a:t>どこか</a:t>
            </a:r>
            <a:r>
              <a:rPr lang="ja-JP" altLang="en-US" sz="2600" dirty="0">
                <a:latin typeface="BIZ UDPゴシック" panose="020B0400000000000000" pitchFamily="50" charset="-128"/>
                <a:ea typeface="BIZ UDPゴシック" panose="020B0400000000000000" pitchFamily="50" charset="-128"/>
              </a:rPr>
              <a:t>。	</a:t>
            </a:r>
            <a:br>
              <a:rPr lang="ja-JP" altLang="en-US" sz="2600" dirty="0">
                <a:latin typeface="BIZ UDPゴシック" panose="020B0400000000000000" pitchFamily="50" charset="-128"/>
                <a:ea typeface="BIZ UDPゴシック" panose="020B0400000000000000" pitchFamily="50" charset="-128"/>
              </a:rPr>
            </a:b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1410850"/>
            <a:ext cx="10515600" cy="4351338"/>
          </a:xfrm>
        </p:spPr>
        <p:txBody>
          <a:bodyPr>
            <a:normAutofit/>
          </a:bodyPr>
          <a:lstStyle/>
          <a:p>
            <a:pPr marL="0" indent="0">
              <a:buNone/>
            </a:pPr>
            <a:r>
              <a:rPr kumimoji="1" lang="en-US" altLang="ja-JP" sz="2400" dirty="0" smtClean="0">
                <a:latin typeface="BIZ UDPゴシック" panose="020B0400000000000000" pitchFamily="50" charset="-128"/>
                <a:ea typeface="BIZ UDPゴシック" panose="020B0400000000000000" pitchFamily="50" charset="-128"/>
              </a:rPr>
              <a:t>A</a:t>
            </a:r>
          </a:p>
          <a:p>
            <a:pPr marL="0" indent="0">
              <a:buNone/>
            </a:pPr>
            <a:r>
              <a:rPr lang="ja-JP" altLang="en-US" sz="2400" dirty="0">
                <a:latin typeface="BIZ UDPゴシック" panose="020B0400000000000000" pitchFamily="50" charset="-128"/>
                <a:ea typeface="BIZ UDPゴシック" panose="020B0400000000000000" pitchFamily="50" charset="-128"/>
              </a:rPr>
              <a:t>施設内保育施設は認可外保育施設のため</a:t>
            </a:r>
            <a:r>
              <a:rPr lang="ja-JP" altLang="en-US" sz="2400" dirty="0" smtClean="0">
                <a:latin typeface="BIZ UDPゴシック" panose="020B0400000000000000" pitchFamily="50" charset="-128"/>
                <a:ea typeface="BIZ UDPゴシック" panose="020B0400000000000000" pitchFamily="50" charset="-128"/>
              </a:rPr>
              <a:t>、人員</a:t>
            </a:r>
            <a:r>
              <a:rPr lang="ja-JP" altLang="en-US" sz="2400" dirty="0">
                <a:latin typeface="BIZ UDPゴシック" panose="020B0400000000000000" pitchFamily="50" charset="-128"/>
                <a:ea typeface="BIZ UDPゴシック" panose="020B0400000000000000" pitchFamily="50" charset="-128"/>
              </a:rPr>
              <a:t>基準等に</a:t>
            </a:r>
            <a:r>
              <a:rPr lang="ja-JP" altLang="en-US" sz="2400" dirty="0" smtClean="0">
                <a:latin typeface="BIZ UDPゴシック" panose="020B0400000000000000" pitchFamily="50" charset="-128"/>
                <a:ea typeface="BIZ UDPゴシック" panose="020B0400000000000000" pitchFamily="50" charset="-128"/>
              </a:rPr>
              <a:t>かかる協議先（窓口）は幼</a:t>
            </a:r>
            <a:r>
              <a:rPr lang="ja-JP" altLang="en-US" sz="2400" dirty="0">
                <a:latin typeface="BIZ UDPゴシック" panose="020B0400000000000000" pitchFamily="50" charset="-128"/>
                <a:ea typeface="BIZ UDPゴシック" panose="020B0400000000000000" pitchFamily="50" charset="-128"/>
              </a:rPr>
              <a:t>保連携</a:t>
            </a:r>
            <a:r>
              <a:rPr lang="ja-JP" altLang="en-US" sz="2400" dirty="0" smtClean="0">
                <a:latin typeface="BIZ UDPゴシック" panose="020B0400000000000000" pitchFamily="50" charset="-128"/>
                <a:ea typeface="BIZ UDPゴシック" panose="020B0400000000000000" pitchFamily="50" charset="-128"/>
              </a:rPr>
              <a:t>政策課。</a:t>
            </a:r>
            <a:endParaRPr lang="ja-JP" altLang="en-US" sz="2400" dirty="0">
              <a:latin typeface="BIZ UDPゴシック" panose="020B0400000000000000" pitchFamily="50" charset="-128"/>
              <a:ea typeface="BIZ UDPゴシック" panose="020B0400000000000000" pitchFamily="50" charset="-128"/>
            </a:endParaRPr>
          </a:p>
          <a:p>
            <a:pPr marL="0" indent="0">
              <a:buNone/>
            </a:pPr>
            <a:r>
              <a:rPr lang="ja-JP" altLang="en-US" sz="2400" dirty="0" smtClean="0">
                <a:latin typeface="BIZ UDPゴシック" panose="020B0400000000000000" pitchFamily="50" charset="-128"/>
                <a:ea typeface="BIZ UDPゴシック" panose="020B0400000000000000" pitchFamily="50" charset="-128"/>
              </a:rPr>
              <a:t>ただし、図面</a:t>
            </a:r>
            <a:r>
              <a:rPr lang="ja-JP" altLang="en-US" sz="2400" dirty="0">
                <a:latin typeface="BIZ UDPゴシック" panose="020B0400000000000000" pitchFamily="50" charset="-128"/>
                <a:ea typeface="BIZ UDPゴシック" panose="020B0400000000000000" pitchFamily="50" charset="-128"/>
              </a:rPr>
              <a:t>協議の場合</a:t>
            </a:r>
            <a:r>
              <a:rPr lang="ja-JP" altLang="en-US" sz="2400" dirty="0" smtClean="0">
                <a:latin typeface="BIZ UDPゴシック" panose="020B0400000000000000" pitchFamily="50" charset="-128"/>
                <a:ea typeface="BIZ UDPゴシック" panose="020B0400000000000000" pitchFamily="50" charset="-128"/>
              </a:rPr>
              <a:t>は関係</a:t>
            </a:r>
            <a:r>
              <a:rPr lang="ja-JP" altLang="en-US" sz="2400" dirty="0">
                <a:latin typeface="BIZ UDPゴシック" panose="020B0400000000000000" pitchFamily="50" charset="-128"/>
                <a:ea typeface="BIZ UDPゴシック" panose="020B0400000000000000" pitchFamily="50" charset="-128"/>
              </a:rPr>
              <a:t>部署にも回覧するため、募集要項のとおり事前協議</a:t>
            </a:r>
            <a:r>
              <a:rPr lang="ja-JP" altLang="en-US" sz="2400" dirty="0" smtClean="0">
                <a:latin typeface="BIZ UDPゴシック" panose="020B0400000000000000" pitchFamily="50" charset="-128"/>
                <a:ea typeface="BIZ UDPゴシック" panose="020B0400000000000000" pitchFamily="50" charset="-128"/>
              </a:rPr>
              <a:t>期間内に高齢者</a:t>
            </a:r>
            <a:r>
              <a:rPr lang="ja-JP" altLang="en-US" sz="2400" dirty="0">
                <a:latin typeface="BIZ UDPゴシック" panose="020B0400000000000000" pitchFamily="50" charset="-128"/>
                <a:ea typeface="BIZ UDPゴシック" panose="020B0400000000000000" pitchFamily="50" charset="-128"/>
              </a:rPr>
              <a:t>支援課と</a:t>
            </a:r>
            <a:r>
              <a:rPr lang="ja-JP" altLang="en-US" sz="2400" dirty="0" smtClean="0">
                <a:latin typeface="BIZ UDPゴシック" panose="020B0400000000000000" pitchFamily="50" charset="-128"/>
                <a:ea typeface="BIZ UDPゴシック" panose="020B0400000000000000" pitchFamily="50" charset="-128"/>
              </a:rPr>
              <a:t>協議を</a:t>
            </a:r>
            <a:r>
              <a:rPr lang="ja-JP" altLang="en-US" sz="2400" dirty="0">
                <a:latin typeface="BIZ UDPゴシック" panose="020B0400000000000000" pitchFamily="50" charset="-128"/>
                <a:ea typeface="BIZ UDPゴシック" panose="020B0400000000000000" pitchFamily="50" charset="-128"/>
              </a:rPr>
              <a:t>行うこと。</a:t>
            </a:r>
            <a:endParaRPr kumimoji="1" lang="ja-JP" altLang="en-US" sz="2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5457487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699344"/>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自己資金はあくまで現預金残高で判断するのか。例えば既に介護保険事業をしている場合、多額の未収金が発生している場合は、未収金を加味しての判断となるか。</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2215299"/>
            <a:ext cx="10515600" cy="3961664"/>
          </a:xfrm>
        </p:spPr>
        <p:txBody>
          <a:bodyPr>
            <a:normAutofit/>
          </a:bodyPr>
          <a:lstStyle/>
          <a:p>
            <a:pPr marL="0" indent="0">
              <a:buNone/>
            </a:pPr>
            <a:r>
              <a:rPr lang="ja-JP" altLang="en-US" sz="2400" dirty="0">
                <a:latin typeface="BIZ UDPゴシック" panose="020B0400000000000000" pitchFamily="50" charset="-128"/>
                <a:ea typeface="BIZ UDPゴシック" panose="020B0400000000000000" pitchFamily="50" charset="-128"/>
              </a:rPr>
              <a:t>Ａ</a:t>
            </a:r>
          </a:p>
          <a:p>
            <a:pPr marL="0" indent="0">
              <a:buNone/>
            </a:pPr>
            <a:r>
              <a:rPr lang="ja-JP" altLang="en-US" sz="2400" dirty="0">
                <a:latin typeface="BIZ UDPゴシック" panose="020B0400000000000000" pitchFamily="50" charset="-128"/>
                <a:ea typeface="BIZ UDPゴシック" panose="020B0400000000000000" pitchFamily="50" charset="-128"/>
              </a:rPr>
              <a:t>自己資金は</a:t>
            </a:r>
            <a:r>
              <a:rPr lang="ja-JP" altLang="en-US" sz="2400" dirty="0" smtClean="0">
                <a:latin typeface="BIZ UDPゴシック" panose="020B0400000000000000" pitchFamily="50" charset="-128"/>
                <a:ea typeface="BIZ UDPゴシック" panose="020B0400000000000000" pitchFamily="50" charset="-128"/>
              </a:rPr>
              <a:t>「</a:t>
            </a:r>
            <a:r>
              <a:rPr lang="en-US" altLang="ja-JP" sz="2400" dirty="0" smtClean="0">
                <a:latin typeface="BIZ UDPゴシック" panose="020B0400000000000000" pitchFamily="50" charset="-128"/>
                <a:ea typeface="BIZ UDPゴシック" panose="020B0400000000000000" pitchFamily="50" charset="-128"/>
              </a:rPr>
              <a:t>R6.4.1</a:t>
            </a:r>
            <a:r>
              <a:rPr lang="ja-JP" altLang="en-US" sz="2400" dirty="0" smtClean="0">
                <a:latin typeface="BIZ UDPゴシック" panose="020B0400000000000000" pitchFamily="50" charset="-128"/>
                <a:ea typeface="BIZ UDPゴシック" panose="020B0400000000000000" pitchFamily="50" charset="-128"/>
              </a:rPr>
              <a:t>」</a:t>
            </a:r>
            <a:r>
              <a:rPr lang="ja-JP" altLang="en-US" sz="2400" dirty="0">
                <a:latin typeface="BIZ UDPゴシック" panose="020B0400000000000000" pitchFamily="50" charset="-128"/>
                <a:ea typeface="BIZ UDPゴシック" panose="020B0400000000000000" pitchFamily="50" charset="-128"/>
              </a:rPr>
              <a:t>及び</a:t>
            </a:r>
            <a:r>
              <a:rPr lang="ja-JP" altLang="en-US" sz="2400" dirty="0" smtClean="0">
                <a:latin typeface="BIZ UDPゴシック" panose="020B0400000000000000" pitchFamily="50" charset="-128"/>
                <a:ea typeface="BIZ UDPゴシック" panose="020B0400000000000000" pitchFamily="50" charset="-128"/>
              </a:rPr>
              <a:t>「</a:t>
            </a:r>
            <a:r>
              <a:rPr lang="en-US" altLang="ja-JP" sz="2400" dirty="0" smtClean="0">
                <a:latin typeface="BIZ UDPゴシック" panose="020B0400000000000000" pitchFamily="50" charset="-128"/>
                <a:ea typeface="BIZ UDPゴシック" panose="020B0400000000000000" pitchFamily="50" charset="-128"/>
              </a:rPr>
              <a:t>R6.10.1</a:t>
            </a:r>
            <a:r>
              <a:rPr lang="ja-JP" altLang="en-US" sz="2400" dirty="0" smtClean="0">
                <a:latin typeface="BIZ UDPゴシック" panose="020B0400000000000000" pitchFamily="50" charset="-128"/>
                <a:ea typeface="BIZ UDPゴシック" panose="020B0400000000000000" pitchFamily="50" charset="-128"/>
              </a:rPr>
              <a:t>」</a:t>
            </a:r>
            <a:r>
              <a:rPr lang="ja-JP" altLang="en-US" sz="2400" dirty="0">
                <a:latin typeface="BIZ UDPゴシック" panose="020B0400000000000000" pitchFamily="50" charset="-128"/>
                <a:ea typeface="BIZ UDPゴシック" panose="020B0400000000000000" pitchFamily="50" charset="-128"/>
              </a:rPr>
              <a:t>の預金残高証明書をもって判断するため、質問</a:t>
            </a:r>
            <a:r>
              <a:rPr lang="ja-JP" altLang="en-US" sz="2400" dirty="0" smtClean="0">
                <a:latin typeface="BIZ UDPゴシック" panose="020B0400000000000000" pitchFamily="50" charset="-128"/>
                <a:ea typeface="BIZ UDPゴシック" panose="020B0400000000000000" pitchFamily="50" charset="-128"/>
              </a:rPr>
              <a:t>のよう</a:t>
            </a:r>
            <a:r>
              <a:rPr lang="ja-JP" altLang="en-US" sz="2400" dirty="0">
                <a:latin typeface="BIZ UDPゴシック" panose="020B0400000000000000" pitchFamily="50" charset="-128"/>
                <a:ea typeface="BIZ UDPゴシック" panose="020B0400000000000000" pitchFamily="50" charset="-128"/>
              </a:rPr>
              <a:t>な未収金等は加味しない。</a:t>
            </a:r>
          </a:p>
          <a:p>
            <a:pPr marL="0" indent="0">
              <a:buNone/>
            </a:pPr>
            <a:r>
              <a:rPr lang="ja-JP" altLang="en-US" sz="2400" dirty="0">
                <a:latin typeface="BIZ UDPゴシック" panose="020B0400000000000000" pitchFamily="50" charset="-128"/>
                <a:ea typeface="BIZ UDPゴシック" panose="020B0400000000000000" pitchFamily="50" charset="-128"/>
              </a:rPr>
              <a:t>また </a:t>
            </a:r>
            <a:r>
              <a:rPr lang="en-US" altLang="ja-JP" sz="2400" dirty="0" smtClean="0">
                <a:latin typeface="BIZ UDPゴシック" panose="020B0400000000000000" pitchFamily="50" charset="-128"/>
                <a:ea typeface="BIZ UDPゴシック" panose="020B0400000000000000" pitchFamily="50" charset="-128"/>
              </a:rPr>
              <a:t>4.1</a:t>
            </a:r>
            <a:r>
              <a:rPr lang="ja-JP" altLang="en-US" sz="2400" dirty="0" smtClean="0">
                <a:latin typeface="BIZ UDPゴシック" panose="020B0400000000000000" pitchFamily="50" charset="-128"/>
                <a:ea typeface="BIZ UDPゴシック" panose="020B0400000000000000" pitchFamily="50" charset="-128"/>
              </a:rPr>
              <a:t>時点</a:t>
            </a:r>
            <a:r>
              <a:rPr lang="ja-JP" altLang="en-US" sz="2400" dirty="0">
                <a:latin typeface="BIZ UDPゴシック" panose="020B0400000000000000" pitchFamily="50" charset="-128"/>
                <a:ea typeface="BIZ UDPゴシック" panose="020B0400000000000000" pitchFamily="50" charset="-128"/>
              </a:rPr>
              <a:t>では明らかな資金不足であるのに</a:t>
            </a:r>
            <a:r>
              <a:rPr lang="ja-JP" altLang="en-US" sz="2400" dirty="0" smtClean="0">
                <a:latin typeface="BIZ UDPゴシック" panose="020B0400000000000000" pitchFamily="50" charset="-128"/>
                <a:ea typeface="BIZ UDPゴシック" panose="020B0400000000000000" pitchFamily="50" charset="-128"/>
              </a:rPr>
              <a:t>、</a:t>
            </a:r>
            <a:r>
              <a:rPr lang="en-US" altLang="ja-JP" sz="2400" dirty="0" smtClean="0">
                <a:latin typeface="BIZ UDPゴシック" panose="020B0400000000000000" pitchFamily="50" charset="-128"/>
                <a:ea typeface="BIZ UDPゴシック" panose="020B0400000000000000" pitchFamily="50" charset="-128"/>
              </a:rPr>
              <a:t>10.1</a:t>
            </a:r>
            <a:r>
              <a:rPr lang="ja-JP" altLang="en-US" sz="2400" dirty="0" smtClean="0">
                <a:latin typeface="BIZ UDPゴシック" panose="020B0400000000000000" pitchFamily="50" charset="-128"/>
                <a:ea typeface="BIZ UDPゴシック" panose="020B0400000000000000" pitchFamily="50" charset="-128"/>
              </a:rPr>
              <a:t>時点</a:t>
            </a:r>
            <a:r>
              <a:rPr lang="ja-JP" altLang="en-US" sz="2400" dirty="0">
                <a:latin typeface="BIZ UDPゴシック" panose="020B0400000000000000" pitchFamily="50" charset="-128"/>
                <a:ea typeface="BIZ UDPゴシック" panose="020B0400000000000000" pitchFamily="50" charset="-128"/>
              </a:rPr>
              <a:t>で資金を満たしているような</a:t>
            </a:r>
            <a:r>
              <a:rPr lang="ja-JP" altLang="en-US" sz="2400" dirty="0" smtClean="0">
                <a:latin typeface="BIZ UDPゴシック" panose="020B0400000000000000" pitchFamily="50" charset="-128"/>
                <a:ea typeface="BIZ UDPゴシック" panose="020B0400000000000000" pitchFamily="50" charset="-128"/>
              </a:rPr>
              <a:t>、自己</a:t>
            </a:r>
            <a:r>
              <a:rPr lang="ja-JP" altLang="en-US" sz="2400" dirty="0">
                <a:latin typeface="BIZ UDPゴシック" panose="020B0400000000000000" pitchFamily="50" charset="-128"/>
                <a:ea typeface="BIZ UDPゴシック" panose="020B0400000000000000" pitchFamily="50" charset="-128"/>
              </a:rPr>
              <a:t>資金があるように見せるための借り入れ等が疑われる場合は、その内容を確認する</a:t>
            </a:r>
            <a:r>
              <a:rPr lang="ja-JP" altLang="en-US" sz="2400" dirty="0" smtClean="0">
                <a:latin typeface="BIZ UDPゴシック" panose="020B0400000000000000" pitchFamily="50" charset="-128"/>
                <a:ea typeface="BIZ UDPゴシック" panose="020B0400000000000000" pitchFamily="50" charset="-128"/>
              </a:rPr>
              <a:t>場合</a:t>
            </a:r>
            <a:r>
              <a:rPr lang="ja-JP" altLang="en-US" sz="2400" dirty="0">
                <a:latin typeface="BIZ UDPゴシック" panose="020B0400000000000000" pitchFamily="50" charset="-128"/>
                <a:ea typeface="BIZ UDPゴシック" panose="020B0400000000000000" pitchFamily="50" charset="-128"/>
              </a:rPr>
              <a:t>がある。</a:t>
            </a:r>
            <a:endParaRPr kumimoji="1" lang="ja-JP" altLang="en-US" sz="2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155896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293992"/>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a:latin typeface="BIZ UDPゴシック" panose="020B0400000000000000" pitchFamily="50" charset="-128"/>
                <a:ea typeface="BIZ UDPゴシック" panose="020B0400000000000000" pitchFamily="50" charset="-128"/>
              </a:rPr>
              <a:t>既存の建物が老朽化のため、改築が困難である場合は、取り壊し費用は補助対象となるか。</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1791092"/>
            <a:ext cx="10515600" cy="3961664"/>
          </a:xfrm>
        </p:spPr>
        <p:txBody>
          <a:bodyPr>
            <a:normAutofit/>
          </a:bodyPr>
          <a:lstStyle/>
          <a:p>
            <a:pPr marL="0" indent="0">
              <a:buNone/>
            </a:pPr>
            <a:r>
              <a:rPr lang="ja-JP" altLang="en-US" sz="2400" dirty="0">
                <a:latin typeface="BIZ UDPゴシック" panose="020B0400000000000000" pitchFamily="50" charset="-128"/>
                <a:ea typeface="BIZ UDPゴシック" panose="020B0400000000000000" pitchFamily="50" charset="-128"/>
              </a:rPr>
              <a:t>Ａ</a:t>
            </a:r>
          </a:p>
          <a:p>
            <a:pPr marL="0" indent="0">
              <a:buNone/>
            </a:pPr>
            <a:r>
              <a:rPr lang="ja-JP" altLang="en-US" sz="2400" dirty="0">
                <a:latin typeface="BIZ UDPゴシック" panose="020B0400000000000000" pitchFamily="50" charset="-128"/>
                <a:ea typeface="BIZ UDPゴシック" panose="020B0400000000000000" pitchFamily="50" charset="-128"/>
              </a:rPr>
              <a:t>施設整備費にかかる補助対象は建物の建設または既存建物の改修に対する補助であるため、取り壊しや宅地購入、宅地造成などにかかる費用は対象とならない。</a:t>
            </a:r>
            <a:endParaRPr kumimoji="1" lang="ja-JP" altLang="en-US" sz="2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597428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3000243"/>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災害イエローゾーンの条件が（</a:t>
            </a:r>
            <a:r>
              <a:rPr lang="en-US" altLang="ja-JP" sz="2600" dirty="0" smtClean="0">
                <a:latin typeface="BIZ UDPゴシック" panose="020B0400000000000000" pitchFamily="50" charset="-128"/>
                <a:ea typeface="BIZ UDPゴシック" panose="020B0400000000000000" pitchFamily="50" charset="-128"/>
              </a:rPr>
              <a:t>a</a:t>
            </a:r>
            <a:r>
              <a:rPr lang="ja-JP" altLang="en-US" sz="2600" dirty="0" smtClean="0">
                <a:latin typeface="BIZ UDPゴシック" panose="020B0400000000000000" pitchFamily="50" charset="-128"/>
                <a:ea typeface="BIZ UDPゴシック" panose="020B0400000000000000" pitchFamily="50" charset="-128"/>
              </a:rPr>
              <a:t>）土砂災害警戒区域又は</a:t>
            </a:r>
            <a:r>
              <a:rPr lang="en-US" altLang="ja-JP" sz="2600" dirty="0" smtClean="0">
                <a:latin typeface="BIZ UDPゴシック" panose="020B0400000000000000" pitchFamily="50" charset="-128"/>
                <a:ea typeface="BIZ UDPゴシック" panose="020B0400000000000000" pitchFamily="50" charset="-128"/>
              </a:rPr>
              <a:t>1</a:t>
            </a:r>
            <a:r>
              <a:rPr lang="ja-JP" altLang="en-US" sz="2600" dirty="0" err="1" smtClean="0">
                <a:latin typeface="BIZ UDPゴシック" panose="020B0400000000000000" pitchFamily="50" charset="-128"/>
                <a:ea typeface="BIZ UDPゴシック" panose="020B0400000000000000" pitchFamily="50" charset="-128"/>
              </a:rPr>
              <a:t>ｍ</a:t>
            </a:r>
            <a:r>
              <a:rPr lang="ja-JP" altLang="en-US" sz="2600" dirty="0" smtClean="0">
                <a:latin typeface="BIZ UDPゴシック" panose="020B0400000000000000" pitchFamily="50" charset="-128"/>
                <a:ea typeface="BIZ UDPゴシック" panose="020B0400000000000000" pitchFamily="50" charset="-128"/>
              </a:rPr>
              <a:t>以上の浸水想定区域等である場合、（</a:t>
            </a:r>
            <a:r>
              <a:rPr lang="en-US" altLang="ja-JP" sz="2600" dirty="0" smtClean="0">
                <a:latin typeface="BIZ UDPゴシック" panose="020B0400000000000000" pitchFamily="50" charset="-128"/>
                <a:ea typeface="BIZ UDPゴシック" panose="020B0400000000000000" pitchFamily="50" charset="-128"/>
              </a:rPr>
              <a:t>b</a:t>
            </a:r>
            <a:r>
              <a:rPr lang="ja-JP" altLang="en-US" sz="2600" dirty="0" smtClean="0">
                <a:latin typeface="BIZ UDPゴシック" panose="020B0400000000000000" pitchFamily="50" charset="-128"/>
                <a:ea typeface="BIZ UDPゴシック" panose="020B0400000000000000" pitchFamily="50" charset="-128"/>
              </a:rPr>
              <a:t>）</a:t>
            </a:r>
            <a:r>
              <a:rPr lang="en-US" altLang="ja-JP" sz="2600" dirty="0" smtClean="0">
                <a:latin typeface="BIZ UDPゴシック" panose="020B0400000000000000" pitchFamily="50" charset="-128"/>
                <a:ea typeface="BIZ UDPゴシック" panose="020B0400000000000000" pitchFamily="50" charset="-128"/>
              </a:rPr>
              <a:t>1</a:t>
            </a:r>
            <a:r>
              <a:rPr lang="ja-JP" altLang="en-US" sz="2600" dirty="0" err="1" smtClean="0">
                <a:latin typeface="BIZ UDPゴシック" panose="020B0400000000000000" pitchFamily="50" charset="-128"/>
                <a:ea typeface="BIZ UDPゴシック" panose="020B0400000000000000" pitchFamily="50" charset="-128"/>
              </a:rPr>
              <a:t>ｍ</a:t>
            </a:r>
            <a:r>
              <a:rPr lang="ja-JP" altLang="en-US" sz="2600" dirty="0" smtClean="0">
                <a:latin typeface="BIZ UDPゴシック" panose="020B0400000000000000" pitchFamily="50" charset="-128"/>
                <a:ea typeface="BIZ UDPゴシック" panose="020B0400000000000000" pitchFamily="50" charset="-128"/>
              </a:rPr>
              <a:t>未満の浸水想定区域等である場合、とあるが、姫路市のハザードマップからは「</a:t>
            </a:r>
            <a:r>
              <a:rPr lang="en-US" altLang="ja-JP" sz="2600" dirty="0" smtClean="0">
                <a:latin typeface="BIZ UDPゴシック" panose="020B0400000000000000" pitchFamily="50" charset="-128"/>
                <a:ea typeface="BIZ UDPゴシック" panose="020B0400000000000000" pitchFamily="50" charset="-128"/>
              </a:rPr>
              <a:t>0.5</a:t>
            </a:r>
            <a:r>
              <a:rPr lang="ja-JP" altLang="en-US" sz="2600" dirty="0" err="1" smtClean="0">
                <a:latin typeface="BIZ UDPゴシック" panose="020B0400000000000000" pitchFamily="50" charset="-128"/>
                <a:ea typeface="BIZ UDPゴシック" panose="020B0400000000000000" pitchFamily="50" charset="-128"/>
              </a:rPr>
              <a:t>ｍ</a:t>
            </a:r>
            <a:r>
              <a:rPr lang="ja-JP" altLang="en-US" sz="2600" dirty="0" smtClean="0">
                <a:latin typeface="BIZ UDPゴシック" panose="020B0400000000000000" pitchFamily="50" charset="-128"/>
                <a:ea typeface="BIZ UDPゴシック" panose="020B0400000000000000" pitchFamily="50" charset="-128"/>
              </a:rPr>
              <a:t>未満の浸水」「</a:t>
            </a:r>
            <a:r>
              <a:rPr lang="en-US" altLang="ja-JP" sz="2600" dirty="0" smtClean="0">
                <a:latin typeface="BIZ UDPゴシック" panose="020B0400000000000000" pitchFamily="50" charset="-128"/>
                <a:ea typeface="BIZ UDPゴシック" panose="020B0400000000000000" pitchFamily="50" charset="-128"/>
              </a:rPr>
              <a:t>0.5</a:t>
            </a:r>
            <a:r>
              <a:rPr lang="ja-JP" altLang="en-US" sz="2600" dirty="0" smtClean="0">
                <a:latin typeface="BIZ UDPゴシック" panose="020B0400000000000000" pitchFamily="50" charset="-128"/>
                <a:ea typeface="BIZ UDPゴシック" panose="020B0400000000000000" pitchFamily="50" charset="-128"/>
              </a:rPr>
              <a:t>ｍ～</a:t>
            </a:r>
            <a:r>
              <a:rPr lang="en-US" altLang="ja-JP" sz="2600" dirty="0" smtClean="0">
                <a:latin typeface="BIZ UDPゴシック" panose="020B0400000000000000" pitchFamily="50" charset="-128"/>
                <a:ea typeface="BIZ UDPゴシック" panose="020B0400000000000000" pitchFamily="50" charset="-128"/>
              </a:rPr>
              <a:t>3.0 </a:t>
            </a:r>
            <a:r>
              <a:rPr lang="ja-JP" altLang="en-US" sz="2600" dirty="0" err="1" smtClean="0">
                <a:latin typeface="BIZ UDPゴシック" panose="020B0400000000000000" pitchFamily="50" charset="-128"/>
                <a:ea typeface="BIZ UDPゴシック" panose="020B0400000000000000" pitchFamily="50" charset="-128"/>
              </a:rPr>
              <a:t>ｍ</a:t>
            </a:r>
            <a:r>
              <a:rPr lang="ja-JP" altLang="en-US" sz="2600" dirty="0" smtClean="0">
                <a:latin typeface="BIZ UDPゴシック" panose="020B0400000000000000" pitchFamily="50" charset="-128"/>
                <a:ea typeface="BIZ UDPゴシック" panose="020B0400000000000000" pitchFamily="50" charset="-128"/>
              </a:rPr>
              <a:t>未満の浸水」の判断基準しか掲載されていない。浸水想定区域</a:t>
            </a:r>
            <a:r>
              <a:rPr lang="en-US" altLang="ja-JP" sz="2600" dirty="0" smtClean="0">
                <a:latin typeface="BIZ UDPゴシック" panose="020B0400000000000000" pitchFamily="50" charset="-128"/>
                <a:ea typeface="BIZ UDPゴシック" panose="020B0400000000000000" pitchFamily="50" charset="-128"/>
              </a:rPr>
              <a:t>1</a:t>
            </a:r>
            <a:r>
              <a:rPr lang="ja-JP" altLang="en-US" sz="2600" dirty="0" err="1" smtClean="0">
                <a:latin typeface="BIZ UDPゴシック" panose="020B0400000000000000" pitchFamily="50" charset="-128"/>
                <a:ea typeface="BIZ UDPゴシック" panose="020B0400000000000000" pitchFamily="50" charset="-128"/>
              </a:rPr>
              <a:t>ｍ</a:t>
            </a:r>
            <a:r>
              <a:rPr lang="ja-JP" altLang="en-US" sz="2600" dirty="0" smtClean="0">
                <a:latin typeface="BIZ UDPゴシック" panose="020B0400000000000000" pitchFamily="50" charset="-128"/>
                <a:ea typeface="BIZ UDPゴシック" panose="020B0400000000000000" pitchFamily="50" charset="-128"/>
              </a:rPr>
              <a:t>未満か</a:t>
            </a:r>
            <a:r>
              <a:rPr lang="en-US" altLang="ja-JP" sz="2600" dirty="0" smtClean="0">
                <a:latin typeface="BIZ UDPゴシック" panose="020B0400000000000000" pitchFamily="50" charset="-128"/>
                <a:ea typeface="BIZ UDPゴシック" panose="020B0400000000000000" pitchFamily="50" charset="-128"/>
              </a:rPr>
              <a:t>1</a:t>
            </a:r>
            <a:r>
              <a:rPr lang="ja-JP" altLang="en-US" sz="2600" dirty="0" err="1" smtClean="0">
                <a:latin typeface="BIZ UDPゴシック" panose="020B0400000000000000" pitchFamily="50" charset="-128"/>
                <a:ea typeface="BIZ UDPゴシック" panose="020B0400000000000000" pitchFamily="50" charset="-128"/>
              </a:rPr>
              <a:t>ｍ</a:t>
            </a:r>
            <a:r>
              <a:rPr lang="ja-JP" altLang="en-US" sz="2600" dirty="0" smtClean="0">
                <a:latin typeface="BIZ UDPゴシック" panose="020B0400000000000000" pitchFamily="50" charset="-128"/>
                <a:ea typeface="BIZ UDPゴシック" panose="020B0400000000000000" pitchFamily="50" charset="-128"/>
              </a:rPr>
              <a:t>以上かの判断は何を確認すればよいか。</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smtClean="0">
                <a:latin typeface="BIZ UDPゴシック" panose="020B0400000000000000" pitchFamily="50" charset="-128"/>
                <a:ea typeface="BIZ UDPゴシック" panose="020B0400000000000000" pitchFamily="50" charset="-128"/>
              </a:rPr>
              <a:t>また浸水想定区域は ハザードマップの「洪水」を見ているが、「計画規模降雨」「想定最大規模降雨」のどちらで確認すればよいか。</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3506773"/>
            <a:ext cx="10515600" cy="3073135"/>
          </a:xfrm>
        </p:spPr>
        <p:txBody>
          <a:bodyPr>
            <a:normAutofit fontScale="92500" lnSpcReduction="10000"/>
          </a:bodyPr>
          <a:lstStyle/>
          <a:p>
            <a:pPr marL="0" indent="0">
              <a:buNone/>
            </a:pPr>
            <a:r>
              <a:rPr lang="ja-JP" altLang="en-US" sz="2400" dirty="0">
                <a:latin typeface="BIZ UDPゴシック" panose="020B0400000000000000" pitchFamily="50" charset="-128"/>
                <a:ea typeface="BIZ UDPゴシック" panose="020B0400000000000000" pitchFamily="50" charset="-128"/>
              </a:rPr>
              <a:t>Ａ</a:t>
            </a:r>
          </a:p>
          <a:p>
            <a:pPr marL="0" indent="0">
              <a:buNone/>
            </a:pPr>
            <a:r>
              <a:rPr lang="ja-JP" altLang="en-US" sz="2400" dirty="0" smtClean="0">
                <a:latin typeface="BIZ UDPゴシック" panose="020B0400000000000000" pitchFamily="50" charset="-128"/>
                <a:ea typeface="BIZ UDPゴシック" panose="020B0400000000000000" pitchFamily="50" charset="-128"/>
              </a:rPr>
              <a:t>ハザードマップにおける「</a:t>
            </a:r>
            <a:r>
              <a:rPr lang="en-US" altLang="ja-JP" sz="2400" dirty="0" smtClean="0">
                <a:latin typeface="BIZ UDPゴシック" panose="020B0400000000000000" pitchFamily="50" charset="-128"/>
                <a:ea typeface="BIZ UDPゴシック" panose="020B0400000000000000" pitchFamily="50" charset="-128"/>
              </a:rPr>
              <a:t>0.5</a:t>
            </a:r>
            <a:r>
              <a:rPr lang="ja-JP" altLang="en-US" sz="2400" dirty="0" smtClean="0">
                <a:latin typeface="BIZ UDPゴシック" panose="020B0400000000000000" pitchFamily="50" charset="-128"/>
                <a:ea typeface="BIZ UDPゴシック" panose="020B0400000000000000" pitchFamily="50" charset="-128"/>
              </a:rPr>
              <a:t>ｍ～</a:t>
            </a:r>
            <a:r>
              <a:rPr lang="en-US" altLang="ja-JP" sz="2400" dirty="0" smtClean="0">
                <a:latin typeface="BIZ UDPゴシック" panose="020B0400000000000000" pitchFamily="50" charset="-128"/>
                <a:ea typeface="BIZ UDPゴシック" panose="020B0400000000000000" pitchFamily="50" charset="-128"/>
              </a:rPr>
              <a:t>3.0</a:t>
            </a:r>
            <a:r>
              <a:rPr lang="ja-JP" altLang="en-US" sz="2400" dirty="0" err="1" smtClean="0">
                <a:latin typeface="BIZ UDPゴシック" panose="020B0400000000000000" pitchFamily="50" charset="-128"/>
                <a:ea typeface="BIZ UDPゴシック" panose="020B0400000000000000" pitchFamily="50" charset="-128"/>
              </a:rPr>
              <a:t>ｍ</a:t>
            </a:r>
            <a:r>
              <a:rPr lang="ja-JP" altLang="en-US" sz="2400" dirty="0" smtClean="0">
                <a:latin typeface="BIZ UDPゴシック" panose="020B0400000000000000" pitchFamily="50" charset="-128"/>
                <a:ea typeface="BIZ UDPゴシック" panose="020B0400000000000000" pitchFamily="50" charset="-128"/>
              </a:rPr>
              <a:t>未満」の浸水エリアは「最小で</a:t>
            </a:r>
            <a:r>
              <a:rPr lang="en-US" altLang="ja-JP" sz="2400" dirty="0" smtClean="0">
                <a:latin typeface="BIZ UDPゴシック" panose="020B0400000000000000" pitchFamily="50" charset="-128"/>
                <a:ea typeface="BIZ UDPゴシック" panose="020B0400000000000000" pitchFamily="50" charset="-128"/>
              </a:rPr>
              <a:t>0.5</a:t>
            </a:r>
            <a:r>
              <a:rPr lang="ja-JP" altLang="en-US" sz="2400" dirty="0" err="1" smtClean="0">
                <a:latin typeface="BIZ UDPゴシック" panose="020B0400000000000000" pitchFamily="50" charset="-128"/>
                <a:ea typeface="BIZ UDPゴシック" panose="020B0400000000000000" pitchFamily="50" charset="-128"/>
              </a:rPr>
              <a:t>ｍ</a:t>
            </a:r>
            <a:r>
              <a:rPr lang="ja-JP" altLang="en-US" sz="2400" dirty="0" smtClean="0">
                <a:latin typeface="BIZ UDPゴシック" panose="020B0400000000000000" pitchFamily="50" charset="-128"/>
                <a:ea typeface="BIZ UDPゴシック" panose="020B0400000000000000" pitchFamily="50" charset="-128"/>
              </a:rPr>
              <a:t>、最大で</a:t>
            </a:r>
            <a:r>
              <a:rPr lang="en-US" altLang="ja-JP" sz="2400" dirty="0" smtClean="0">
                <a:latin typeface="BIZ UDPゴシック" panose="020B0400000000000000" pitchFamily="50" charset="-128"/>
                <a:ea typeface="BIZ UDPゴシック" panose="020B0400000000000000" pitchFamily="50" charset="-128"/>
              </a:rPr>
              <a:t>3.0</a:t>
            </a:r>
            <a:r>
              <a:rPr lang="ja-JP" altLang="en-US" sz="2400" dirty="0" smtClean="0">
                <a:latin typeface="BIZ UDPゴシック" panose="020B0400000000000000" pitchFamily="50" charset="-128"/>
                <a:ea typeface="BIZ UDPゴシック" panose="020B0400000000000000" pitchFamily="50" charset="-128"/>
              </a:rPr>
              <a:t>ｍ」の浸水の恐れがあるエリアであり、その程度は判断できないため、今回の基準では、</a:t>
            </a:r>
          </a:p>
          <a:p>
            <a:pPr marL="457200" lvl="1" indent="0">
              <a:buNone/>
            </a:pPr>
            <a:r>
              <a:rPr lang="ja-JP" altLang="en-US" sz="2000" b="1" dirty="0" smtClean="0">
                <a:latin typeface="BIZ UDPゴシック" panose="020B0400000000000000" pitchFamily="50" charset="-128"/>
                <a:ea typeface="BIZ UDPゴシック" panose="020B0400000000000000" pitchFamily="50" charset="-128"/>
              </a:rPr>
              <a:t>「</a:t>
            </a:r>
            <a:r>
              <a:rPr lang="en-US" altLang="ja-JP" sz="2000" b="1" dirty="0" smtClean="0">
                <a:latin typeface="BIZ UDPゴシック" panose="020B0400000000000000" pitchFamily="50" charset="-128"/>
                <a:ea typeface="BIZ UDPゴシック" panose="020B0400000000000000" pitchFamily="50" charset="-128"/>
              </a:rPr>
              <a:t>0.5</a:t>
            </a:r>
            <a:r>
              <a:rPr lang="ja-JP" altLang="en-US" sz="2000" b="1" dirty="0" err="1" smtClean="0">
                <a:latin typeface="BIZ UDPゴシック" panose="020B0400000000000000" pitchFamily="50" charset="-128"/>
                <a:ea typeface="BIZ UDPゴシック" panose="020B0400000000000000" pitchFamily="50" charset="-128"/>
              </a:rPr>
              <a:t>ｍ</a:t>
            </a:r>
            <a:r>
              <a:rPr lang="ja-JP" altLang="en-US" sz="2000" b="1" dirty="0" smtClean="0">
                <a:latin typeface="BIZ UDPゴシック" panose="020B0400000000000000" pitchFamily="50" charset="-128"/>
                <a:ea typeface="BIZ UDPゴシック" panose="020B0400000000000000" pitchFamily="50" charset="-128"/>
              </a:rPr>
              <a:t>未満の浸水想定区域」→「浸水想定区域１ｍ未満」</a:t>
            </a:r>
          </a:p>
          <a:p>
            <a:pPr marL="457200" lvl="1" indent="0">
              <a:buNone/>
            </a:pPr>
            <a:r>
              <a:rPr lang="ja-JP" altLang="en-US" sz="2000" b="1" dirty="0" smtClean="0">
                <a:latin typeface="BIZ UDPゴシック" panose="020B0400000000000000" pitchFamily="50" charset="-128"/>
                <a:ea typeface="BIZ UDPゴシック" panose="020B0400000000000000" pitchFamily="50" charset="-128"/>
              </a:rPr>
              <a:t>「</a:t>
            </a:r>
            <a:r>
              <a:rPr lang="en-US" altLang="ja-JP" sz="2000" b="1" dirty="0" smtClean="0">
                <a:latin typeface="BIZ UDPゴシック" panose="020B0400000000000000" pitchFamily="50" charset="-128"/>
                <a:ea typeface="BIZ UDPゴシック" panose="020B0400000000000000" pitchFamily="50" charset="-128"/>
              </a:rPr>
              <a:t>0.5</a:t>
            </a:r>
            <a:r>
              <a:rPr lang="ja-JP" altLang="en-US" sz="2000" b="1" dirty="0" smtClean="0">
                <a:latin typeface="BIZ UDPゴシック" panose="020B0400000000000000" pitchFamily="50" charset="-128"/>
                <a:ea typeface="BIZ UDPゴシック" panose="020B0400000000000000" pitchFamily="50" charset="-128"/>
              </a:rPr>
              <a:t>ｍ～</a:t>
            </a:r>
            <a:r>
              <a:rPr lang="en-US" altLang="ja-JP" sz="2000" b="1" dirty="0" smtClean="0">
                <a:latin typeface="BIZ UDPゴシック" panose="020B0400000000000000" pitchFamily="50" charset="-128"/>
                <a:ea typeface="BIZ UDPゴシック" panose="020B0400000000000000" pitchFamily="50" charset="-128"/>
              </a:rPr>
              <a:t>3.0</a:t>
            </a:r>
            <a:r>
              <a:rPr lang="ja-JP" altLang="en-US" sz="2000" b="1" dirty="0" err="1" smtClean="0">
                <a:latin typeface="BIZ UDPゴシック" panose="020B0400000000000000" pitchFamily="50" charset="-128"/>
                <a:ea typeface="BIZ UDPゴシック" panose="020B0400000000000000" pitchFamily="50" charset="-128"/>
              </a:rPr>
              <a:t>ｍ</a:t>
            </a:r>
            <a:r>
              <a:rPr lang="ja-JP" altLang="en-US" sz="2000" b="1" dirty="0" smtClean="0">
                <a:latin typeface="BIZ UDPゴシック" panose="020B0400000000000000" pitchFamily="50" charset="-128"/>
                <a:ea typeface="BIZ UDPゴシック" panose="020B0400000000000000" pitchFamily="50" charset="-128"/>
              </a:rPr>
              <a:t>未満の浸水想定区域」→「浸水想定区域</a:t>
            </a:r>
            <a:r>
              <a:rPr lang="en-US" altLang="ja-JP" sz="2000" b="1" dirty="0" smtClean="0">
                <a:latin typeface="BIZ UDPゴシック" panose="020B0400000000000000" pitchFamily="50" charset="-128"/>
                <a:ea typeface="BIZ UDPゴシック" panose="020B0400000000000000" pitchFamily="50" charset="-128"/>
              </a:rPr>
              <a:t>1</a:t>
            </a:r>
            <a:r>
              <a:rPr lang="ja-JP" altLang="en-US" sz="2000" b="1" dirty="0" err="1" smtClean="0">
                <a:latin typeface="BIZ UDPゴシック" panose="020B0400000000000000" pitchFamily="50" charset="-128"/>
                <a:ea typeface="BIZ UDPゴシック" panose="020B0400000000000000" pitchFamily="50" charset="-128"/>
              </a:rPr>
              <a:t>ｍ</a:t>
            </a:r>
            <a:r>
              <a:rPr lang="ja-JP" altLang="en-US" sz="2000" b="1" dirty="0" smtClean="0">
                <a:latin typeface="BIZ UDPゴシック" panose="020B0400000000000000" pitchFamily="50" charset="-128"/>
                <a:ea typeface="BIZ UDPゴシック" panose="020B0400000000000000" pitchFamily="50" charset="-128"/>
              </a:rPr>
              <a:t>以上」</a:t>
            </a:r>
          </a:p>
          <a:p>
            <a:pPr marL="0" indent="0">
              <a:buNone/>
            </a:pPr>
            <a:r>
              <a:rPr lang="ja-JP" altLang="en-US" sz="2400" dirty="0" smtClean="0">
                <a:latin typeface="BIZ UDPゴシック" panose="020B0400000000000000" pitchFamily="50" charset="-128"/>
                <a:ea typeface="BIZ UDPゴシック" panose="020B0400000000000000" pitchFamily="50" charset="-128"/>
              </a:rPr>
              <a:t>と判断していただきたい。</a:t>
            </a:r>
          </a:p>
          <a:p>
            <a:pPr marL="0" indent="0">
              <a:buNone/>
            </a:pPr>
            <a:r>
              <a:rPr lang="ja-JP" altLang="en-US" sz="2400" dirty="0" smtClean="0">
                <a:latin typeface="BIZ UDPゴシック" panose="020B0400000000000000" pitchFamily="50" charset="-128"/>
                <a:ea typeface="BIZ UDPゴシック" panose="020B0400000000000000" pitchFamily="50" charset="-128"/>
              </a:rPr>
              <a:t>また浸水想定区域は「想定最大規模降雨」を想定するとともに、「洪水」以外の「津波」や「高潮」のハザードマップも確認すること。</a:t>
            </a:r>
            <a:endParaRPr kumimoji="1" lang="ja-JP" altLang="en-US" sz="2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932646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944441"/>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a:latin typeface="BIZ UDPゴシック" panose="020B0400000000000000" pitchFamily="50" charset="-128"/>
                <a:ea typeface="BIZ UDPゴシック" panose="020B0400000000000000" pitchFamily="50" charset="-128"/>
              </a:rPr>
              <a:t>１階建ての既存の小規模多機能型居宅介護事業所に居宅介護サービス事業所（通所介護等）が併設されている場合、開設検討調査申請の建物の「延床面積」は居宅介護サービス事業所の面積を除いた面積か、それとも建物全体の延床面積か。</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2469822"/>
            <a:ext cx="10515600" cy="3961664"/>
          </a:xfrm>
        </p:spPr>
        <p:txBody>
          <a:bodyPr>
            <a:normAutofit/>
          </a:bodyPr>
          <a:lstStyle/>
          <a:p>
            <a:pPr marL="0" indent="0">
              <a:buNone/>
            </a:pPr>
            <a:r>
              <a:rPr lang="ja-JP" altLang="en-US" sz="2400" dirty="0">
                <a:latin typeface="BIZ UDPゴシック" panose="020B0400000000000000" pitchFamily="50" charset="-128"/>
                <a:ea typeface="BIZ UDPゴシック" panose="020B0400000000000000" pitchFamily="50" charset="-128"/>
              </a:rPr>
              <a:t>Ａ</a:t>
            </a:r>
          </a:p>
          <a:p>
            <a:pPr marL="0" indent="0">
              <a:buNone/>
            </a:pPr>
            <a:r>
              <a:rPr lang="ja-JP" altLang="en-US" sz="2400" dirty="0">
                <a:latin typeface="BIZ UDPゴシック" panose="020B0400000000000000" pitchFamily="50" charset="-128"/>
                <a:ea typeface="BIZ UDPゴシック" panose="020B0400000000000000" pitchFamily="50" charset="-128"/>
              </a:rPr>
              <a:t>「延床面積〇〇平方メートル、うち小多機の延床面積〇〇平方メートル」と記入すること。</a:t>
            </a:r>
            <a:endParaRPr kumimoji="1" lang="ja-JP" altLang="en-US" sz="2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0364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623931"/>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a:latin typeface="BIZ UDPゴシック" panose="020B0400000000000000" pitchFamily="50" charset="-128"/>
                <a:ea typeface="BIZ UDPゴシック" panose="020B0400000000000000" pitchFamily="50" charset="-128"/>
              </a:rPr>
              <a:t>看護小規模多機能型居宅介護事業所創設の募集対象校区（圏域）の配点は、既存の小規模多機能型居宅介護事業所から看護小規模多機能型居宅介護事業所への</a:t>
            </a:r>
            <a:r>
              <a:rPr lang="ja-JP" altLang="en-US" sz="2600" dirty="0" smtClean="0">
                <a:latin typeface="BIZ UDPゴシック" panose="020B0400000000000000" pitchFamily="50" charset="-128"/>
                <a:ea typeface="BIZ UDPゴシック" panose="020B0400000000000000" pitchFamily="50" charset="-128"/>
              </a:rPr>
              <a:t>転換の</a:t>
            </a:r>
            <a:r>
              <a:rPr lang="ja-JP" altLang="en-US" sz="2600" dirty="0">
                <a:latin typeface="BIZ UDPゴシック" panose="020B0400000000000000" pitchFamily="50" charset="-128"/>
                <a:ea typeface="BIZ UDPゴシック" panose="020B0400000000000000" pitchFamily="50" charset="-128"/>
              </a:rPr>
              <a:t>場合も対象となるか。</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2139883"/>
            <a:ext cx="10515600" cy="3961664"/>
          </a:xfrm>
        </p:spPr>
        <p:txBody>
          <a:bodyPr>
            <a:normAutofit/>
          </a:bodyPr>
          <a:lstStyle/>
          <a:p>
            <a:pPr marL="0" indent="0">
              <a:buNone/>
            </a:pPr>
            <a:r>
              <a:rPr lang="ja-JP" altLang="en-US" sz="2400" dirty="0">
                <a:latin typeface="BIZ UDPゴシック" panose="020B0400000000000000" pitchFamily="50" charset="-128"/>
                <a:ea typeface="BIZ UDPゴシック" panose="020B0400000000000000" pitchFamily="50" charset="-128"/>
              </a:rPr>
              <a:t>Ａ</a:t>
            </a:r>
          </a:p>
          <a:p>
            <a:pPr marL="0" indent="0">
              <a:buNone/>
            </a:pPr>
            <a:r>
              <a:rPr lang="ja-JP" altLang="en-US" sz="2400" dirty="0">
                <a:latin typeface="BIZ UDPゴシック" panose="020B0400000000000000" pitchFamily="50" charset="-128"/>
                <a:ea typeface="BIZ UDPゴシック" panose="020B0400000000000000" pitchFamily="50" charset="-128"/>
              </a:rPr>
              <a:t>募集対象校区（圏域）の配点は創設の場合のみに適用し、転換について適用しない。</a:t>
            </a:r>
            <a:endParaRPr kumimoji="1" lang="ja-JP" altLang="en-US" sz="2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5773059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312846"/>
          </a:xfrm>
          <a:ln>
            <a:solidFill>
              <a:schemeClr val="tx1"/>
            </a:solidFill>
          </a:ln>
        </p:spPr>
        <p:txBody>
          <a:bodyPr>
            <a:noAutofit/>
          </a:bodyPr>
          <a:lstStyle/>
          <a:p>
            <a:r>
              <a:rPr lang="ja-JP" altLang="en-US" sz="2600" dirty="0" smtClean="0">
                <a:latin typeface="BIZ UDPゴシック" panose="020B0400000000000000" pitchFamily="50" charset="-128"/>
                <a:ea typeface="BIZ UDPゴシック" panose="020B0400000000000000" pitchFamily="50" charset="-128"/>
              </a:rPr>
              <a:t>Ｑ</a:t>
            </a:r>
            <a:br>
              <a:rPr lang="ja-JP" altLang="en-US" sz="2600" dirty="0" smtClean="0">
                <a:latin typeface="BIZ UDPゴシック" panose="020B0400000000000000" pitchFamily="50" charset="-128"/>
                <a:ea typeface="BIZ UDPゴシック" panose="020B0400000000000000" pitchFamily="50" charset="-128"/>
              </a:rPr>
            </a:br>
            <a:r>
              <a:rPr lang="ja-JP" altLang="en-US" sz="2600" dirty="0">
                <a:latin typeface="BIZ UDPゴシック" panose="020B0400000000000000" pitchFamily="50" charset="-128"/>
                <a:ea typeface="BIZ UDPゴシック" panose="020B0400000000000000" pitchFamily="50" charset="-128"/>
              </a:rPr>
              <a:t>開設申出書に記載する管理者、計画作成担当者、オペレーターについて、未定の場合は空欄のままの提出で良いか。</a:t>
            </a:r>
            <a:endParaRPr kumimoji="1" lang="ja-JP" altLang="en-US" sz="2600" dirty="0">
              <a:latin typeface="BIZ UDPゴシック" panose="020B0400000000000000" pitchFamily="50" charset="-128"/>
              <a:ea typeface="BIZ UDPゴシック" panose="020B0400000000000000" pitchFamily="50" charset="-128"/>
            </a:endParaRPr>
          </a:p>
        </p:txBody>
      </p:sp>
      <p:sp>
        <p:nvSpPr>
          <p:cNvPr id="3" name="コンテンツ プレースホルダー 2"/>
          <p:cNvSpPr>
            <a:spLocks noGrp="1"/>
          </p:cNvSpPr>
          <p:nvPr>
            <p:ph idx="1"/>
          </p:nvPr>
        </p:nvSpPr>
        <p:spPr>
          <a:xfrm>
            <a:off x="838200" y="1857078"/>
            <a:ext cx="10515600" cy="3961664"/>
          </a:xfrm>
        </p:spPr>
        <p:txBody>
          <a:bodyPr>
            <a:normAutofit/>
          </a:bodyPr>
          <a:lstStyle/>
          <a:p>
            <a:pPr marL="0" indent="0">
              <a:buNone/>
            </a:pPr>
            <a:r>
              <a:rPr lang="ja-JP" altLang="en-US" sz="2400" dirty="0">
                <a:latin typeface="BIZ UDPゴシック" panose="020B0400000000000000" pitchFamily="50" charset="-128"/>
                <a:ea typeface="BIZ UDPゴシック" panose="020B0400000000000000" pitchFamily="50" charset="-128"/>
              </a:rPr>
              <a:t>Ａ</a:t>
            </a:r>
          </a:p>
          <a:p>
            <a:pPr marL="0" indent="0">
              <a:buNone/>
            </a:pPr>
            <a:r>
              <a:rPr lang="ja-JP" altLang="en-US" sz="2400" dirty="0">
                <a:latin typeface="BIZ UDPゴシック" panose="020B0400000000000000" pitchFamily="50" charset="-128"/>
                <a:ea typeface="BIZ UDPゴシック" panose="020B0400000000000000" pitchFamily="50" charset="-128"/>
              </a:rPr>
              <a:t>募集要項において、管理者（予定者）のヒアリングへの出席を必須としているため、必ず選出すること。</a:t>
            </a:r>
          </a:p>
          <a:p>
            <a:pPr marL="895350" lvl="1" indent="-438150">
              <a:buNone/>
            </a:pPr>
            <a:r>
              <a:rPr lang="en-US" altLang="ja-JP" sz="2000" dirty="0" smtClean="0">
                <a:latin typeface="BIZ UDPゴシック" panose="020B0400000000000000" pitchFamily="50" charset="-128"/>
                <a:ea typeface="BIZ UDPゴシック" panose="020B0400000000000000" pitchFamily="50" charset="-128"/>
              </a:rPr>
              <a:t>※</a:t>
            </a:r>
            <a:r>
              <a:rPr lang="ja-JP" altLang="en-US" sz="2000" dirty="0">
                <a:latin typeface="BIZ UDPゴシック" panose="020B0400000000000000" pitchFamily="50" charset="-128"/>
                <a:ea typeface="BIZ UDPゴシック" panose="020B0400000000000000" pitchFamily="50" charset="-128"/>
              </a:rPr>
              <a:t>　管理者は休職、退職といったやむを得ない場合を除き、開設前の変更は認めないため、事前に本人に就任の意思を確認すること。</a:t>
            </a:r>
          </a:p>
          <a:p>
            <a:pPr marL="0" indent="0">
              <a:buNone/>
            </a:pPr>
            <a:r>
              <a:rPr lang="ja-JP" altLang="en-US" sz="2400" dirty="0" smtClean="0">
                <a:latin typeface="BIZ UDPゴシック" panose="020B0400000000000000" pitchFamily="50" charset="-128"/>
                <a:ea typeface="BIZ UDPゴシック" panose="020B0400000000000000" pitchFamily="50" charset="-128"/>
              </a:rPr>
              <a:t>また</a:t>
            </a:r>
            <a:r>
              <a:rPr lang="ja-JP" altLang="en-US" sz="2400" dirty="0">
                <a:latin typeface="BIZ UDPゴシック" panose="020B0400000000000000" pitchFamily="50" charset="-128"/>
                <a:ea typeface="BIZ UDPゴシック" panose="020B0400000000000000" pitchFamily="50" charset="-128"/>
              </a:rPr>
              <a:t>計画作成担当者やオペレーターについては、未定の場合、空欄での提出はやむを得ないが、審査基準においても計画作成担当者、オペレーターに関する項目を設けていることから、未定であることが低評価の原因となることがあるため、開設申出書の提出までに十分に検討を行い、配置を計画するように努めること。</a:t>
            </a:r>
          </a:p>
        </p:txBody>
      </p:sp>
    </p:spTree>
    <p:extLst>
      <p:ext uri="{BB962C8B-B14F-4D97-AF65-F5344CB8AC3E}">
        <p14:creationId xmlns:p14="http://schemas.microsoft.com/office/powerpoint/2010/main" val="534438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145</TotalTime>
  <Words>1918</Words>
  <Application>Microsoft Office PowerPoint</Application>
  <PresentationFormat>ワイド画面</PresentationFormat>
  <Paragraphs>73</Paragraphs>
  <Slides>14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14</vt:i4>
      </vt:variant>
    </vt:vector>
  </HeadingPairs>
  <TitlesOfParts>
    <vt:vector size="20" baseType="lpstr">
      <vt:lpstr>BIZ UDPゴシック</vt:lpstr>
      <vt:lpstr>BIZ UDゴシック</vt:lpstr>
      <vt:lpstr>游ゴシック</vt:lpstr>
      <vt:lpstr>游ゴシック Light</vt:lpstr>
      <vt:lpstr>Arial</vt:lpstr>
      <vt:lpstr>Office テーマ</vt:lpstr>
      <vt:lpstr>質問と回答</vt:lpstr>
      <vt:lpstr> Ｑ 開設申出書を提出した後に計画が困難となった場合、辞退のタイミングはどの時点まで可能か。  </vt:lpstr>
      <vt:lpstr> Ｑ 併設可としている施設内保育施設について、協議先の部局はどこか。  </vt:lpstr>
      <vt:lpstr>Ｑ 自己資金はあくまで現預金残高で判断するのか。例えば既に介護保険事業をしている場合、多額の未収金が発生している場合は、未収金を加味しての判断となるか。</vt:lpstr>
      <vt:lpstr>Ｑ 既存の建物が老朽化のため、改築が困難である場合は、取り壊し費用は補助対象となるか。</vt:lpstr>
      <vt:lpstr>Ｑ 災害イエローゾーンの条件が（a）土砂災害警戒区域又は1ｍ以上の浸水想定区域等である場合、（b）1ｍ未満の浸水想定区域等である場合、とあるが、姫路市のハザードマップからは「0.5ｍ未満の浸水」「0.5ｍ～3.0 ｍ未満の浸水」の判断基準しか掲載されていない。浸水想定区域1ｍ未満か1ｍ以上かの判断は何を確認すればよいか。 また浸水想定区域は ハザードマップの「洪水」を見ているが、「計画規模降雨」「想定最大規模降雨」のどちらで確認すればよいか。</vt:lpstr>
      <vt:lpstr>Ｑ １階建ての既存の小規模多機能型居宅介護事業所に居宅介護サービス事業所（通所介護等）が併設されている場合、開設検討調査申請の建物の「延床面積」は居宅介護サービス事業所の面積を除いた面積か、それとも建物全体の延床面積か。</vt:lpstr>
      <vt:lpstr>Ｑ 看護小規模多機能型居宅介護事業所創設の募集対象校区（圏域）の配点は、既存の小規模多機能型居宅介護事業所から看護小規模多機能型居宅介護事業所への転換の場合も対象となるか。</vt:lpstr>
      <vt:lpstr>Ｑ 開設申出書に記載する管理者、計画作成担当者、オペレーターについて、未定の場合は空欄のままの提出で良いか。</vt:lpstr>
      <vt:lpstr>Ｑ 各施設種別の事業所の管理者要件で「支障がない場合は施設内、同一敷地内の施設の他の職務に従事可能」とある場合、一人の管理者が、各事業所の管理者を兼務することは可能か。</vt:lpstr>
      <vt:lpstr>Ｑ 同時に複数事業所の申請を予定しているが、申請する書類の中で重複する資料の１部は原本であとは写し（コピー等）でも良いか。また、写し（コピー等）での提出を可とする資料があれば、具体的に示してほしい。</vt:lpstr>
      <vt:lpstr>Ｑ 開設申出書（資金関係）に「金融機関等の確約書等」の添付が求められているが、独立行政法人福祉医療機構からの借り入れを計画する場合、「融資相談票」を用いることで良いか。また、償還期間について定めがある場合は、その期間を示してほしい。</vt:lpstr>
      <vt:lpstr>Ｑ 古民家を改造し、開設当初は５名程度の利用者で認知症高齢者グループホーム運営を株式会社で考えておりますが、事務所開設申請は可能か。</vt:lpstr>
      <vt:lpstr> Ｑ 本提出の際に正本、副本の他にCD-ROMでの提出が必要とありますが、CD-ROMではなく、クラウドストレージでの提出は可能でしょうか。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質問と回答</dc:title>
  <dc:creator>藤田　貴之</dc:creator>
  <cp:lastModifiedBy>松下　竜也</cp:lastModifiedBy>
  <cp:revision>18</cp:revision>
  <dcterms:created xsi:type="dcterms:W3CDTF">2024-08-15T23:49:30Z</dcterms:created>
  <dcterms:modified xsi:type="dcterms:W3CDTF">2026-07-27T04:29:36Z</dcterms:modified>
</cp:coreProperties>
</file>