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4" r:id="rId2"/>
    <p:sldId id="257" r:id="rId3"/>
    <p:sldId id="258" r:id="rId4"/>
    <p:sldId id="259" r:id="rId5"/>
    <p:sldId id="261" r:id="rId6"/>
    <p:sldId id="262" r:id="rId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2" d="100"/>
          <a:sy n="152" d="100"/>
        </p:scale>
        <p:origin x="44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6747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949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E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"/>
          <p:cNvSpPr/>
          <p:nvPr/>
        </p:nvSpPr>
        <p:spPr>
          <a:xfrm>
            <a:off x="457201" y="4846320"/>
            <a:ext cx="8229600" cy="274320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</p:sp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B05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令和9年度 </a:t>
            </a:r>
            <a:r>
              <a:rPr kumimoji="0" lang="ja-JP" altLang="en-US" sz="2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定期巡回・随時対応型訪問介護看護事業所</a:t>
            </a:r>
            <a:r>
              <a:rPr kumimoji="0" lang="en-US" sz="2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公募概要</a:t>
            </a:r>
            <a:r>
              <a:rPr kumimoji="0" lang="ja-JP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　</a:t>
            </a:r>
            <a:r>
              <a:rPr kumimoji="0" lang="en-US" altLang="ja-JP" sz="2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【</a:t>
            </a:r>
            <a:r>
              <a:rPr kumimoji="0" lang="ja-JP" altLang="en-US" sz="2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抜粋</a:t>
            </a:r>
            <a:r>
              <a:rPr kumimoji="0" lang="en-US" altLang="ja-JP" sz="2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】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731520"/>
            <a:ext cx="9144000" cy="91440"/>
          </a:xfrm>
          <a:prstGeom prst="rect">
            <a:avLst/>
          </a:prstGeom>
          <a:solidFill>
            <a:srgbClr val="C1A53F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371600"/>
            <a:ext cx="7315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定期巡回・随時対応型訪問介護看護事業所</a:t>
            </a:r>
            <a:endParaRPr kumimoji="0" lang="en-US" altLang="ja-JP" sz="2800" b="1" i="0" u="none" strike="noStrike" kern="1200" cap="none" spc="0" normalizeH="0" baseline="0" noProof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開設者募集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286000" y="3840480"/>
            <a:ext cx="4572000" cy="9144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0" y="384048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令和8年7月策定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姫路市健康福祉局 高齢者政策課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4846320"/>
            <a:ext cx="8229600" cy="0"/>
          </a:xfrm>
          <a:prstGeom prst="line">
            <a:avLst/>
          </a:prstGeom>
          <a:noFill/>
          <a:ln w="12700">
            <a:solidFill>
              <a:srgbClr val="003366"/>
            </a:solidFill>
            <a:prstDash val="solid"/>
          </a:ln>
        </p:spPr>
      </p:sp>
      <p:sp>
        <p:nvSpPr>
          <p:cNvPr id="11" name="Text 2"/>
          <p:cNvSpPr/>
          <p:nvPr/>
        </p:nvSpPr>
        <p:spPr>
          <a:xfrm>
            <a:off x="457200" y="48463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※</a:t>
            </a:r>
            <a:r>
              <a:rPr kumimoji="0" lang="ja-JP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本資料は募集要項の抜粋資料となりますので、必ず要項を確認してください。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008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45719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7315200" cy="4162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smtClean="0">
                <a:solidFill>
                  <a:srgbClr val="FFFFFF"/>
                </a:solidFill>
              </a:rPr>
              <a:t> </a:t>
            </a:r>
            <a:r>
              <a:rPr lang="ja-JP" altLang="en-US" sz="2000" b="1" smtClean="0">
                <a:solidFill>
                  <a:srgbClr val="FFFFFF"/>
                </a:solidFill>
              </a:rPr>
              <a:t>募集数</a:t>
            </a:r>
            <a:endParaRPr lang="en-US" sz="2000"/>
          </a:p>
        </p:txBody>
      </p:sp>
      <p:sp>
        <p:nvSpPr>
          <p:cNvPr id="4" name="Shape 2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0" y="27432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FFFFFF"/>
                </a:solidFill>
              </a:rPr>
              <a:t>2</a:t>
            </a:r>
            <a:endParaRPr lang="en-US" sz="1000"/>
          </a:p>
        </p:txBody>
      </p:sp>
      <p:sp>
        <p:nvSpPr>
          <p:cNvPr id="10" name="Text 8"/>
          <p:cNvSpPr/>
          <p:nvPr/>
        </p:nvSpPr>
        <p:spPr>
          <a:xfrm>
            <a:off x="640080" y="137160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100"/>
          </a:p>
        </p:txBody>
      </p:sp>
      <p:sp>
        <p:nvSpPr>
          <p:cNvPr id="13" name="Shape 11"/>
          <p:cNvSpPr/>
          <p:nvPr/>
        </p:nvSpPr>
        <p:spPr>
          <a:xfrm>
            <a:off x="457200" y="960120"/>
            <a:ext cx="91440" cy="2743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754380"/>
            <a:ext cx="7772400" cy="1196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・募集数：市内募集圏域から合計 </a:t>
            </a:r>
            <a:r>
              <a:rPr lang="en-US" sz="1100" b="1">
                <a:solidFill>
                  <a:srgbClr val="000000"/>
                </a:solidFill>
              </a:rPr>
              <a:t>3</a:t>
            </a:r>
            <a:r>
              <a:rPr lang="en-US" sz="1100" b="1" smtClean="0">
                <a:solidFill>
                  <a:srgbClr val="000000"/>
                </a:solidFill>
              </a:rPr>
              <a:t>か所</a:t>
            </a:r>
          </a:p>
          <a:p>
            <a:pPr marL="0" indent="0">
              <a:buNone/>
            </a:pPr>
            <a:endParaRPr lang="en-US" sz="1100" b="1"/>
          </a:p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・複数応募：1法人につき複数事業所の応募・</a:t>
            </a:r>
            <a:r>
              <a:rPr lang="en-US" sz="1100" smtClean="0">
                <a:solidFill>
                  <a:srgbClr val="000000"/>
                </a:solidFill>
              </a:rPr>
              <a:t>整備も可能</a:t>
            </a:r>
          </a:p>
          <a:p>
            <a:pPr marL="0" indent="0">
              <a:buNone/>
            </a:pPr>
            <a:endParaRPr lang="en-US" sz="1100"/>
          </a:p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・併設要件：居宅介護サービス事業所の併設が可能（動線の分離が必要）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79"/>
            <a:ext cx="7315200" cy="3657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err="1" smtClean="0">
                <a:solidFill>
                  <a:srgbClr val="FFFFFF"/>
                </a:solidFill>
              </a:rPr>
              <a:t>募集圏域</a:t>
            </a:r>
            <a:r>
              <a:rPr lang="en-US" sz="2000" b="1" err="1">
                <a:solidFill>
                  <a:srgbClr val="FFFFFF"/>
                </a:solidFill>
              </a:rPr>
              <a:t>（校区</a:t>
            </a:r>
            <a:r>
              <a:rPr lang="en-US" sz="2000" b="1">
                <a:solidFill>
                  <a:srgbClr val="FFFFFF"/>
                </a:solidFill>
              </a:rPr>
              <a:t>）</a:t>
            </a:r>
            <a:endParaRPr lang="en-US" sz="2000"/>
          </a:p>
        </p:txBody>
      </p:sp>
      <p:sp>
        <p:nvSpPr>
          <p:cNvPr id="4" name="Shape 2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0" y="27432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FFFFFF"/>
                </a:solidFill>
              </a:rPr>
              <a:t>3</a:t>
            </a:r>
            <a:endParaRPr lang="en-US" sz="1000"/>
          </a:p>
        </p:txBody>
      </p:sp>
      <p:sp>
        <p:nvSpPr>
          <p:cNvPr id="8" name="Text 6"/>
          <p:cNvSpPr/>
          <p:nvPr/>
        </p:nvSpPr>
        <p:spPr>
          <a:xfrm>
            <a:off x="457200" y="8229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000000"/>
                </a:solidFill>
              </a:rPr>
              <a:t>※既存事業所がある圏域でも、小学校区が重複しない場合は整備可能です。</a:t>
            </a:r>
            <a:endParaRPr lang="en-US" sz="90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888876"/>
              </p:ext>
            </p:extLst>
          </p:nvPr>
        </p:nvGraphicFramePr>
        <p:xfrm>
          <a:off x="457200" y="1097280"/>
          <a:ext cx="3931920" cy="2377438"/>
        </p:xfrm>
        <a:graphic>
          <a:graphicData uri="http://schemas.openxmlformats.org/drawingml/2006/table">
            <a:tbl>
              <a:tblPr/>
              <a:tblGrid>
                <a:gridCol w="96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284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圏域名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募集小学校区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84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中部第一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白鷺・野里・城東・船場・城西・城乾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03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中部第二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城陽・手柄・高岡・安室・安室東・高岡西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84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東部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花田・四郷・御国野・谷外・谷内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84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北部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広峰・水上・増位・豊富・山田・船津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03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西部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曽左・白鳥・太市・林田・伊勢・峰相・青山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581375"/>
              </p:ext>
            </p:extLst>
          </p:nvPr>
        </p:nvGraphicFramePr>
        <p:xfrm>
          <a:off x="4572000" y="1097280"/>
          <a:ext cx="3931920" cy="2377440"/>
        </p:xfrm>
        <a:graphic>
          <a:graphicData uri="http://schemas.openxmlformats.org/drawingml/2006/table">
            <a:tbl>
              <a:tblPr/>
              <a:tblGrid>
                <a:gridCol w="81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6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4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圏域名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募集小学校区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網干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網干西・旭陽・余部・大津茂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広畑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広畑・広畑第二・八幡・南大津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飾磨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飾磨・津田・英賀保・高浜・妻鹿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灘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八木・糸引・大塩</a:t>
                      </a:r>
                      <a:endParaRPr lang="en-US" sz="105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50" b="1" smtClean="0">
                          <a:latin typeface="+mn-ea"/>
                          <a:ea typeface="+mn-ea"/>
                        </a:rPr>
                        <a:t>家島</a:t>
                      </a:r>
                      <a:endParaRPr lang="en-US" sz="1050" b="1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家島</a:t>
                      </a:r>
                      <a:r>
                        <a:rPr lang="en-US" sz="1050" b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・</a:t>
                      </a:r>
                      <a:r>
                        <a:rPr lang="ja-JP" altLang="en-US" sz="1050" b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坊勢</a:t>
                      </a:r>
                      <a:endParaRPr lang="en-US" sz="1050" b="1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50" b="1" smtClean="0">
                          <a:latin typeface="+mn-ea"/>
                          <a:ea typeface="+mn-ea"/>
                        </a:rPr>
                        <a:t>夢前</a:t>
                      </a:r>
                      <a:endParaRPr lang="en-US" sz="1050" b="1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ja-JP" sz="1050" b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置塩・古知・前之庄・上菅・菅生</a:t>
                      </a:r>
                      <a:endParaRPr lang="en-US" sz="1050" b="1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2166612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50" b="1" smtClean="0">
                          <a:latin typeface="+mn-ea"/>
                          <a:ea typeface="+mn-ea"/>
                        </a:rPr>
                        <a:t>香寺</a:t>
                      </a:r>
                      <a:endParaRPr lang="en-US" sz="1050" b="1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50" b="1" smtClean="0">
                          <a:latin typeface="+mn-ea"/>
                          <a:ea typeface="+mn-ea"/>
                        </a:rPr>
                        <a:t>香呂・中寺・香呂南</a:t>
                      </a:r>
                      <a:endParaRPr lang="en-US" sz="1050" b="1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3918480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50" b="1" smtClean="0">
                          <a:latin typeface="+mn-ea"/>
                          <a:ea typeface="+mn-ea"/>
                        </a:rPr>
                        <a:t>安富</a:t>
                      </a:r>
                      <a:endParaRPr lang="en-US" sz="1050" b="1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50" b="1" smtClean="0">
                          <a:latin typeface="+mn-ea"/>
                          <a:ea typeface="+mn-ea"/>
                        </a:rPr>
                        <a:t>安富南・安富北</a:t>
                      </a:r>
                      <a:endParaRPr lang="en-US" sz="1050" b="1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317973"/>
                  </a:ext>
                </a:extLst>
              </a:tr>
            </a:tbl>
          </a:graphicData>
        </a:graphic>
      </p:graphicFrame>
      <p:sp>
        <p:nvSpPr>
          <p:cNvPr id="11" name="Shape 7"/>
          <p:cNvSpPr/>
          <p:nvPr/>
        </p:nvSpPr>
        <p:spPr>
          <a:xfrm>
            <a:off x="457200" y="3657600"/>
            <a:ext cx="8046720" cy="914400"/>
          </a:xfrm>
          <a:prstGeom prst="rect">
            <a:avLst/>
          </a:prstGeom>
          <a:solidFill>
            <a:srgbClr val="F4F4F4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48640" y="3749039"/>
            <a:ext cx="7863840" cy="8229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D32F2F"/>
                </a:solidFill>
              </a:rPr>
              <a:t>加点対象校区：</a:t>
            </a:r>
            <a:endParaRPr lang="en-US" sz="1100"/>
          </a:p>
          <a:p>
            <a:pPr marL="0" indent="0">
              <a:buNone/>
            </a:pPr>
            <a:r>
              <a:rPr lang="en-US" sz="1100" b="1">
                <a:solidFill>
                  <a:srgbClr val="D32F2F"/>
                </a:solidFill>
              </a:rPr>
              <a:t>独居高齢者が多い校区（英賀保・八幡・高岡・曽左）</a:t>
            </a:r>
            <a:endParaRPr lang="en-US" sz="1100"/>
          </a:p>
          <a:p>
            <a:pPr marL="0" indent="0">
              <a:buNone/>
            </a:pPr>
            <a:r>
              <a:rPr lang="en-US" sz="1100" b="1">
                <a:solidFill>
                  <a:srgbClr val="D32F2F"/>
                </a:solidFill>
              </a:rPr>
              <a:t>独居高齢者の割合が高い校区（野里・城東・船場・増位）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smtClean="0">
                <a:solidFill>
                  <a:srgbClr val="FFFFFF"/>
                </a:solidFill>
              </a:rPr>
              <a:t> </a:t>
            </a:r>
            <a:r>
              <a:rPr lang="en-US" sz="2000" b="1" err="1">
                <a:solidFill>
                  <a:srgbClr val="FFFFFF"/>
                </a:solidFill>
              </a:rPr>
              <a:t>応募要件・</a:t>
            </a:r>
            <a:r>
              <a:rPr lang="en-US" sz="2000" b="1" err="1" smtClean="0">
                <a:solidFill>
                  <a:srgbClr val="FFFFFF"/>
                </a:solidFill>
              </a:rPr>
              <a:t>法人資格</a:t>
            </a:r>
            <a:r>
              <a:rPr lang="en-US" altLang="ja-JP" sz="2000" b="1">
                <a:solidFill>
                  <a:srgbClr val="FFFFFF"/>
                </a:solidFill>
              </a:rPr>
              <a:t> </a:t>
            </a:r>
            <a:r>
              <a:rPr lang="en-US" altLang="ja-JP" sz="2000" b="1" smtClean="0">
                <a:solidFill>
                  <a:srgbClr val="FFFFFF"/>
                </a:solidFill>
              </a:rPr>
              <a:t>・</a:t>
            </a:r>
            <a:r>
              <a:rPr lang="ja-JP" altLang="en-US" sz="2000" b="1" smtClean="0">
                <a:solidFill>
                  <a:srgbClr val="FFFFFF"/>
                </a:solidFill>
              </a:rPr>
              <a:t>その他要件</a:t>
            </a:r>
            <a:endParaRPr lang="en-US" sz="2000"/>
          </a:p>
        </p:txBody>
      </p:sp>
      <p:sp>
        <p:nvSpPr>
          <p:cNvPr id="4" name="Shape 2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0" y="27432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FFFFFF"/>
                </a:solidFill>
              </a:rPr>
              <a:t>4</a:t>
            </a:r>
            <a:endParaRPr lang="en-US" sz="1000"/>
          </a:p>
        </p:txBody>
      </p:sp>
      <p:sp>
        <p:nvSpPr>
          <p:cNvPr id="8" name="Shape 6"/>
          <p:cNvSpPr/>
          <p:nvPr/>
        </p:nvSpPr>
        <p:spPr>
          <a:xfrm>
            <a:off x="457200" y="914400"/>
            <a:ext cx="91440" cy="2743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9144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3366"/>
                </a:solidFill>
              </a:rPr>
              <a:t>主な運営要件</a:t>
            </a:r>
            <a:endParaRPr lang="en-US" sz="1400"/>
          </a:p>
        </p:txBody>
      </p:sp>
      <p:sp>
        <p:nvSpPr>
          <p:cNvPr id="10" name="Text 8"/>
          <p:cNvSpPr/>
          <p:nvPr/>
        </p:nvSpPr>
        <p:spPr>
          <a:xfrm>
            <a:off x="548640" y="1066797"/>
            <a:ext cx="7772400" cy="5029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・訪問看護連携：連携型の場合、1か所以上は姫路市内の事業所とすること。</a:t>
            </a:r>
            <a:endParaRPr lang="en-US" sz="1100"/>
          </a:p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・稼働体制：24時間365日職員が出入り・利用可能な体制を確保。</a:t>
            </a:r>
            <a:endParaRPr lang="en-US" sz="1100"/>
          </a:p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・開設時期：令和10年4月1日までに開設（前倒し推奨）。</a:t>
            </a:r>
            <a:endParaRPr lang="en-US" sz="1100"/>
          </a:p>
        </p:txBody>
      </p:sp>
      <p:sp>
        <p:nvSpPr>
          <p:cNvPr id="11" name="Shape 9"/>
          <p:cNvSpPr/>
          <p:nvPr/>
        </p:nvSpPr>
        <p:spPr>
          <a:xfrm>
            <a:off x="457200" y="1828801"/>
            <a:ext cx="91440" cy="2743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645921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3366"/>
                </a:solidFill>
              </a:rPr>
              <a:t>法人の資格</a:t>
            </a:r>
            <a:endParaRPr lang="en-US" sz="1400"/>
          </a:p>
        </p:txBody>
      </p:sp>
      <p:sp>
        <p:nvSpPr>
          <p:cNvPr id="13" name="Text 11"/>
          <p:cNvSpPr/>
          <p:nvPr/>
        </p:nvSpPr>
        <p:spPr>
          <a:xfrm>
            <a:off x="640080" y="1897379"/>
            <a:ext cx="7772400" cy="8229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・安定した経営基盤を有し、社会的信用が得られる経営主体であること。</a:t>
            </a:r>
            <a:endParaRPr lang="en-US" sz="1100"/>
          </a:p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・市税の滞納がないこと、暴力団関係者でないこと。</a:t>
            </a:r>
            <a:endParaRPr lang="en-US" sz="1100"/>
          </a:p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・社会福祉法人の場合：役員等からの土地借用は不可（購入または寄附のみ）。</a:t>
            </a:r>
            <a:endParaRPr lang="en-US" sz="1100"/>
          </a:p>
        </p:txBody>
      </p:sp>
      <p:sp>
        <p:nvSpPr>
          <p:cNvPr id="14" name="Text 7"/>
          <p:cNvSpPr/>
          <p:nvPr/>
        </p:nvSpPr>
        <p:spPr>
          <a:xfrm>
            <a:off x="640080" y="2708912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3366"/>
                </a:solidFill>
              </a:rPr>
              <a:t>防災・減災対策（厳守事項）</a:t>
            </a:r>
            <a:endParaRPr lang="en-US" sz="1400"/>
          </a:p>
        </p:txBody>
      </p:sp>
      <p:sp>
        <p:nvSpPr>
          <p:cNvPr id="15" name="Shape 9"/>
          <p:cNvSpPr/>
          <p:nvPr/>
        </p:nvSpPr>
        <p:spPr>
          <a:xfrm>
            <a:off x="457200" y="2849882"/>
            <a:ext cx="91440" cy="2743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16" name="Text 8"/>
          <p:cNvSpPr/>
          <p:nvPr/>
        </p:nvSpPr>
        <p:spPr>
          <a:xfrm>
            <a:off x="640080" y="2891787"/>
            <a:ext cx="7772400" cy="7315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・災害レッドゾーン：応募不可。</a:t>
            </a:r>
            <a:endParaRPr lang="en-US" sz="1100"/>
          </a:p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・災害イエローゾーン：対策条件を満たす場合のみ応募可。</a:t>
            </a:r>
            <a:endParaRPr lang="en-US" sz="1100"/>
          </a:p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・避難確保計画等に対策が記載されていること。</a:t>
            </a:r>
            <a:endParaRPr lang="en-US" sz="1100"/>
          </a:p>
        </p:txBody>
      </p:sp>
      <p:sp>
        <p:nvSpPr>
          <p:cNvPr id="17" name="Text 10"/>
          <p:cNvSpPr/>
          <p:nvPr/>
        </p:nvSpPr>
        <p:spPr>
          <a:xfrm>
            <a:off x="640080" y="3589026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3366"/>
                </a:solidFill>
              </a:rPr>
              <a:t>地元合意</a:t>
            </a:r>
            <a:endParaRPr lang="en-US" sz="1400"/>
          </a:p>
        </p:txBody>
      </p:sp>
      <p:sp>
        <p:nvSpPr>
          <p:cNvPr id="18" name="Shape 9"/>
          <p:cNvSpPr/>
          <p:nvPr/>
        </p:nvSpPr>
        <p:spPr>
          <a:xfrm>
            <a:off x="457200" y="3710940"/>
            <a:ext cx="91440" cy="2743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19" name="Text 11"/>
          <p:cNvSpPr/>
          <p:nvPr/>
        </p:nvSpPr>
        <p:spPr>
          <a:xfrm>
            <a:off x="640080" y="3752845"/>
            <a:ext cx="7772400" cy="6400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altLang="ja-JP" sz="1100">
                <a:solidFill>
                  <a:srgbClr val="000000"/>
                </a:solidFill>
              </a:rPr>
              <a:t>・ </a:t>
            </a:r>
            <a:r>
              <a:rPr lang="en-US" sz="1100" err="1" smtClean="0">
                <a:solidFill>
                  <a:srgbClr val="000000"/>
                </a:solidFill>
              </a:rPr>
              <a:t>事前に地域住民への説明を行い</a:t>
            </a:r>
            <a:r>
              <a:rPr lang="en-US" sz="1100" err="1">
                <a:solidFill>
                  <a:srgbClr val="000000"/>
                </a:solidFill>
              </a:rPr>
              <a:t>、経緯を報告すること</a:t>
            </a:r>
            <a:r>
              <a:rPr lang="en-US" sz="1100">
                <a:solidFill>
                  <a:srgbClr val="000000"/>
                </a:solidFill>
              </a:rPr>
              <a:t>。</a:t>
            </a:r>
            <a:endParaRPr lang="en-US" sz="1100"/>
          </a:p>
          <a:p>
            <a:r>
              <a:rPr lang="en-US" altLang="ja-JP" sz="1100">
                <a:solidFill>
                  <a:srgbClr val="000000"/>
                </a:solidFill>
              </a:rPr>
              <a:t>・ </a:t>
            </a:r>
            <a:r>
              <a:rPr lang="en-US" sz="1100" err="1" smtClean="0">
                <a:solidFill>
                  <a:srgbClr val="000000"/>
                </a:solidFill>
              </a:rPr>
              <a:t>必須</a:t>
            </a:r>
            <a:r>
              <a:rPr lang="en-US" sz="1100" err="1">
                <a:solidFill>
                  <a:srgbClr val="000000"/>
                </a:solidFill>
              </a:rPr>
              <a:t>：各地区連合自治会長、各町自治会長への報告</a:t>
            </a:r>
            <a:r>
              <a:rPr lang="en-US" sz="1100">
                <a:solidFill>
                  <a:srgbClr val="000000"/>
                </a:solidFill>
              </a:rPr>
              <a:t>。</a:t>
            </a:r>
            <a:endParaRPr lang="en-US" sz="1100"/>
          </a:p>
        </p:txBody>
      </p:sp>
      <p:sp>
        <p:nvSpPr>
          <p:cNvPr id="20" name="Shape 12"/>
          <p:cNvSpPr/>
          <p:nvPr/>
        </p:nvSpPr>
        <p:spPr>
          <a:xfrm>
            <a:off x="457200" y="4389118"/>
            <a:ext cx="8046720" cy="365760"/>
          </a:xfrm>
          <a:prstGeom prst="rect">
            <a:avLst/>
          </a:prstGeom>
          <a:solidFill>
            <a:srgbClr val="F4F4F4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21" name="Text 13"/>
          <p:cNvSpPr/>
          <p:nvPr/>
        </p:nvSpPr>
        <p:spPr>
          <a:xfrm>
            <a:off x="640080" y="4381500"/>
            <a:ext cx="7863840" cy="365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000000"/>
                </a:solidFill>
              </a:rPr>
              <a:t>※図面作成時は、壁芯面積と有効面積を併記し、縮尺1/200を厳守してください。</a:t>
            </a:r>
            <a:endParaRPr lang="en-US"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FFFFFF"/>
                </a:solidFill>
              </a:rPr>
              <a:t>5. 資金計画と補助金</a:t>
            </a:r>
            <a:endParaRPr lang="en-US" sz="2000"/>
          </a:p>
        </p:txBody>
      </p:sp>
      <p:sp>
        <p:nvSpPr>
          <p:cNvPr id="4" name="Shape 2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0" y="27432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FFFFFF"/>
                </a:solidFill>
              </a:rPr>
              <a:t>6</a:t>
            </a:r>
            <a:endParaRPr lang="en-US" sz="1000"/>
          </a:p>
        </p:txBody>
      </p:sp>
      <p:sp>
        <p:nvSpPr>
          <p:cNvPr id="8" name="Shape 6"/>
          <p:cNvSpPr/>
          <p:nvPr/>
        </p:nvSpPr>
        <p:spPr>
          <a:xfrm>
            <a:off x="457200" y="914400"/>
            <a:ext cx="91440" cy="2743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861060"/>
            <a:ext cx="6858000" cy="190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3366"/>
                </a:solidFill>
              </a:rPr>
              <a:t>自己資金要件</a:t>
            </a:r>
            <a:endParaRPr lang="en-US" sz="1400"/>
          </a:p>
        </p:txBody>
      </p:sp>
      <p:sp>
        <p:nvSpPr>
          <p:cNvPr id="10" name="Text 8"/>
          <p:cNvSpPr/>
          <p:nvPr/>
        </p:nvSpPr>
        <p:spPr>
          <a:xfrm>
            <a:off x="640080" y="128016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・整備資金：(整備事業費 - 補助金)の2割以上の現預金を保有すること。</a:t>
            </a:r>
            <a:endParaRPr lang="en-US" sz="1100"/>
          </a:p>
          <a:p>
            <a:pPr marL="0" indent="0">
              <a:buNone/>
            </a:pPr>
            <a:r>
              <a:rPr lang="en-US" sz="1100">
                <a:solidFill>
                  <a:srgbClr val="000000"/>
                </a:solidFill>
              </a:rPr>
              <a:t>・運転資金：開設3年目の年間事業費支出の2/12以上を確保すること。</a:t>
            </a:r>
            <a:endParaRPr lang="en-US" sz="110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377440"/>
          <a:ext cx="8229600" cy="73152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</a:rPr>
                        <a:t>区分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</a:rPr>
                        <a:t>補助金額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</a:rPr>
                        <a:t>対象経費例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施設整備費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7,300千円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建設工事費、設計監理費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開設準備経費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17,400千円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人件費、広告宣伝費、備品購入費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 9"/>
          <p:cNvSpPr/>
          <p:nvPr/>
        </p:nvSpPr>
        <p:spPr>
          <a:xfrm>
            <a:off x="457200" y="3840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000000"/>
                </a:solidFill>
              </a:rPr>
              <a:t>※補助金交付内示前に着手した事業は対象外となります。施工業者は原則入札により選定してください。</a:t>
            </a:r>
            <a:endParaRPr lang="en-US" sz="900"/>
          </a:p>
        </p:txBody>
      </p:sp>
      <p:sp>
        <p:nvSpPr>
          <p:cNvPr id="13" name="Shape 6"/>
          <p:cNvSpPr/>
          <p:nvPr/>
        </p:nvSpPr>
        <p:spPr>
          <a:xfrm>
            <a:off x="457200" y="1920240"/>
            <a:ext cx="91440" cy="2743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14" name="Text 7"/>
          <p:cNvSpPr/>
          <p:nvPr/>
        </p:nvSpPr>
        <p:spPr>
          <a:xfrm>
            <a:off x="640080" y="1985010"/>
            <a:ext cx="6858000" cy="190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1400" b="1" smtClean="0">
                <a:solidFill>
                  <a:srgbClr val="003366"/>
                </a:solidFill>
              </a:rPr>
              <a:t>補助</a:t>
            </a:r>
            <a:r>
              <a:rPr lang="ja-JP" altLang="en-US" sz="1400" b="1" smtClean="0">
                <a:solidFill>
                  <a:srgbClr val="003366"/>
                </a:solidFill>
              </a:rPr>
              <a:t>金（令和８年度単価参考）</a:t>
            </a:r>
            <a:endParaRPr lang="en-US"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FFFFFF"/>
                </a:solidFill>
              </a:rPr>
              <a:t>6. 提出書類とスケジュール</a:t>
            </a:r>
            <a:endParaRPr lang="en-US" sz="2000"/>
          </a:p>
        </p:txBody>
      </p:sp>
      <p:sp>
        <p:nvSpPr>
          <p:cNvPr id="4" name="Shape 2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0" y="27432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FFFFFF"/>
                </a:solidFill>
              </a:rPr>
              <a:t>7</a:t>
            </a:r>
            <a:endParaRPr lang="en-US" sz="100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820741"/>
              </p:ext>
            </p:extLst>
          </p:nvPr>
        </p:nvGraphicFramePr>
        <p:xfrm>
          <a:off x="457200" y="1097280"/>
          <a:ext cx="8229600" cy="1711084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</a:rPr>
                        <a:t>項目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</a:rPr>
                        <a:t>期限・時期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1. </a:t>
                      </a:r>
                      <a:r>
                        <a:rPr lang="en-US" altLang="ja-JP" sz="1000" err="1" smtClean="0">
                          <a:solidFill>
                            <a:srgbClr val="000000"/>
                          </a:solidFill>
                        </a:rPr>
                        <a:t>質問受付（オンライン</a:t>
                      </a:r>
                      <a:r>
                        <a:rPr lang="en-US" altLang="ja-JP" sz="1000" smtClean="0">
                          <a:solidFill>
                            <a:srgbClr val="000000"/>
                          </a:solidFill>
                        </a:rPr>
                        <a:t>）</a:t>
                      </a:r>
                      <a:endParaRPr lang="en-US" altLang="ja-JP" sz="1000" smtClean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smtClean="0">
                          <a:solidFill>
                            <a:srgbClr val="000000"/>
                          </a:solidFill>
                        </a:rPr>
                        <a:t>令和8年7月30日～8月7日</a:t>
                      </a:r>
                      <a:endParaRPr lang="en-US" altLang="ja-JP" sz="1000" smtClean="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2. </a:t>
                      </a:r>
                      <a:r>
                        <a:rPr lang="en-US" altLang="ja-JP" sz="1000" err="1" smtClean="0">
                          <a:solidFill>
                            <a:srgbClr val="000000"/>
                          </a:solidFill>
                        </a:rPr>
                        <a:t>開設検討調査（オンライン</a:t>
                      </a:r>
                      <a:r>
                        <a:rPr lang="en-US" altLang="ja-JP" sz="1000" smtClean="0">
                          <a:solidFill>
                            <a:srgbClr val="000000"/>
                          </a:solidFill>
                        </a:rPr>
                        <a:t>）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000" smtClean="0">
                          <a:solidFill>
                            <a:srgbClr val="000000"/>
                          </a:solidFill>
                        </a:rPr>
                        <a:t>令和8年8月28日 17:00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3. 開設申出書（事前提出）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令和8年11月6日 16:00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4. 開設申出書（本提出）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令和8年11月13日 16:00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5. 現地確認・ヒアリング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令和9年1月下旬（予定）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6. 選考結果発表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</a:rPr>
                        <a:t>令和9年2月末（予定）</a:t>
                      </a:r>
                      <a:endParaRPr lang="en-US" sz="1000"/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457200" y="3657600"/>
            <a:ext cx="8046720" cy="548640"/>
          </a:xfrm>
          <a:prstGeom prst="rect">
            <a:avLst/>
          </a:prstGeom>
          <a:solidFill>
            <a:srgbClr val="F4F4F4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48640" y="3931920"/>
            <a:ext cx="78638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000000"/>
                </a:solidFill>
              </a:rPr>
              <a:t>本提出書類： 正本1部＋副本2部＋CD-ROM1枚</a:t>
            </a:r>
            <a:endParaRPr lang="en-US" sz="900"/>
          </a:p>
          <a:p>
            <a:pPr marL="0" indent="0">
              <a:buNone/>
            </a:pPr>
            <a:r>
              <a:rPr lang="en-US" sz="900" b="1">
                <a:solidFill>
                  <a:srgbClr val="000000"/>
                </a:solidFill>
              </a:rPr>
              <a:t>※持参を原則とします。事前に来庁予約を行ってください。</a:t>
            </a:r>
            <a:endParaRPr lang="en-US" sz="900"/>
          </a:p>
        </p:txBody>
      </p:sp>
      <p:sp>
        <p:nvSpPr>
          <p:cNvPr id="11" name="Text 2"/>
          <p:cNvSpPr/>
          <p:nvPr/>
        </p:nvSpPr>
        <p:spPr>
          <a:xfrm>
            <a:off x="457200" y="48463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altLang="ja-JP" sz="1100" b="1" smtClean="0">
                <a:solidFill>
                  <a:srgbClr val="000000"/>
                </a:solidFill>
              </a:rPr>
              <a:t>※</a:t>
            </a:r>
            <a:r>
              <a:rPr lang="ja-JP" altLang="en-US" sz="1100" b="1" smtClean="0">
                <a:solidFill>
                  <a:srgbClr val="000000"/>
                </a:solidFill>
              </a:rPr>
              <a:t>本資料は募集要項の抜粋資料となりますので、必ず要項を確認してください。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521</Words>
  <Application>Microsoft Office PowerPoint</Application>
  <PresentationFormat>画面に合わせる (16:9)</PresentationFormat>
  <Paragraphs>108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游ゴシック</vt:lpstr>
      <vt:lpstr>Arial</vt:lpstr>
      <vt:lpstr>Calibri</vt:lpstr>
      <vt:lpstr>Times New Roman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松下　竜也</cp:lastModifiedBy>
  <cp:revision>10</cp:revision>
  <dcterms:created xsi:type="dcterms:W3CDTF">2026-07-17T01:56:10Z</dcterms:created>
  <dcterms:modified xsi:type="dcterms:W3CDTF">2026-07-28T08:11:14Z</dcterms:modified>
</cp:coreProperties>
</file>