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9" r:id="rId2"/>
    <p:sldId id="257" r:id="rId3"/>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3"/>
  </p:normalViewPr>
  <p:slideViewPr>
    <p:cSldViewPr snapToGrid="0" snapToObjects="1" showGuides="1">
      <p:cViewPr varScale="1">
        <p:scale>
          <a:sx n="70" d="100"/>
          <a:sy n="70" d="100"/>
        </p:scale>
        <p:origin x="102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30932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3772782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1690738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4978" y="1"/>
            <a:ext cx="9148978" cy="620688"/>
          </a:xfrm>
          <a:prstGeom prst="rect">
            <a:avLst/>
          </a:prstGeom>
          <a:solidFill>
            <a:srgbClr val="0060D7">
              <a:alpha val="40000"/>
            </a:srgbClr>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292" dirty="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79513" y="188642"/>
            <a:ext cx="8784976" cy="432046"/>
          </a:xfrm>
        </p:spPr>
        <p:txBody>
          <a:bodyPr/>
          <a:lstStyle>
            <a:lvl1pPr>
              <a:spcAft>
                <a:spcPts val="554"/>
              </a:spcAft>
              <a:defRPr sz="1846">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マスター テキストの書式設定</a:t>
            </a:r>
            <a:endParaRPr kumimoji="1" lang="en-US" altLang="ja-JP" dirty="0"/>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8825026" y="6609213"/>
            <a:ext cx="139462" cy="142027"/>
          </a:xfrm>
          <a:prstGeom prst="rect">
            <a:avLst/>
          </a:prstGeom>
        </p:spPr>
        <p:txBody>
          <a:bodyPr vert="horz" wrap="none" lIns="0" tIns="0" rIns="0" bIns="0" rtlCol="0" anchor="b" anchorCtr="0">
            <a:spAutoFit/>
          </a:bodyPr>
          <a:lstStyle>
            <a:lvl1pPr algn="r">
              <a:defRPr sz="923">
                <a:solidFill>
                  <a:schemeClr val="tx1"/>
                </a:solidFill>
              </a:defRPr>
            </a:lvl1pPr>
          </a:lstStyle>
          <a:p>
            <a:fld id="{7870704B-CE94-48CC-AF30-84932A1262A7}" type="slidenum">
              <a:rPr lang="en-GB" smtClean="0"/>
              <a:pPr/>
              <a:t>‹#›</a:t>
            </a:fld>
            <a:endParaRPr lang="en-GB" dirty="0"/>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144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215740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689590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2408486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3910867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2845312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3591831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3463829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1375600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D0E88A-48ED-424C-B204-576D2D5FA10F}" type="datetimeFigureOut">
              <a:rPr kumimoji="1" lang="ja-JP" altLang="en-US" smtClean="0"/>
              <a:t>2026/2/27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2840413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D0E88A-48ED-424C-B204-576D2D5FA10F}" type="datetimeFigureOut">
              <a:rPr kumimoji="1" lang="ja-JP" altLang="en-US" smtClean="0"/>
              <a:t>2026/2/27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3C9A19-E9D5-E24B-82A9-034C3AAD46FA}" type="slidenum">
              <a:rPr kumimoji="1" lang="ja-JP" altLang="en-US" smtClean="0"/>
              <a:t>‹#›</a:t>
            </a:fld>
            <a:endParaRPr kumimoji="1" lang="ja-JP" altLang="en-US"/>
          </a:p>
        </p:txBody>
      </p:sp>
    </p:spTree>
    <p:extLst>
      <p:ext uri="{BB962C8B-B14F-4D97-AF65-F5344CB8AC3E}">
        <p14:creationId xmlns:p14="http://schemas.microsoft.com/office/powerpoint/2010/main" val="24335147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5F2D8408-1CA6-F273-B2C3-DAE07E0C2F44}"/>
              </a:ext>
            </a:extLst>
          </p:cNvPr>
          <p:cNvSpPr>
            <a:spLocks noGrp="1"/>
          </p:cNvSpPr>
          <p:nvPr>
            <p:ph type="body" sz="quarter" idx="12"/>
          </p:nvPr>
        </p:nvSpPr>
        <p:spPr/>
        <p:txBody>
          <a:bodyPr/>
          <a:lstStyle/>
          <a:p>
            <a:r>
              <a:rPr kumimoji="1" lang="ja-JP" altLang="en-US" dirty="0" smtClean="0"/>
              <a:t>姫路市大学発まちづくり研究助成事業　応募資料　「研究の概要」作成</a:t>
            </a:r>
            <a:r>
              <a:rPr kumimoji="1" lang="ja-JP" altLang="en-US" dirty="0"/>
              <a:t>要領</a:t>
            </a:r>
          </a:p>
        </p:txBody>
      </p:sp>
      <p:sp>
        <p:nvSpPr>
          <p:cNvPr id="5" name="テキスト ボックス 4">
            <a:extLst>
              <a:ext uri="{FF2B5EF4-FFF2-40B4-BE49-F238E27FC236}">
                <a16:creationId xmlns:a16="http://schemas.microsoft.com/office/drawing/2014/main" id="{81D1DB79-8583-A99E-540E-8CB4E3888F88}"/>
              </a:ext>
            </a:extLst>
          </p:cNvPr>
          <p:cNvSpPr txBox="1"/>
          <p:nvPr/>
        </p:nvSpPr>
        <p:spPr>
          <a:xfrm>
            <a:off x="326384" y="1017633"/>
            <a:ext cx="8491233" cy="3453253"/>
          </a:xfrm>
          <a:prstGeom prst="rect">
            <a:avLst/>
          </a:prstGeom>
          <a:noFill/>
        </p:spPr>
        <p:txBody>
          <a:bodyPr wrap="square" lIns="0" tIns="0" rIns="0" bIns="0" rtlCol="0" anchor="ctr" anchorCtr="0">
            <a:spAutoFit/>
          </a:bodyPr>
          <a:lstStyle/>
          <a:p>
            <a:pPr marL="263776" indent="-263776" defTabSz="844083" eaLnBrk="0" fontAlgn="base" hangingPunct="0">
              <a:lnSpc>
                <a:spcPct val="150000"/>
              </a:lnSpc>
              <a:spcBef>
                <a:spcPct val="0"/>
              </a:spcBef>
              <a:spcAft>
                <a:spcPct val="0"/>
              </a:spcAft>
              <a:buFont typeface="Arial" panose="020B0604020202020204" pitchFamily="34" charset="0"/>
              <a:buChar char="•"/>
              <a:defRPr/>
            </a:pPr>
            <a:r>
              <a:rPr lang="ja-JP" altLang="en-US" sz="1662" u="sng" dirty="0" smtClean="0">
                <a:latin typeface="Meiryo UI" panose="020B0604030504040204" pitchFamily="50" charset="-128"/>
                <a:ea typeface="Meiryo UI" panose="020B0604030504040204" pitchFamily="50" charset="-128"/>
              </a:rPr>
              <a:t>申請時において、事前審査資料と</a:t>
            </a:r>
            <a:r>
              <a:rPr lang="ja-JP" altLang="en-US" sz="1662" u="sng" dirty="0">
                <a:latin typeface="Meiryo UI" panose="020B0604030504040204" pitchFamily="50" charset="-128"/>
                <a:ea typeface="Meiryo UI" panose="020B0604030504040204" pitchFamily="50" charset="-128"/>
              </a:rPr>
              <a:t>して作成すること。</a:t>
            </a:r>
            <a:endParaRPr lang="en-US" altLang="ja-JP" sz="1662" u="sng" dirty="0">
              <a:latin typeface="Meiryo UI" panose="020B0604030504040204" pitchFamily="50" charset="-128"/>
              <a:ea typeface="Meiryo UI" panose="020B0604030504040204" pitchFamily="50" charset="-128"/>
            </a:endParaRPr>
          </a:p>
          <a:p>
            <a:pPr marL="263776" indent="-263776" defTabSz="844083" eaLnBrk="0" fontAlgn="base" hangingPunct="0">
              <a:lnSpc>
                <a:spcPct val="150000"/>
              </a:lnSpc>
              <a:spcBef>
                <a:spcPct val="0"/>
              </a:spcBef>
              <a:spcAft>
                <a:spcPct val="0"/>
              </a:spcAft>
              <a:buFont typeface="Arial" panose="020B0604020202020204" pitchFamily="34" charset="0"/>
              <a:buChar char="•"/>
              <a:defRPr/>
            </a:pPr>
            <a:r>
              <a:rPr lang="ja-JP" altLang="en-US" sz="1662" dirty="0" smtClean="0">
                <a:latin typeface="Meiryo UI" panose="020B0604030504040204" pitchFamily="50" charset="-128"/>
                <a:ea typeface="Meiryo UI" panose="020B0604030504040204" pitchFamily="50" charset="-128"/>
              </a:rPr>
              <a:t>本研究の概要</a:t>
            </a:r>
            <a:r>
              <a:rPr lang="ja-JP" altLang="en-US" sz="1662" dirty="0">
                <a:latin typeface="Meiryo UI" panose="020B0604030504040204" pitchFamily="50" charset="-128"/>
                <a:ea typeface="Meiryo UI" panose="020B0604030504040204" pitchFamily="50" charset="-128"/>
              </a:rPr>
              <a:t>資料は</a:t>
            </a:r>
            <a:r>
              <a:rPr lang="ja-JP" altLang="en-US" sz="1662" dirty="0" smtClean="0">
                <a:latin typeface="Meiryo UI" panose="020B0604030504040204" pitchFamily="50" charset="-128"/>
                <a:ea typeface="Meiryo UI" panose="020B0604030504040204" pitchFamily="50" charset="-128"/>
              </a:rPr>
              <a:t>、助成金の交付の決定を受けた場合は、交付</a:t>
            </a:r>
            <a:r>
              <a:rPr lang="ja-JP" altLang="en-US" sz="1662" dirty="0">
                <a:latin typeface="Meiryo UI" panose="020B0604030504040204" pitchFamily="50" charset="-128"/>
                <a:ea typeface="Meiryo UI" panose="020B0604030504040204" pitchFamily="50" charset="-128"/>
              </a:rPr>
              <a:t>決定後</a:t>
            </a:r>
            <a:r>
              <a:rPr lang="ja-JP" altLang="en-US" sz="1662" dirty="0" smtClean="0">
                <a:latin typeface="Meiryo UI" panose="020B0604030504040204" pitchFamily="50" charset="-128"/>
                <a:ea typeface="Meiryo UI" panose="020B0604030504040204" pitchFamily="50" charset="-128"/>
              </a:rPr>
              <a:t>に</a:t>
            </a:r>
            <a:r>
              <a:rPr lang="ja-JP" altLang="en-US" sz="1662" dirty="0">
                <a:latin typeface="Meiryo UI" panose="020B0604030504040204" pitchFamily="50" charset="-128"/>
                <a:ea typeface="Meiryo UI" panose="020B0604030504040204" pitchFamily="50" charset="-128"/>
              </a:rPr>
              <a:t>姫路市</a:t>
            </a:r>
            <a:r>
              <a:rPr lang="en-US" altLang="ja-JP" sz="1662" dirty="0" smtClean="0">
                <a:latin typeface="Meiryo UI" panose="020B0604030504040204" pitchFamily="50" charset="-128"/>
                <a:ea typeface="Meiryo UI" panose="020B0604030504040204" pitchFamily="50" charset="-128"/>
              </a:rPr>
              <a:t>HP</a:t>
            </a:r>
            <a:r>
              <a:rPr lang="ja-JP" altLang="en-US" sz="1662" dirty="0">
                <a:latin typeface="Meiryo UI" panose="020B0604030504040204" pitchFamily="50" charset="-128"/>
                <a:ea typeface="Meiryo UI" panose="020B0604030504040204" pitchFamily="50" charset="-128"/>
              </a:rPr>
              <a:t>にて公表するため、個人名や個別企業名等を記載する場合は、これらが公表しても差し支えない内容であることを確認したうえで記載すること。</a:t>
            </a:r>
            <a:endParaRPr lang="en-US" altLang="ja-JP" sz="1662" dirty="0">
              <a:latin typeface="Meiryo UI" panose="020B0604030504040204" pitchFamily="50" charset="-128"/>
              <a:ea typeface="Meiryo UI" panose="020B0604030504040204" pitchFamily="50" charset="-128"/>
            </a:endParaRPr>
          </a:p>
          <a:p>
            <a:pPr marL="263776" indent="-263776" defTabSz="844083" eaLnBrk="0" fontAlgn="base" hangingPunct="0">
              <a:lnSpc>
                <a:spcPct val="150000"/>
              </a:lnSpc>
              <a:spcBef>
                <a:spcPct val="0"/>
              </a:spcBef>
              <a:spcAft>
                <a:spcPct val="0"/>
              </a:spcAft>
              <a:buFont typeface="Arial" panose="020B0604020202020204" pitchFamily="34" charset="0"/>
              <a:buChar char="•"/>
              <a:defRPr/>
            </a:pPr>
            <a:r>
              <a:rPr lang="ja-JP" altLang="en-US" sz="1662" dirty="0">
                <a:latin typeface="Meiryo UI" panose="020B0604030504040204" pitchFamily="50" charset="-128"/>
                <a:ea typeface="Meiryo UI" panose="020B0604030504040204" pitchFamily="50" charset="-128"/>
              </a:rPr>
              <a:t>様式内に記載されている記載方法等の文章はすべて削除したうえで作成し、文字はすべて黒色とすること。</a:t>
            </a:r>
            <a:endParaRPr lang="en-US" altLang="ja-JP" sz="1662" dirty="0">
              <a:latin typeface="Meiryo UI" panose="020B0604030504040204" pitchFamily="50" charset="-128"/>
              <a:ea typeface="Meiryo UI" panose="020B0604030504040204" pitchFamily="50" charset="-128"/>
            </a:endParaRPr>
          </a:p>
          <a:p>
            <a:pPr marL="263776" indent="-263776" defTabSz="844083" eaLnBrk="0" fontAlgn="base" hangingPunct="0">
              <a:lnSpc>
                <a:spcPct val="150000"/>
              </a:lnSpc>
              <a:spcBef>
                <a:spcPct val="0"/>
              </a:spcBef>
              <a:spcAft>
                <a:spcPct val="0"/>
              </a:spcAft>
              <a:buFont typeface="Arial" panose="020B0604020202020204" pitchFamily="34" charset="0"/>
              <a:buChar char="•"/>
              <a:defRPr/>
            </a:pPr>
            <a:r>
              <a:rPr lang="ja-JP" altLang="en-US" sz="1662" dirty="0">
                <a:latin typeface="Meiryo UI" panose="020B0604030504040204" pitchFamily="50" charset="-128"/>
                <a:ea typeface="Meiryo UI" panose="020B0604030504040204" pitchFamily="50" charset="-128"/>
              </a:rPr>
              <a:t>文章量に応じて、文字の大きさや枠の幅を調整することは可能だが、各項目名称の修正は不可とし、１ページに収まるように作成すること。</a:t>
            </a:r>
            <a:endParaRPr lang="en-US" altLang="ja-JP" sz="1662" dirty="0">
              <a:latin typeface="Meiryo UI" panose="020B0604030504040204" pitchFamily="50" charset="-128"/>
              <a:ea typeface="Meiryo UI" panose="020B0604030504040204" pitchFamily="50" charset="-128"/>
            </a:endParaRPr>
          </a:p>
          <a:p>
            <a:pPr defTabSz="844083" eaLnBrk="0" fontAlgn="base" hangingPunct="0">
              <a:lnSpc>
                <a:spcPct val="150000"/>
              </a:lnSpc>
              <a:spcBef>
                <a:spcPct val="0"/>
              </a:spcBef>
              <a:spcAft>
                <a:spcPct val="0"/>
              </a:spcAft>
              <a:defRPr/>
            </a:pPr>
            <a:endParaRPr lang="en-US" altLang="ja-JP" sz="1662" dirty="0">
              <a:latin typeface="Meiryo UI" panose="020B0604030504040204" pitchFamily="50" charset="-128"/>
              <a:ea typeface="Meiryo UI" panose="020B0604030504040204" pitchFamily="50" charset="-128"/>
            </a:endParaRPr>
          </a:p>
        </p:txBody>
      </p:sp>
      <p:sp>
        <p:nvSpPr>
          <p:cNvPr id="4" name="正方形/長方形 3"/>
          <p:cNvSpPr/>
          <p:nvPr/>
        </p:nvSpPr>
        <p:spPr>
          <a:xfrm>
            <a:off x="795528" y="4754880"/>
            <a:ext cx="7552944" cy="1161288"/>
          </a:xfrm>
          <a:prstGeom prst="rect">
            <a:avLst/>
          </a:prstGeom>
          <a:ln w="762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2400" b="1" dirty="0" smtClean="0">
                <a:latin typeface="Meiryo UI" panose="020B0604030504040204" pitchFamily="50" charset="-128"/>
                <a:ea typeface="Meiryo UI" panose="020B0604030504040204" pitchFamily="50" charset="-128"/>
              </a:rPr>
              <a:t>ご提出時にはこちらのスライドは削除してください。</a:t>
            </a:r>
            <a:endParaRPr kumimoji="1" lang="ja-JP" altLang="en-US"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6529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角丸四角形 3">
            <a:extLst>
              <a:ext uri="{FF2B5EF4-FFF2-40B4-BE49-F238E27FC236}">
                <a16:creationId xmlns:a16="http://schemas.microsoft.com/office/drawing/2014/main" id="{73DFC7B5-35D8-E449-8F2C-2ECB5635F7E0}"/>
              </a:ext>
            </a:extLst>
          </p:cNvPr>
          <p:cNvSpPr/>
          <p:nvPr/>
        </p:nvSpPr>
        <p:spPr>
          <a:xfrm>
            <a:off x="1719941" y="369423"/>
            <a:ext cx="6795407" cy="385388"/>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p>
        </p:txBody>
      </p:sp>
      <p:sp>
        <p:nvSpPr>
          <p:cNvPr id="5" name="テキスト ボックス 4">
            <a:extLst>
              <a:ext uri="{FF2B5EF4-FFF2-40B4-BE49-F238E27FC236}">
                <a16:creationId xmlns:a16="http://schemas.microsoft.com/office/drawing/2014/main" id="{DB4175A1-F1D3-134D-A28E-629E024A6E79}"/>
              </a:ext>
            </a:extLst>
          </p:cNvPr>
          <p:cNvSpPr txBox="1"/>
          <p:nvPr/>
        </p:nvSpPr>
        <p:spPr>
          <a:xfrm>
            <a:off x="3846025" y="419127"/>
            <a:ext cx="2093976" cy="300082"/>
          </a:xfrm>
          <a:prstGeom prst="rect">
            <a:avLst/>
          </a:prstGeom>
          <a:solidFill>
            <a:schemeClr val="bg1"/>
          </a:solidFill>
          <a:ln>
            <a:solidFill>
              <a:schemeClr val="tx1"/>
            </a:solidFill>
          </a:ln>
        </p:spPr>
        <p:txBody>
          <a:bodyPr wrap="square" rtlCol="0">
            <a:spAutoFit/>
          </a:bodyPr>
          <a:lstStyle/>
          <a:p>
            <a:pPr algn="ctr"/>
            <a:r>
              <a:rPr lang="ja-JP" altLang="en-US" sz="1350" dirty="0">
                <a:latin typeface="ＭＳ ゴシック" panose="020B0609070205080204" pitchFamily="49" charset="-128"/>
                <a:ea typeface="ＭＳ ゴシック" panose="020B0609070205080204" pitchFamily="49" charset="-128"/>
              </a:rPr>
              <a:t>研究テーマ</a:t>
            </a:r>
          </a:p>
        </p:txBody>
      </p:sp>
      <p:sp>
        <p:nvSpPr>
          <p:cNvPr id="6" name="テキスト ボックス 5">
            <a:extLst>
              <a:ext uri="{FF2B5EF4-FFF2-40B4-BE49-F238E27FC236}">
                <a16:creationId xmlns:a16="http://schemas.microsoft.com/office/drawing/2014/main" id="{D1FA4F3A-2EBD-1444-8CA1-98BBDA955837}"/>
              </a:ext>
            </a:extLst>
          </p:cNvPr>
          <p:cNvSpPr txBox="1"/>
          <p:nvPr/>
        </p:nvSpPr>
        <p:spPr>
          <a:xfrm>
            <a:off x="4154424" y="810005"/>
            <a:ext cx="4520292" cy="300082"/>
          </a:xfrm>
          <a:prstGeom prst="rect">
            <a:avLst/>
          </a:prstGeom>
          <a:noFill/>
        </p:spPr>
        <p:txBody>
          <a:bodyPr wrap="square" rtlCol="0">
            <a:spAutoFit/>
          </a:bodyPr>
          <a:lstStyle/>
          <a:p>
            <a:r>
              <a:rPr lang="en-US" altLang="ja-JP" sz="1350" dirty="0">
                <a:latin typeface="ＭＳ ゴシック" panose="020B0609070205080204" pitchFamily="49" charset="-128"/>
                <a:ea typeface="ＭＳ ゴシック" panose="020B0609070205080204" pitchFamily="49" charset="-128"/>
              </a:rPr>
              <a:t>【</a:t>
            </a:r>
            <a:r>
              <a:rPr lang="ja-JP" altLang="en-US" sz="1350" dirty="0">
                <a:latin typeface="ＭＳ ゴシック" panose="020B0609070205080204" pitchFamily="49" charset="-128"/>
                <a:ea typeface="ＭＳ ゴシック" panose="020B0609070205080204" pitchFamily="49" charset="-128"/>
              </a:rPr>
              <a:t>●●大学　●●研究グループ（連携課：●●●課）</a:t>
            </a:r>
            <a:r>
              <a:rPr lang="en-US" altLang="ja-JP" sz="1350" dirty="0">
                <a:latin typeface="ＭＳ ゴシック" panose="020B0609070205080204" pitchFamily="49" charset="-128"/>
                <a:ea typeface="ＭＳ ゴシック" panose="020B0609070205080204" pitchFamily="49" charset="-128"/>
              </a:rPr>
              <a:t>】</a:t>
            </a:r>
            <a:endParaRPr lang="ja-JP" altLang="en-US" sz="1350" dirty="0">
              <a:latin typeface="ＭＳ ゴシック" panose="020B0609070205080204" pitchFamily="49" charset="-128"/>
              <a:ea typeface="ＭＳ ゴシック" panose="020B0609070205080204" pitchFamily="49" charset="-128"/>
            </a:endParaRPr>
          </a:p>
        </p:txBody>
      </p:sp>
      <p:sp>
        <p:nvSpPr>
          <p:cNvPr id="7" name="角丸四角形 6">
            <a:extLst>
              <a:ext uri="{FF2B5EF4-FFF2-40B4-BE49-F238E27FC236}">
                <a16:creationId xmlns:a16="http://schemas.microsoft.com/office/drawing/2014/main" id="{182C85AC-FD85-EC46-80C4-775F5CFC0705}"/>
              </a:ext>
            </a:extLst>
          </p:cNvPr>
          <p:cNvSpPr/>
          <p:nvPr/>
        </p:nvSpPr>
        <p:spPr>
          <a:xfrm>
            <a:off x="468084" y="369423"/>
            <a:ext cx="1121229" cy="37214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ltLang="ja-JP" sz="1350" dirty="0"/>
          </a:p>
          <a:p>
            <a:pPr algn="ctr"/>
            <a:endParaRPr lang="ja-JP" altLang="en-US" sz="1350"/>
          </a:p>
        </p:txBody>
      </p:sp>
      <p:sp>
        <p:nvSpPr>
          <p:cNvPr id="8" name="テキスト ボックス 7">
            <a:extLst>
              <a:ext uri="{FF2B5EF4-FFF2-40B4-BE49-F238E27FC236}">
                <a16:creationId xmlns:a16="http://schemas.microsoft.com/office/drawing/2014/main" id="{AE7AE070-F2C7-0E47-933C-53F76583012C}"/>
              </a:ext>
            </a:extLst>
          </p:cNvPr>
          <p:cNvSpPr txBox="1"/>
          <p:nvPr/>
        </p:nvSpPr>
        <p:spPr>
          <a:xfrm>
            <a:off x="488495" y="400091"/>
            <a:ext cx="1121228" cy="507831"/>
          </a:xfrm>
          <a:prstGeom prst="rect">
            <a:avLst/>
          </a:prstGeom>
          <a:noFill/>
        </p:spPr>
        <p:txBody>
          <a:bodyPr wrap="square" rtlCol="0">
            <a:spAutoFit/>
          </a:bodyPr>
          <a:lstStyle/>
          <a:p>
            <a:r>
              <a:rPr lang="ja-JP" altLang="en-US" sz="1350" dirty="0">
                <a:latin typeface="ＭＳ ゴシック" panose="020B0609070205080204" pitchFamily="49" charset="-128"/>
                <a:ea typeface="ＭＳ ゴシック" panose="020B0609070205080204" pitchFamily="49" charset="-128"/>
              </a:rPr>
              <a:t>令和●年度</a:t>
            </a:r>
            <a:endParaRPr lang="en-US" altLang="ja-JP" sz="1350" dirty="0">
              <a:latin typeface="ＭＳ ゴシック" panose="020B0609070205080204" pitchFamily="49" charset="-128"/>
              <a:ea typeface="ＭＳ ゴシック" panose="020B0609070205080204" pitchFamily="49" charset="-128"/>
            </a:endParaRPr>
          </a:p>
          <a:p>
            <a:endParaRPr lang="ja-JP" altLang="en-US" sz="1350" dirty="0"/>
          </a:p>
        </p:txBody>
      </p:sp>
      <p:sp>
        <p:nvSpPr>
          <p:cNvPr id="14" name="テキスト ボックス 13">
            <a:extLst>
              <a:ext uri="{FF2B5EF4-FFF2-40B4-BE49-F238E27FC236}">
                <a16:creationId xmlns:a16="http://schemas.microsoft.com/office/drawing/2014/main" id="{B9D9AA55-ABD8-304E-9108-441E702F567C}"/>
              </a:ext>
            </a:extLst>
          </p:cNvPr>
          <p:cNvSpPr txBox="1"/>
          <p:nvPr/>
        </p:nvSpPr>
        <p:spPr>
          <a:xfrm>
            <a:off x="763700" y="1461640"/>
            <a:ext cx="7616599" cy="507831"/>
          </a:xfrm>
          <a:prstGeom prst="rect">
            <a:avLst/>
          </a:prstGeom>
          <a:noFill/>
        </p:spPr>
        <p:txBody>
          <a:bodyPr wrap="square" rtlCol="0">
            <a:spAutoFit/>
          </a:bodyPr>
          <a:lstStyle/>
          <a:p>
            <a:r>
              <a:rPr lang="ja-JP" altLang="en-US" sz="1350" dirty="0"/>
              <a:t>● ● ● ● ● ● ● ● ● ● ● ● ● ● ● ● ● ● ● ● ● ● ● ● ● ● ● ● ● ● ● ● ● ● ● ● ● ● ● ● ● ● ● ● ● ● ● ● ● ● ● ● ● ● ● ● ● ● ● ● ● ● ● ● </a:t>
            </a:r>
            <a:r>
              <a:rPr lang="ja-JP" altLang="en-US" sz="1350" dirty="0" smtClean="0"/>
              <a:t>● ● ● ● ● ●</a:t>
            </a:r>
            <a:endParaRPr lang="ja-JP" altLang="en-US" sz="1350" dirty="0"/>
          </a:p>
        </p:txBody>
      </p:sp>
      <p:sp>
        <p:nvSpPr>
          <p:cNvPr id="21" name="テキスト ボックス 20">
            <a:extLst>
              <a:ext uri="{FF2B5EF4-FFF2-40B4-BE49-F238E27FC236}">
                <a16:creationId xmlns:a16="http://schemas.microsoft.com/office/drawing/2014/main" id="{021B0E7E-7E3A-714E-9583-C2FD708A2A33}"/>
              </a:ext>
            </a:extLst>
          </p:cNvPr>
          <p:cNvSpPr txBox="1"/>
          <p:nvPr/>
        </p:nvSpPr>
        <p:spPr>
          <a:xfrm>
            <a:off x="2398630" y="4704760"/>
            <a:ext cx="4541292" cy="923330"/>
          </a:xfrm>
          <a:prstGeom prst="rect">
            <a:avLst/>
          </a:prstGeom>
          <a:solidFill>
            <a:schemeClr val="accent2">
              <a:lumMod val="20000"/>
              <a:lumOff val="80000"/>
            </a:schemeClr>
          </a:solidFill>
        </p:spPr>
        <p:txBody>
          <a:bodyPr wrap="square" rtlCol="0">
            <a:spAutoFit/>
          </a:bodyPr>
          <a:lstStyle/>
          <a:p>
            <a:r>
              <a:rPr lang="ja-JP" altLang="en-US" b="1" dirty="0">
                <a:latin typeface="ＭＳ ゴシック" panose="020B0609070205080204" pitchFamily="49" charset="-128"/>
                <a:ea typeface="ＭＳ ゴシック" panose="020B0609070205080204" pitchFamily="49" charset="-128"/>
              </a:rPr>
              <a:t>箇条書きで簡潔に、写真や図等を用いて、</a:t>
            </a:r>
            <a:endParaRPr lang="en-US" altLang="ja-JP" b="1" dirty="0">
              <a:latin typeface="ＭＳ ゴシック" panose="020B0609070205080204" pitchFamily="49" charset="-128"/>
              <a:ea typeface="ＭＳ ゴシック" panose="020B0609070205080204" pitchFamily="49" charset="-128"/>
            </a:endParaRPr>
          </a:p>
          <a:p>
            <a:r>
              <a:rPr lang="ja-JP" altLang="en-US" b="1" dirty="0">
                <a:latin typeface="ＭＳ ゴシック" panose="020B0609070205080204" pitchFamily="49" charset="-128"/>
                <a:ea typeface="ＭＳ ゴシック" panose="020B0609070205080204" pitchFamily="49" charset="-128"/>
              </a:rPr>
              <a:t>分かりやすく記載してください。</a:t>
            </a:r>
            <a:endParaRPr lang="en-US" altLang="ja-JP" b="1" dirty="0">
              <a:latin typeface="ＭＳ ゴシック" panose="020B0609070205080204" pitchFamily="49" charset="-128"/>
              <a:ea typeface="ＭＳ ゴシック" panose="020B0609070205080204" pitchFamily="49" charset="-128"/>
            </a:endParaRPr>
          </a:p>
          <a:p>
            <a:pPr algn="ctr"/>
            <a:r>
              <a:rPr lang="ja-JP" altLang="en-US" sz="900" b="1" dirty="0">
                <a:latin typeface="ＭＳ ゴシック" panose="020B0609070205080204" pitchFamily="49" charset="-128"/>
                <a:ea typeface="ＭＳ ゴシック" panose="020B0609070205080204" pitchFamily="49" charset="-128"/>
              </a:rPr>
              <a:t>　</a:t>
            </a:r>
            <a:r>
              <a:rPr lang="en-US" altLang="ja-JP" sz="900" b="1" dirty="0">
                <a:latin typeface="ＭＳ ゴシック" panose="020B0609070205080204" pitchFamily="49" charset="-128"/>
                <a:ea typeface="ＭＳ ゴシック" panose="020B0609070205080204" pitchFamily="49" charset="-128"/>
              </a:rPr>
              <a:t>※</a:t>
            </a:r>
            <a:r>
              <a:rPr lang="ja-JP" altLang="en-US" sz="900" b="1" dirty="0">
                <a:latin typeface="ＭＳ ゴシック" panose="020B0609070205080204" pitchFamily="49" charset="-128"/>
                <a:ea typeface="ＭＳ ゴシック" panose="020B0609070205080204" pitchFamily="49" charset="-128"/>
              </a:rPr>
              <a:t>著作権法で認められている権利者の許諾を得ずに、</a:t>
            </a:r>
            <a:endParaRPr lang="en-US" altLang="ja-JP" sz="900" b="1" dirty="0">
              <a:latin typeface="ＭＳ ゴシック" panose="020B0609070205080204" pitchFamily="49" charset="-128"/>
              <a:ea typeface="ＭＳ ゴシック" panose="020B0609070205080204" pitchFamily="49" charset="-128"/>
            </a:endParaRPr>
          </a:p>
          <a:p>
            <a:pPr algn="ctr"/>
            <a:r>
              <a:rPr lang="ja-JP" altLang="en-US" sz="900" b="1" dirty="0">
                <a:latin typeface="ＭＳ ゴシック" panose="020B0609070205080204" pitchFamily="49" charset="-128"/>
                <a:ea typeface="ＭＳ ゴシック" panose="020B0609070205080204" pitchFamily="49" charset="-128"/>
              </a:rPr>
              <a:t>　　イラスト等の使用をすることは禁じられています。</a:t>
            </a:r>
            <a:endParaRPr lang="en-US" altLang="ja-JP" sz="900" b="1" dirty="0">
              <a:latin typeface="ＭＳ ゴシック" panose="020B0609070205080204" pitchFamily="49" charset="-128"/>
              <a:ea typeface="ＭＳ ゴシック" panose="020B0609070205080204" pitchFamily="49" charset="-128"/>
            </a:endParaRPr>
          </a:p>
        </p:txBody>
      </p:sp>
      <p:sp>
        <p:nvSpPr>
          <p:cNvPr id="22" name="テキスト ボックス 21">
            <a:extLst>
              <a:ext uri="{FF2B5EF4-FFF2-40B4-BE49-F238E27FC236}">
                <a16:creationId xmlns:a16="http://schemas.microsoft.com/office/drawing/2014/main" id="{E2ABFA8D-6774-3A4C-BAC0-207559D5F177}"/>
              </a:ext>
            </a:extLst>
          </p:cNvPr>
          <p:cNvSpPr txBox="1"/>
          <p:nvPr/>
        </p:nvSpPr>
        <p:spPr>
          <a:xfrm>
            <a:off x="726262" y="2852597"/>
            <a:ext cx="7507742" cy="507831"/>
          </a:xfrm>
          <a:prstGeom prst="rect">
            <a:avLst/>
          </a:prstGeom>
          <a:noFill/>
        </p:spPr>
        <p:txBody>
          <a:bodyPr wrap="square" rtlCol="0">
            <a:spAutoFit/>
          </a:bodyPr>
          <a:lstStyle/>
          <a:p>
            <a:r>
              <a:rPr lang="en-US" altLang="ja-JP" sz="1350" dirty="0"/>
              <a:t>• </a:t>
            </a:r>
            <a:r>
              <a:rPr lang="ja-JP" altLang="en-US" sz="1350" dirty="0"/>
              <a:t>● ● ● ● ● ● ● ● ● ● ● ● ● ● ● ● ● ● ● ● ● ● ● ● ● ● ● ● ● ● ● ● ● ● </a:t>
            </a:r>
          </a:p>
          <a:p>
            <a:endParaRPr lang="ja-JP" altLang="en-US" sz="1350" dirty="0"/>
          </a:p>
        </p:txBody>
      </p:sp>
      <p:sp>
        <p:nvSpPr>
          <p:cNvPr id="26" name="テキスト ボックス 25">
            <a:extLst>
              <a:ext uri="{FF2B5EF4-FFF2-40B4-BE49-F238E27FC236}">
                <a16:creationId xmlns:a16="http://schemas.microsoft.com/office/drawing/2014/main" id="{17A2C5BF-3D21-F745-A7A6-5B5CDC5A2B78}"/>
              </a:ext>
            </a:extLst>
          </p:cNvPr>
          <p:cNvSpPr txBox="1"/>
          <p:nvPr/>
        </p:nvSpPr>
        <p:spPr>
          <a:xfrm>
            <a:off x="726262" y="3329175"/>
            <a:ext cx="7507742" cy="507831"/>
          </a:xfrm>
          <a:prstGeom prst="rect">
            <a:avLst/>
          </a:prstGeom>
          <a:noFill/>
        </p:spPr>
        <p:txBody>
          <a:bodyPr wrap="square" rtlCol="0">
            <a:spAutoFit/>
          </a:bodyPr>
          <a:lstStyle/>
          <a:p>
            <a:r>
              <a:rPr lang="en-US" altLang="ja-JP" sz="1350" dirty="0"/>
              <a:t>• </a:t>
            </a:r>
            <a:r>
              <a:rPr lang="ja-JP" altLang="en-US" sz="1350" dirty="0"/>
              <a:t>● ● ● ● ● ● ● ● ● ● ● ● ● ● ● ● ● ● ● ● ● ● ● ● ● ● ● ● ● ● ● ● ● ● </a:t>
            </a:r>
          </a:p>
          <a:p>
            <a:endParaRPr lang="ja-JP" altLang="en-US" sz="1350" dirty="0"/>
          </a:p>
        </p:txBody>
      </p:sp>
      <p:sp>
        <p:nvSpPr>
          <p:cNvPr id="27" name="テキスト ボックス 26">
            <a:extLst>
              <a:ext uri="{FF2B5EF4-FFF2-40B4-BE49-F238E27FC236}">
                <a16:creationId xmlns:a16="http://schemas.microsoft.com/office/drawing/2014/main" id="{ABBBCEE6-0A36-0349-BE8A-5E0169CE04D2}"/>
              </a:ext>
            </a:extLst>
          </p:cNvPr>
          <p:cNvSpPr txBox="1"/>
          <p:nvPr/>
        </p:nvSpPr>
        <p:spPr>
          <a:xfrm>
            <a:off x="726262" y="3768912"/>
            <a:ext cx="7507742" cy="507831"/>
          </a:xfrm>
          <a:prstGeom prst="rect">
            <a:avLst/>
          </a:prstGeom>
          <a:noFill/>
        </p:spPr>
        <p:txBody>
          <a:bodyPr wrap="square" rtlCol="0">
            <a:spAutoFit/>
          </a:bodyPr>
          <a:lstStyle/>
          <a:p>
            <a:r>
              <a:rPr lang="en-US" altLang="ja-JP" sz="1350" dirty="0"/>
              <a:t>• </a:t>
            </a:r>
            <a:r>
              <a:rPr lang="ja-JP" altLang="en-US" sz="1350" dirty="0"/>
              <a:t>● ● ● ● ● ● ● ● ● ● ● ● ● ● ● ● ● ● ● ● ● ● ● ● ● ● ● ● ● ● ● ● ● ● </a:t>
            </a:r>
          </a:p>
          <a:p>
            <a:endParaRPr lang="ja-JP" altLang="en-US" sz="1350" dirty="0"/>
          </a:p>
        </p:txBody>
      </p:sp>
      <p:sp>
        <p:nvSpPr>
          <p:cNvPr id="28" name="正方形/長方形 27">
            <a:extLst>
              <a:ext uri="{FF2B5EF4-FFF2-40B4-BE49-F238E27FC236}">
                <a16:creationId xmlns:a16="http://schemas.microsoft.com/office/drawing/2014/main" id="{F5CC809C-F2EC-8041-81BF-7325E6FDE077}"/>
              </a:ext>
            </a:extLst>
          </p:cNvPr>
          <p:cNvSpPr/>
          <p:nvPr/>
        </p:nvSpPr>
        <p:spPr>
          <a:xfrm>
            <a:off x="488495" y="1275907"/>
            <a:ext cx="8026854" cy="8178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F673F34-62FC-8D49-9F5C-DA59C07E9168}"/>
              </a:ext>
            </a:extLst>
          </p:cNvPr>
          <p:cNvSpPr txBox="1"/>
          <p:nvPr/>
        </p:nvSpPr>
        <p:spPr>
          <a:xfrm>
            <a:off x="601528" y="1105606"/>
            <a:ext cx="2773969" cy="300082"/>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350" dirty="0">
                <a:latin typeface="ＭＳ ゴシック" panose="020B0609070205080204" pitchFamily="49" charset="-128"/>
                <a:ea typeface="ＭＳ ゴシック" panose="020B0609070205080204" pitchFamily="49" charset="-128"/>
              </a:rPr>
              <a:t>研究</a:t>
            </a:r>
            <a:r>
              <a:rPr lang="ja-JP" altLang="en-US" sz="1350" dirty="0" smtClean="0">
                <a:latin typeface="ＭＳ ゴシック" panose="020B0609070205080204" pitchFamily="49" charset="-128"/>
                <a:ea typeface="ＭＳ ゴシック" panose="020B0609070205080204" pitchFamily="49" charset="-128"/>
              </a:rPr>
              <a:t>の目的（背景・課題・意義）</a:t>
            </a:r>
            <a:endParaRPr lang="ja-JP" altLang="en-US" sz="1350" dirty="0">
              <a:latin typeface="ＭＳ ゴシック" panose="020B0609070205080204" pitchFamily="49" charset="-128"/>
              <a:ea typeface="ＭＳ ゴシック" panose="020B0609070205080204" pitchFamily="49" charset="-128"/>
            </a:endParaRPr>
          </a:p>
        </p:txBody>
      </p:sp>
      <p:sp>
        <p:nvSpPr>
          <p:cNvPr id="29" name="正方形/長方形 28">
            <a:extLst>
              <a:ext uri="{FF2B5EF4-FFF2-40B4-BE49-F238E27FC236}">
                <a16:creationId xmlns:a16="http://schemas.microsoft.com/office/drawing/2014/main" id="{FD1772E3-094B-ED4F-BE72-4851FC52D37A}"/>
              </a:ext>
            </a:extLst>
          </p:cNvPr>
          <p:cNvSpPr/>
          <p:nvPr/>
        </p:nvSpPr>
        <p:spPr>
          <a:xfrm>
            <a:off x="488495" y="2470138"/>
            <a:ext cx="8026853" cy="39695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64CE69E5-BD0A-4443-BA54-8EC6C7B18172}"/>
              </a:ext>
            </a:extLst>
          </p:cNvPr>
          <p:cNvSpPr txBox="1"/>
          <p:nvPr/>
        </p:nvSpPr>
        <p:spPr>
          <a:xfrm>
            <a:off x="601528" y="2286004"/>
            <a:ext cx="2161127" cy="300082"/>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350" dirty="0">
                <a:latin typeface="ＭＳ ゴシック" panose="020B0609070205080204" pitchFamily="49" charset="-128"/>
                <a:ea typeface="ＭＳ ゴシック" panose="020B0609070205080204" pitchFamily="49" charset="-128"/>
              </a:rPr>
              <a:t>研究</a:t>
            </a:r>
            <a:r>
              <a:rPr lang="ja-JP" altLang="en-US" sz="1350" dirty="0" smtClean="0">
                <a:latin typeface="ＭＳ ゴシック" panose="020B0609070205080204" pitchFamily="49" charset="-128"/>
                <a:ea typeface="ＭＳ ゴシック" panose="020B0609070205080204" pitchFamily="49" charset="-128"/>
              </a:rPr>
              <a:t>内容・主な実施計画</a:t>
            </a:r>
            <a:endParaRPr lang="ja-JP" altLang="en-US" sz="1350" dirty="0">
              <a:latin typeface="ＭＳ ゴシック" panose="020B0609070205080204" pitchFamily="49" charset="-128"/>
              <a:ea typeface="ＭＳ ゴシック" panose="020B0609070205080204" pitchFamily="49" charset="-128"/>
            </a:endParaRPr>
          </a:p>
        </p:txBody>
      </p:sp>
      <p:sp>
        <p:nvSpPr>
          <p:cNvPr id="16" name="テキスト ボックス 15"/>
          <p:cNvSpPr txBox="1"/>
          <p:nvPr/>
        </p:nvSpPr>
        <p:spPr>
          <a:xfrm>
            <a:off x="7087237" y="77821"/>
            <a:ext cx="1428111" cy="261610"/>
          </a:xfrm>
          <a:prstGeom prst="rect">
            <a:avLst/>
          </a:prstGeom>
          <a:noFill/>
          <a:ln w="12700">
            <a:solidFill>
              <a:srgbClr val="00B0F0"/>
            </a:solidFill>
          </a:ln>
        </p:spPr>
        <p:txBody>
          <a:bodyPr wrap="square" rtlCol="0">
            <a:spAutoFit/>
          </a:bodyPr>
          <a:lstStyle/>
          <a:p>
            <a:r>
              <a:rPr kumimoji="1" lang="ja-JP" altLang="en-US" sz="1100" dirty="0" smtClean="0"/>
              <a:t>　＜研究の概要＞</a:t>
            </a:r>
            <a:endParaRPr kumimoji="1" lang="ja-JP" altLang="en-US" sz="1100" dirty="0"/>
          </a:p>
        </p:txBody>
      </p:sp>
      <p:sp>
        <p:nvSpPr>
          <p:cNvPr id="2" name="テキスト ボックス 1"/>
          <p:cNvSpPr txBox="1"/>
          <p:nvPr/>
        </p:nvSpPr>
        <p:spPr>
          <a:xfrm>
            <a:off x="468084" y="77821"/>
            <a:ext cx="3328447" cy="261610"/>
          </a:xfrm>
          <a:prstGeom prst="rect">
            <a:avLst/>
          </a:prstGeom>
          <a:noFill/>
          <a:ln w="12700">
            <a:solidFill>
              <a:schemeClr val="accent1"/>
            </a:solidFill>
          </a:ln>
        </p:spPr>
        <p:txBody>
          <a:bodyPr wrap="square" rtlCol="0">
            <a:spAutoFit/>
          </a:bodyPr>
          <a:lstStyle/>
          <a:p>
            <a:r>
              <a:rPr kumimoji="1" lang="ja-JP" altLang="en-US" sz="1100" dirty="0" smtClean="0"/>
              <a:t>姫路市大学発まちづくり研究助成事業　応募資料</a:t>
            </a:r>
            <a:endParaRPr kumimoji="1" lang="ja-JP" altLang="en-US" sz="1100" dirty="0"/>
          </a:p>
        </p:txBody>
      </p:sp>
    </p:spTree>
    <p:extLst>
      <p:ext uri="{BB962C8B-B14F-4D97-AF65-F5344CB8AC3E}">
        <p14:creationId xmlns:p14="http://schemas.microsoft.com/office/powerpoint/2010/main" val="3233939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378</Words>
  <Application>Microsoft Office PowerPoint</Application>
  <PresentationFormat>画面に合わせる (4:3)</PresentationFormat>
  <Paragraphs>21</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ＭＳ ゴシック</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下川和子</dc:creator>
  <cp:lastModifiedBy>Administrator</cp:lastModifiedBy>
  <cp:revision>24</cp:revision>
  <cp:lastPrinted>2024-03-07T05:43:57Z</cp:lastPrinted>
  <dcterms:created xsi:type="dcterms:W3CDTF">2024-02-10T06:41:02Z</dcterms:created>
  <dcterms:modified xsi:type="dcterms:W3CDTF">2026-02-27T10:37:41Z</dcterms:modified>
</cp:coreProperties>
</file>