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58" r:id="rId4"/>
    <p:sldId id="261" r:id="rId5"/>
    <p:sldId id="259" r:id="rId6"/>
    <p:sldId id="260" r:id="rId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52" d="100"/>
          <a:sy n="152" d="100"/>
        </p:scale>
        <p:origin x="44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9693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57200" y="457200"/>
            <a:ext cx="91440" cy="731520"/>
          </a:xfrm>
          <a:prstGeom prst="rect">
            <a:avLst/>
          </a:prstGeom>
          <a:solidFill>
            <a:srgbClr val="F0AD4E"/>
          </a:solidFill>
          <a:ln/>
        </p:spPr>
      </p:sp>
      <p:sp>
        <p:nvSpPr>
          <p:cNvPr id="3" name="Text 1"/>
          <p:cNvSpPr/>
          <p:nvPr/>
        </p:nvSpPr>
        <p:spPr>
          <a:xfrm>
            <a:off x="640080" y="457200"/>
            <a:ext cx="7772400" cy="914400"/>
          </a:xfrm>
          <a:prstGeom prst="rect">
            <a:avLst/>
          </a:prstGeom>
          <a:noFill/>
          <a:ln/>
        </p:spPr>
        <p:txBody>
          <a:bodyPr wrap="square" rtlCol="0" anchor="ctr"/>
          <a:lstStyle/>
          <a:p>
            <a:pPr marL="0" indent="0" algn="l">
              <a:buNone/>
            </a:pPr>
            <a:r>
              <a:rPr lang="en-US" sz="3200" b="1" dirty="0">
                <a:solidFill>
                  <a:srgbClr val="333333"/>
                </a:solidFill>
                <a:latin typeface="MS Gothic" pitchFamily="34" charset="0"/>
                <a:ea typeface="MS Gothic" pitchFamily="34" charset="-122"/>
                <a:cs typeface="MS Gothic" pitchFamily="34" charset="-120"/>
              </a:rPr>
              <a:t>高齢者福祉施設の防火・防災対策および</a:t>
            </a:r>
            <a:endParaRPr lang="en-US" sz="3200" dirty="0"/>
          </a:p>
          <a:p>
            <a:pPr marL="0" indent="0" algn="l">
              <a:buNone/>
            </a:pPr>
            <a:r>
              <a:rPr lang="en-US" sz="3200" b="1" dirty="0">
                <a:solidFill>
                  <a:srgbClr val="333333"/>
                </a:solidFill>
                <a:latin typeface="MS Gothic" pitchFamily="34" charset="0"/>
                <a:ea typeface="MS Gothic" pitchFamily="34" charset="-122"/>
                <a:cs typeface="MS Gothic" pitchFamily="34" charset="-120"/>
              </a:rPr>
              <a:t>防犯対策強化事業</a:t>
            </a:r>
            <a:endParaRPr lang="en-US" sz="3200" dirty="0"/>
          </a:p>
        </p:txBody>
      </p:sp>
      <p:sp>
        <p:nvSpPr>
          <p:cNvPr id="4" name="Text 2"/>
          <p:cNvSpPr/>
          <p:nvPr/>
        </p:nvSpPr>
        <p:spPr>
          <a:xfrm>
            <a:off x="640080" y="1645920"/>
            <a:ext cx="7772400" cy="731520"/>
          </a:xfrm>
          <a:prstGeom prst="rect">
            <a:avLst/>
          </a:prstGeom>
          <a:noFill/>
          <a:ln/>
        </p:spPr>
        <p:txBody>
          <a:bodyPr wrap="square" rtlCol="0" anchor="ctr"/>
          <a:lstStyle/>
          <a:p>
            <a:pPr marL="0" indent="0" algn="l">
              <a:buNone/>
            </a:pPr>
            <a:r>
              <a:rPr lang="en-US" sz="2000" b="1" smtClean="0">
                <a:solidFill>
                  <a:srgbClr val="333333"/>
                </a:solidFill>
              </a:rPr>
              <a:t>令和9年度 </a:t>
            </a:r>
            <a:r>
              <a:rPr lang="en-US" sz="2000" b="1" dirty="0">
                <a:solidFill>
                  <a:srgbClr val="333333"/>
                </a:solidFill>
              </a:rPr>
              <a:t>地域介護・福祉空間整備等施設整備交付金（国）を活用した事業実施に係る事前調査について</a:t>
            </a:r>
            <a:endParaRPr lang="en-US" sz="2000" dirty="0"/>
          </a:p>
        </p:txBody>
      </p:sp>
      <p:sp>
        <p:nvSpPr>
          <p:cNvPr id="5" name="Text 3"/>
          <p:cNvSpPr/>
          <p:nvPr/>
        </p:nvSpPr>
        <p:spPr>
          <a:xfrm>
            <a:off x="640080" y="2560320"/>
            <a:ext cx="7772400" cy="1828800"/>
          </a:xfrm>
          <a:prstGeom prst="rect">
            <a:avLst/>
          </a:prstGeom>
          <a:noFill/>
          <a:ln/>
        </p:spPr>
        <p:txBody>
          <a:bodyPr wrap="square" rtlCol="0" anchor="ctr"/>
          <a:lstStyle/>
          <a:p>
            <a:pPr marL="0" indent="0" algn="l">
              <a:buNone/>
            </a:pPr>
            <a:r>
              <a:rPr lang="en-US" sz="1600" dirty="0">
                <a:solidFill>
                  <a:srgbClr val="444444"/>
                </a:solidFill>
              </a:rPr>
              <a:t>姫路市では、国庫補助金を活用して、既存高齢者福祉施設の防災・減災対策を推進するための整備補助を行っています。</a:t>
            </a:r>
            <a:endParaRPr lang="en-US" sz="1600" dirty="0"/>
          </a:p>
          <a:p>
            <a:pPr marL="0" indent="0" algn="l">
              <a:buNone/>
            </a:pPr>
            <a:endParaRPr lang="en-US" sz="1600" dirty="0"/>
          </a:p>
          <a:p>
            <a:pPr marL="0" indent="0" algn="l">
              <a:buNone/>
            </a:pPr>
            <a:r>
              <a:rPr lang="en-US" sz="1600" dirty="0">
                <a:solidFill>
                  <a:srgbClr val="444444"/>
                </a:solidFill>
              </a:rPr>
              <a:t>本調査に回答いただいた事業者については、予算措置等の必要な準備を行った後、本市から個別にご連絡します。</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457200" y="365760"/>
            <a:ext cx="73152" cy="457200"/>
          </a:xfrm>
          <a:prstGeom prst="rect">
            <a:avLst/>
          </a:prstGeom>
          <a:solidFill>
            <a:srgbClr val="F0AD4E"/>
          </a:solidFill>
          <a:ln/>
        </p:spPr>
      </p:sp>
      <p:sp>
        <p:nvSpPr>
          <p:cNvPr id="3" name="Text 1"/>
          <p:cNvSpPr/>
          <p:nvPr/>
        </p:nvSpPr>
        <p:spPr>
          <a:xfrm>
            <a:off x="640080" y="365760"/>
            <a:ext cx="4572000" cy="457200"/>
          </a:xfrm>
          <a:prstGeom prst="rect">
            <a:avLst/>
          </a:prstGeom>
          <a:noFill/>
          <a:ln/>
        </p:spPr>
        <p:txBody>
          <a:bodyPr wrap="square" rtlCol="0" anchor="ctr"/>
          <a:lstStyle/>
          <a:p>
            <a:pPr marL="0" indent="0">
              <a:buNone/>
            </a:pPr>
            <a:r>
              <a:rPr lang="en-US" sz="2400" b="1" dirty="0">
                <a:solidFill>
                  <a:srgbClr val="333333"/>
                </a:solidFill>
              </a:rPr>
              <a:t>回答方法</a:t>
            </a:r>
            <a:endParaRPr lang="en-US" sz="2400" dirty="0"/>
          </a:p>
        </p:txBody>
      </p:sp>
      <p:sp>
        <p:nvSpPr>
          <p:cNvPr id="4" name="Text 2"/>
          <p:cNvSpPr/>
          <p:nvPr/>
        </p:nvSpPr>
        <p:spPr>
          <a:xfrm>
            <a:off x="640080" y="1097280"/>
            <a:ext cx="7772400" cy="914400"/>
          </a:xfrm>
          <a:prstGeom prst="rect">
            <a:avLst/>
          </a:prstGeom>
          <a:noFill/>
          <a:ln/>
        </p:spPr>
        <p:txBody>
          <a:bodyPr wrap="square" rtlCol="0" anchor="ctr"/>
          <a:lstStyle/>
          <a:p>
            <a:pPr marL="0" indent="0">
              <a:buNone/>
            </a:pPr>
            <a:r>
              <a:rPr lang="en-US" sz="1600" dirty="0">
                <a:solidFill>
                  <a:srgbClr val="000000"/>
                </a:solidFill>
              </a:rPr>
              <a:t>所要額調書（Excelファイル）をダウンロードし、必要事項を記入のうえ、以下のポータルサイトから提出してください。</a:t>
            </a:r>
            <a:endParaRPr lang="en-US" sz="1600" dirty="0"/>
          </a:p>
        </p:txBody>
      </p:sp>
      <p:sp>
        <p:nvSpPr>
          <p:cNvPr id="5" name="Shape 3"/>
          <p:cNvSpPr/>
          <p:nvPr/>
        </p:nvSpPr>
        <p:spPr>
          <a:xfrm>
            <a:off x="640080" y="2011680"/>
            <a:ext cx="7863840" cy="1371600"/>
          </a:xfrm>
          <a:prstGeom prst="rect">
            <a:avLst/>
          </a:prstGeom>
          <a:solidFill>
            <a:srgbClr val="FFF9E6"/>
          </a:solidFill>
          <a:ln w="12700">
            <a:solidFill>
              <a:srgbClr val="F0AD4E"/>
            </a:solidFill>
            <a:prstDash val="solid"/>
          </a:ln>
        </p:spPr>
      </p:sp>
      <p:sp>
        <p:nvSpPr>
          <p:cNvPr id="6" name="Text 4"/>
          <p:cNvSpPr/>
          <p:nvPr/>
        </p:nvSpPr>
        <p:spPr>
          <a:xfrm>
            <a:off x="914400" y="2194560"/>
            <a:ext cx="7315200" cy="914400"/>
          </a:xfrm>
          <a:prstGeom prst="rect">
            <a:avLst/>
          </a:prstGeom>
          <a:noFill/>
          <a:ln/>
        </p:spPr>
        <p:txBody>
          <a:bodyPr wrap="square" rtlCol="0" anchor="ctr"/>
          <a:lstStyle/>
          <a:p>
            <a:pPr marL="0" indent="0" algn="ctr">
              <a:buNone/>
            </a:pPr>
            <a:r>
              <a:rPr lang="en-US" sz="2000" b="1" dirty="0">
                <a:solidFill>
                  <a:srgbClr val="E65100"/>
                </a:solidFill>
              </a:rPr>
              <a:t>提出期限</a:t>
            </a:r>
            <a:r>
              <a:rPr lang="en-US" sz="2000" b="1">
                <a:solidFill>
                  <a:srgbClr val="E65100"/>
                </a:solidFill>
              </a:rPr>
              <a:t>：</a:t>
            </a:r>
            <a:r>
              <a:rPr lang="en-US" sz="2000" b="1" smtClean="0">
                <a:solidFill>
                  <a:srgbClr val="E65100"/>
                </a:solidFill>
              </a:rPr>
              <a:t>令和8年</a:t>
            </a:r>
            <a:r>
              <a:rPr lang="en-US" sz="2000" b="1" dirty="0">
                <a:solidFill>
                  <a:srgbClr val="E65100"/>
                </a:solidFill>
              </a:rPr>
              <a:t>9</a:t>
            </a:r>
            <a:r>
              <a:rPr lang="en-US" sz="2000" b="1">
                <a:solidFill>
                  <a:srgbClr val="E65100"/>
                </a:solidFill>
              </a:rPr>
              <a:t>月</a:t>
            </a:r>
            <a:r>
              <a:rPr lang="en-US" sz="2000" b="1" smtClean="0">
                <a:solidFill>
                  <a:srgbClr val="E65100"/>
                </a:solidFill>
              </a:rPr>
              <a:t>2</a:t>
            </a:r>
            <a:r>
              <a:rPr lang="en-US" altLang="ja-JP" sz="2000" b="1">
                <a:solidFill>
                  <a:srgbClr val="E65100"/>
                </a:solidFill>
              </a:rPr>
              <a:t>8</a:t>
            </a:r>
            <a:r>
              <a:rPr lang="en-US" sz="2000" b="1" smtClean="0">
                <a:solidFill>
                  <a:srgbClr val="E65100"/>
                </a:solidFill>
              </a:rPr>
              <a:t>日（</a:t>
            </a:r>
            <a:r>
              <a:rPr lang="ja-JP" altLang="en-US" sz="2000" b="1">
                <a:solidFill>
                  <a:srgbClr val="E65100"/>
                </a:solidFill>
              </a:rPr>
              <a:t>月</a:t>
            </a:r>
            <a:r>
              <a:rPr lang="en-US" sz="2000" b="1" smtClean="0">
                <a:solidFill>
                  <a:srgbClr val="E65100"/>
                </a:solidFill>
              </a:rPr>
              <a:t>曜日</a:t>
            </a:r>
            <a:r>
              <a:rPr lang="en-US" sz="2000" b="1" dirty="0">
                <a:solidFill>
                  <a:srgbClr val="E65100"/>
                </a:solidFill>
              </a:rPr>
              <a:t>）厳守</a:t>
            </a:r>
            <a:endParaRPr lang="en-US" sz="2000" dirty="0"/>
          </a:p>
          <a:p>
            <a:pPr marL="0" indent="0" algn="ctr">
              <a:buNone/>
            </a:pPr>
            <a:r>
              <a:rPr lang="en-US" sz="2000" b="1" dirty="0">
                <a:solidFill>
                  <a:srgbClr val="E65100"/>
                </a:solidFill>
              </a:rPr>
              <a:t>提出先：姫路市オンライン手続ポータルサイト</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457200" y="365760"/>
            <a:ext cx="73152" cy="457200"/>
          </a:xfrm>
          <a:prstGeom prst="rect">
            <a:avLst/>
          </a:prstGeom>
          <a:solidFill>
            <a:srgbClr val="F0AD4E"/>
          </a:solidFill>
          <a:ln/>
        </p:spPr>
      </p:sp>
      <p:sp>
        <p:nvSpPr>
          <p:cNvPr id="3" name="Text 1"/>
          <p:cNvSpPr/>
          <p:nvPr/>
        </p:nvSpPr>
        <p:spPr>
          <a:xfrm>
            <a:off x="640080" y="365760"/>
            <a:ext cx="7315200" cy="457200"/>
          </a:xfrm>
          <a:prstGeom prst="rect">
            <a:avLst/>
          </a:prstGeom>
          <a:noFill/>
          <a:ln/>
        </p:spPr>
        <p:txBody>
          <a:bodyPr wrap="square" rtlCol="0" anchor="ctr"/>
          <a:lstStyle/>
          <a:p>
            <a:pPr marL="0" indent="0">
              <a:buNone/>
            </a:pPr>
            <a:r>
              <a:rPr lang="en-US" sz="2400" b="1" dirty="0">
                <a:solidFill>
                  <a:srgbClr val="333333"/>
                </a:solidFill>
              </a:rPr>
              <a:t>補助対象事業</a:t>
            </a:r>
            <a:r>
              <a:rPr lang="en-US" sz="2400" b="1">
                <a:solidFill>
                  <a:srgbClr val="333333"/>
                </a:solidFill>
              </a:rPr>
              <a:t>（</a:t>
            </a:r>
            <a:r>
              <a:rPr lang="en-US" sz="2400" b="1" smtClean="0">
                <a:solidFill>
                  <a:srgbClr val="333333"/>
                </a:solidFill>
              </a:rPr>
              <a:t>令和</a:t>
            </a:r>
            <a:r>
              <a:rPr lang="ja-JP" altLang="en-US" sz="2400" b="1" smtClean="0">
                <a:solidFill>
                  <a:srgbClr val="333333"/>
                </a:solidFill>
              </a:rPr>
              <a:t>８</a:t>
            </a:r>
            <a:r>
              <a:rPr lang="en-US" sz="2400" b="1" smtClean="0">
                <a:solidFill>
                  <a:srgbClr val="333333"/>
                </a:solidFill>
              </a:rPr>
              <a:t>年度時点</a:t>
            </a:r>
            <a:r>
              <a:rPr lang="en-US" sz="2400" b="1" dirty="0">
                <a:solidFill>
                  <a:srgbClr val="333333"/>
                </a:solidFill>
              </a:rPr>
              <a:t>）</a:t>
            </a:r>
            <a:endParaRPr lang="en-US" sz="2400" dirty="0"/>
          </a:p>
        </p:txBody>
      </p:sp>
      <p:sp>
        <p:nvSpPr>
          <p:cNvPr id="4" name="Text 2"/>
          <p:cNvSpPr/>
          <p:nvPr/>
        </p:nvSpPr>
        <p:spPr>
          <a:xfrm>
            <a:off x="640080" y="1097280"/>
            <a:ext cx="7772400" cy="2743200"/>
          </a:xfrm>
          <a:prstGeom prst="rect">
            <a:avLst/>
          </a:prstGeom>
          <a:noFill/>
          <a:ln/>
        </p:spPr>
        <p:txBody>
          <a:bodyPr wrap="square" rtlCol="0" anchor="ctr"/>
          <a:lstStyle/>
          <a:p>
            <a:pPr marL="0" indent="0">
              <a:lnSpc>
                <a:spcPts val="2800"/>
              </a:lnSpc>
              <a:buNone/>
            </a:pPr>
            <a:r>
              <a:rPr lang="en-US" sz="1600">
                <a:solidFill>
                  <a:srgbClr val="000000"/>
                </a:solidFill>
              </a:rPr>
              <a:t>・</a:t>
            </a:r>
            <a:r>
              <a:rPr lang="en-US" sz="1600" smtClean="0">
                <a:solidFill>
                  <a:srgbClr val="000000"/>
                </a:solidFill>
                <a:latin typeface="+mn-ea"/>
              </a:rPr>
              <a:t>既存</a:t>
            </a:r>
            <a:r>
              <a:rPr lang="ja-JP" altLang="en-US" sz="1600" b="1" smtClean="0">
                <a:solidFill>
                  <a:srgbClr val="000000"/>
                </a:solidFill>
                <a:latin typeface="+mn-ea"/>
              </a:rPr>
              <a:t>の</a:t>
            </a:r>
            <a:r>
              <a:rPr lang="en-US" sz="1600" smtClean="0">
                <a:solidFill>
                  <a:srgbClr val="000000"/>
                </a:solidFill>
                <a:latin typeface="+mn-ea"/>
              </a:rPr>
              <a:t>高齢者福祉施設等のスプリンクラー設備等整備事業</a:t>
            </a:r>
            <a:endParaRPr lang="en-US" sz="1600" dirty="0">
              <a:latin typeface="+mn-ea"/>
            </a:endParaRPr>
          </a:p>
          <a:p>
            <a:pPr marL="0" indent="0">
              <a:lnSpc>
                <a:spcPts val="2800"/>
              </a:lnSpc>
              <a:buNone/>
            </a:pPr>
            <a:r>
              <a:rPr lang="en-US" sz="1600">
                <a:solidFill>
                  <a:srgbClr val="000000"/>
                </a:solidFill>
                <a:latin typeface="+mn-ea"/>
              </a:rPr>
              <a:t>・</a:t>
            </a:r>
            <a:r>
              <a:rPr lang="en-US" sz="1600" smtClean="0">
                <a:solidFill>
                  <a:srgbClr val="000000"/>
                </a:solidFill>
                <a:latin typeface="+mn-ea"/>
              </a:rPr>
              <a:t>認知症高齢者グループホーム等防災改修等支援事業</a:t>
            </a:r>
            <a:endParaRPr lang="en-US" sz="1600" dirty="0">
              <a:latin typeface="+mn-ea"/>
            </a:endParaRPr>
          </a:p>
          <a:p>
            <a:pPr marL="0" indent="0">
              <a:lnSpc>
                <a:spcPts val="2800"/>
              </a:lnSpc>
              <a:buNone/>
            </a:pPr>
            <a:r>
              <a:rPr lang="en-US" sz="1600" smtClean="0">
                <a:solidFill>
                  <a:srgbClr val="000000"/>
                </a:solidFill>
                <a:latin typeface="+mn-ea"/>
              </a:rPr>
              <a:t>・社会福祉連携推進法人等による高齢者施設等の防災改修支援事業</a:t>
            </a:r>
          </a:p>
          <a:p>
            <a:pPr marL="0" indent="0">
              <a:lnSpc>
                <a:spcPts val="2800"/>
              </a:lnSpc>
              <a:buNone/>
            </a:pPr>
            <a:r>
              <a:rPr lang="ja-JP" altLang="en-US" sz="1600">
                <a:solidFill>
                  <a:srgbClr val="000000"/>
                </a:solidFill>
                <a:latin typeface="+mn-ea"/>
              </a:rPr>
              <a:t>　</a:t>
            </a:r>
            <a:r>
              <a:rPr lang="ja-JP" altLang="en-US" sz="1600" b="1" smtClean="0">
                <a:solidFill>
                  <a:srgbClr val="000000"/>
                </a:solidFill>
                <a:latin typeface="+mn-ea"/>
              </a:rPr>
              <a:t>国土強靭化対策と一体的に行う大規模修繕等支援事業</a:t>
            </a:r>
            <a:endParaRPr lang="en-US" sz="1600" b="1" smtClean="0">
              <a:solidFill>
                <a:srgbClr val="000000"/>
              </a:solidFill>
              <a:latin typeface="+mn-ea"/>
            </a:endParaRPr>
          </a:p>
          <a:p>
            <a:pPr>
              <a:lnSpc>
                <a:spcPts val="2800"/>
              </a:lnSpc>
            </a:pPr>
            <a:r>
              <a:rPr lang="en-US" altLang="ja-JP" sz="1600" b="1">
                <a:solidFill>
                  <a:srgbClr val="000000"/>
                </a:solidFill>
                <a:latin typeface="+mn-ea"/>
              </a:rPr>
              <a:t>・</a:t>
            </a:r>
            <a:r>
              <a:rPr lang="en-US" altLang="ja-JP" sz="1600" b="1" smtClean="0">
                <a:solidFill>
                  <a:srgbClr val="000000"/>
                </a:solidFill>
                <a:latin typeface="+mn-ea"/>
              </a:rPr>
              <a:t>高齢者施設等の非常用自家発電</a:t>
            </a:r>
            <a:r>
              <a:rPr lang="ja-JP" altLang="en-US" sz="1600" b="1" smtClean="0">
                <a:solidFill>
                  <a:srgbClr val="000000"/>
                </a:solidFill>
                <a:latin typeface="+mn-ea"/>
              </a:rPr>
              <a:t>設備</a:t>
            </a:r>
            <a:r>
              <a:rPr lang="en-US" altLang="ja-JP" sz="1600" b="1" smtClean="0">
                <a:solidFill>
                  <a:srgbClr val="000000"/>
                </a:solidFill>
                <a:latin typeface="+mn-ea"/>
              </a:rPr>
              <a:t>・給排水設備</a:t>
            </a:r>
            <a:r>
              <a:rPr lang="ja-JP" altLang="en-US" sz="1600" b="1" smtClean="0">
                <a:solidFill>
                  <a:srgbClr val="000000"/>
                </a:solidFill>
                <a:latin typeface="+mn-ea"/>
              </a:rPr>
              <a:t>整備事業</a:t>
            </a:r>
            <a:r>
              <a:rPr lang="en-US" altLang="ja-JP" sz="1600" b="1" smtClean="0">
                <a:solidFill>
                  <a:srgbClr val="000000"/>
                </a:solidFill>
                <a:latin typeface="+mn-ea"/>
              </a:rPr>
              <a:t>・</a:t>
            </a:r>
            <a:r>
              <a:rPr lang="en-US" altLang="ja-JP" sz="1600" b="1">
                <a:solidFill>
                  <a:srgbClr val="000000"/>
                </a:solidFill>
                <a:latin typeface="+mn-ea"/>
              </a:rPr>
              <a:t>水害対策強化事業</a:t>
            </a:r>
            <a:endParaRPr lang="en-US" altLang="ja-JP" sz="1600" b="1">
              <a:latin typeface="+mn-ea"/>
            </a:endParaRPr>
          </a:p>
          <a:p>
            <a:pPr>
              <a:lnSpc>
                <a:spcPts val="2800"/>
              </a:lnSpc>
            </a:pPr>
            <a:r>
              <a:rPr lang="en-US" altLang="ja-JP" sz="1600" b="1">
                <a:solidFill>
                  <a:srgbClr val="000000"/>
                </a:solidFill>
                <a:latin typeface="+mn-ea"/>
              </a:rPr>
              <a:t>・</a:t>
            </a:r>
            <a:r>
              <a:rPr lang="en-US" altLang="ja-JP" sz="1600" b="1" smtClean="0">
                <a:solidFill>
                  <a:srgbClr val="000000"/>
                </a:solidFill>
                <a:latin typeface="+mn-ea"/>
              </a:rPr>
              <a:t>高齢者施設等の</a:t>
            </a:r>
            <a:r>
              <a:rPr lang="ja-JP" altLang="en-US" sz="1600" b="1" smtClean="0">
                <a:solidFill>
                  <a:srgbClr val="000000"/>
                </a:solidFill>
                <a:latin typeface="+mn-ea"/>
              </a:rPr>
              <a:t>ブロック塀等改修整備</a:t>
            </a:r>
            <a:r>
              <a:rPr lang="en-US" altLang="ja-JP" sz="1600" b="1" smtClean="0">
                <a:solidFill>
                  <a:srgbClr val="000000"/>
                </a:solidFill>
                <a:latin typeface="+mn-ea"/>
              </a:rPr>
              <a:t>事業</a:t>
            </a:r>
            <a:r>
              <a:rPr lang="en-US" altLang="ja-JP" sz="1600" b="1">
                <a:solidFill>
                  <a:srgbClr val="000000"/>
                </a:solidFill>
                <a:latin typeface="+mn-ea"/>
              </a:rPr>
              <a:t>・換気設備設置事業</a:t>
            </a:r>
            <a:endParaRPr lang="en-US" altLang="ja-JP" sz="1600" b="1">
              <a:latin typeface="+mn-ea"/>
            </a:endParaRPr>
          </a:p>
          <a:p>
            <a:pPr marL="0" indent="0">
              <a:lnSpc>
                <a:spcPts val="2800"/>
              </a:lnSpc>
              <a:buNone/>
            </a:pPr>
            <a:endParaRPr lang="en-US" sz="1600" dirty="0">
              <a:latin typeface="+mn-ea"/>
            </a:endParaRPr>
          </a:p>
        </p:txBody>
      </p:sp>
      <p:sp>
        <p:nvSpPr>
          <p:cNvPr id="5" name="Text 3"/>
          <p:cNvSpPr/>
          <p:nvPr/>
        </p:nvSpPr>
        <p:spPr>
          <a:xfrm>
            <a:off x="640080" y="4114800"/>
            <a:ext cx="7772400" cy="457200"/>
          </a:xfrm>
          <a:prstGeom prst="rect">
            <a:avLst/>
          </a:prstGeom>
          <a:noFill/>
          <a:ln/>
        </p:spPr>
        <p:txBody>
          <a:bodyPr wrap="square" rtlCol="0" anchor="ctr"/>
          <a:lstStyle/>
          <a:p>
            <a:pPr marL="0" indent="0">
              <a:buNone/>
            </a:pPr>
            <a:r>
              <a:rPr lang="en-US" sz="1400" b="1">
                <a:solidFill>
                  <a:srgbClr val="FF0000"/>
                </a:solidFill>
              </a:rPr>
              <a:t>※</a:t>
            </a:r>
            <a:r>
              <a:rPr lang="en-US" sz="1400" b="1" smtClean="0">
                <a:solidFill>
                  <a:srgbClr val="FF0000"/>
                </a:solidFill>
              </a:rPr>
              <a:t>現段階では令和</a:t>
            </a:r>
            <a:r>
              <a:rPr lang="en-US" altLang="ja-JP" sz="1400" b="1" smtClean="0">
                <a:solidFill>
                  <a:srgbClr val="FF0000"/>
                </a:solidFill>
              </a:rPr>
              <a:t>9</a:t>
            </a:r>
            <a:r>
              <a:rPr lang="en-US" sz="1400" b="1" smtClean="0">
                <a:solidFill>
                  <a:srgbClr val="FF0000"/>
                </a:solidFill>
              </a:rPr>
              <a:t>年度の事業実施の有無は未定です</a:t>
            </a:r>
            <a:r>
              <a:rPr lang="en-US" sz="1400" b="1" dirty="0">
                <a:solidFill>
                  <a:srgbClr val="FF0000"/>
                </a:solidFill>
              </a:rPr>
              <a: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952456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457200" y="365760"/>
            <a:ext cx="73152" cy="457200"/>
          </a:xfrm>
          <a:prstGeom prst="rect">
            <a:avLst/>
          </a:prstGeom>
          <a:solidFill>
            <a:srgbClr val="F0AD4E"/>
          </a:solidFill>
          <a:ln/>
        </p:spPr>
      </p:sp>
      <p:sp>
        <p:nvSpPr>
          <p:cNvPr id="3" name="Text 1"/>
          <p:cNvSpPr/>
          <p:nvPr/>
        </p:nvSpPr>
        <p:spPr>
          <a:xfrm>
            <a:off x="640080" y="365760"/>
            <a:ext cx="4572000" cy="457200"/>
          </a:xfrm>
          <a:prstGeom prst="rect">
            <a:avLst/>
          </a:prstGeom>
          <a:noFill/>
          <a:ln/>
        </p:spPr>
        <p:txBody>
          <a:bodyPr wrap="square" rtlCol="0" anchor="ctr"/>
          <a:lstStyle/>
          <a:p>
            <a:pPr marL="0" indent="0">
              <a:buNone/>
            </a:pPr>
            <a:r>
              <a:rPr lang="en-US" sz="2400" b="1" dirty="0">
                <a:solidFill>
                  <a:srgbClr val="333333"/>
                </a:solidFill>
              </a:rPr>
              <a:t>留意事項</a:t>
            </a:r>
            <a:endParaRPr lang="en-US" sz="2400" dirty="0"/>
          </a:p>
        </p:txBody>
      </p:sp>
      <p:sp>
        <p:nvSpPr>
          <p:cNvPr id="4" name="Text 2"/>
          <p:cNvSpPr/>
          <p:nvPr/>
        </p:nvSpPr>
        <p:spPr>
          <a:xfrm>
            <a:off x="640080" y="1097280"/>
            <a:ext cx="7772400" cy="3200400"/>
          </a:xfrm>
          <a:prstGeom prst="rect">
            <a:avLst/>
          </a:prstGeom>
          <a:noFill/>
          <a:ln/>
        </p:spPr>
        <p:txBody>
          <a:bodyPr wrap="square" rtlCol="0" anchor="ctr"/>
          <a:lstStyle/>
          <a:p>
            <a:pPr marL="0" indent="0">
              <a:lnSpc>
                <a:spcPts val="2400"/>
              </a:lnSpc>
              <a:buNone/>
            </a:pPr>
            <a:r>
              <a:rPr lang="en-US" sz="1400" dirty="0">
                <a:solidFill>
                  <a:srgbClr val="000000"/>
                </a:solidFill>
              </a:rPr>
              <a:t>・国の制度変更等により、補助基準額や補助要件が変更になる場合があります。</a:t>
            </a:r>
            <a:endParaRPr lang="en-US" sz="1400" dirty="0"/>
          </a:p>
          <a:p>
            <a:pPr marL="0" indent="0">
              <a:lnSpc>
                <a:spcPts val="2400"/>
              </a:lnSpc>
              <a:buNone/>
            </a:pPr>
            <a:r>
              <a:rPr lang="en-US" sz="1400">
                <a:solidFill>
                  <a:srgbClr val="000000"/>
                </a:solidFill>
              </a:rPr>
              <a:t>・</a:t>
            </a:r>
            <a:r>
              <a:rPr lang="en-US" sz="1400" smtClean="0">
                <a:solidFill>
                  <a:srgbClr val="000000"/>
                </a:solidFill>
              </a:rPr>
              <a:t>本調査は令和</a:t>
            </a:r>
            <a:r>
              <a:rPr lang="ja-JP" altLang="en-US" sz="1400" b="1" smtClean="0">
                <a:solidFill>
                  <a:srgbClr val="000000"/>
                </a:solidFill>
              </a:rPr>
              <a:t>９</a:t>
            </a:r>
            <a:r>
              <a:rPr lang="en-US" sz="1400" smtClean="0">
                <a:solidFill>
                  <a:srgbClr val="000000"/>
                </a:solidFill>
              </a:rPr>
              <a:t>年度の予算措置の参考とするもので</a:t>
            </a:r>
            <a:r>
              <a:rPr lang="en-US" sz="1400" dirty="0">
                <a:solidFill>
                  <a:srgbClr val="000000"/>
                </a:solidFill>
              </a:rPr>
              <a:t>、</a:t>
            </a:r>
            <a:r>
              <a:rPr lang="en-US" sz="1400" b="1" u="sng" dirty="0">
                <a:solidFill>
                  <a:srgbClr val="FF0000"/>
                </a:solidFill>
              </a:rPr>
              <a:t>交付を確約するものではありません。</a:t>
            </a:r>
          </a:p>
          <a:p>
            <a:pPr marL="0" indent="0">
              <a:lnSpc>
                <a:spcPts val="2400"/>
              </a:lnSpc>
              <a:buNone/>
            </a:pPr>
            <a:r>
              <a:rPr lang="en-US" sz="1400" dirty="0">
                <a:solidFill>
                  <a:srgbClr val="000000"/>
                </a:solidFill>
              </a:rPr>
              <a:t>・消費税など一部補助対象外となる経費があります。</a:t>
            </a:r>
            <a:endParaRPr lang="en-US" sz="1400" dirty="0"/>
          </a:p>
          <a:p>
            <a:pPr marL="0" indent="0">
              <a:lnSpc>
                <a:spcPts val="2400"/>
              </a:lnSpc>
              <a:buNone/>
            </a:pPr>
            <a:r>
              <a:rPr lang="en-US" sz="1400" dirty="0">
                <a:solidFill>
                  <a:srgbClr val="000000"/>
                </a:solidFill>
              </a:rPr>
              <a:t>・設計士や関係官署等と事前相談を行い、計画の実現性を確認してください。</a:t>
            </a:r>
            <a:endParaRPr lang="en-US" sz="1400" dirty="0"/>
          </a:p>
          <a:p>
            <a:pPr marL="0" indent="0">
              <a:lnSpc>
                <a:spcPts val="2400"/>
              </a:lnSpc>
              <a:buNone/>
            </a:pPr>
            <a:r>
              <a:rPr lang="en-US" sz="1400" dirty="0">
                <a:solidFill>
                  <a:srgbClr val="000000"/>
                </a:solidFill>
              </a:rPr>
              <a:t>・</a:t>
            </a:r>
            <a:r>
              <a:rPr lang="en-US" sz="1400">
                <a:solidFill>
                  <a:srgbClr val="000000"/>
                </a:solidFill>
              </a:rPr>
              <a:t>補助金交付決定前に事業に着手することはできません</a:t>
            </a:r>
            <a:r>
              <a:rPr lang="en-US" sz="1400" smtClean="0">
                <a:solidFill>
                  <a:srgbClr val="000000"/>
                </a:solidFill>
              </a:rPr>
              <a:t>。</a:t>
            </a:r>
            <a:r>
              <a:rPr lang="ja-JP" altLang="en-US" sz="1400" b="1" smtClean="0">
                <a:solidFill>
                  <a:srgbClr val="000000"/>
                </a:solidFill>
              </a:rPr>
              <a:t>また</a:t>
            </a:r>
            <a:r>
              <a:rPr lang="ja-JP" altLang="en-US" sz="1400" b="1">
                <a:solidFill>
                  <a:srgbClr val="000000"/>
                </a:solidFill>
              </a:rPr>
              <a:t>、施工業者の選定は原則、</a:t>
            </a:r>
            <a:r>
              <a:rPr lang="ja-JP" altLang="en-US" sz="1400" b="1" smtClean="0">
                <a:solidFill>
                  <a:srgbClr val="000000"/>
                </a:solidFill>
              </a:rPr>
              <a:t>入札　　に</a:t>
            </a:r>
            <a:r>
              <a:rPr lang="ja-JP" altLang="en-US" sz="1400" b="1">
                <a:solidFill>
                  <a:srgbClr val="000000"/>
                </a:solidFill>
              </a:rPr>
              <a:t>より行っていただくこととなりますが、姫路市からの指示があるまでは入札公告や業者の指名を実施しないでください。なお、設計業者選定は理事会審査等法人内で必要な手続きを経たうえで、随意契約（見積合せ・コンペ等）で行っても構いません</a:t>
            </a:r>
            <a:r>
              <a:rPr lang="ja-JP" altLang="en-US" sz="1400">
                <a:solidFill>
                  <a:srgbClr val="000000"/>
                </a:solidFill>
              </a:rPr>
              <a:t>。</a:t>
            </a:r>
            <a:endParaRPr lang="en-US" sz="1400" smtClean="0">
              <a:solidFill>
                <a:srgbClr val="000000"/>
              </a:solidFill>
            </a:endParaRPr>
          </a:p>
          <a:p>
            <a:pPr>
              <a:lnSpc>
                <a:spcPts val="2400"/>
              </a:lnSpc>
            </a:pPr>
            <a:r>
              <a:rPr lang="en-US" altLang="ja-JP" sz="1400" b="1" smtClean="0">
                <a:solidFill>
                  <a:srgbClr val="000000"/>
                </a:solidFill>
              </a:rPr>
              <a:t>・</a:t>
            </a:r>
            <a:r>
              <a:rPr lang="ja-JP" altLang="en-US" sz="1400" b="1" smtClean="0">
                <a:solidFill>
                  <a:srgbClr val="000000"/>
                </a:solidFill>
              </a:rPr>
              <a:t>令和</a:t>
            </a:r>
            <a:r>
              <a:rPr lang="en-US" altLang="ja-JP" sz="1400" b="1" smtClean="0">
                <a:solidFill>
                  <a:srgbClr val="000000"/>
                </a:solidFill>
              </a:rPr>
              <a:t>9</a:t>
            </a:r>
            <a:r>
              <a:rPr lang="ja-JP" altLang="en-US" sz="1400" b="1" smtClean="0">
                <a:solidFill>
                  <a:srgbClr val="000000"/>
                </a:solidFill>
              </a:rPr>
              <a:t>年</a:t>
            </a:r>
            <a:r>
              <a:rPr lang="en-US" altLang="ja-JP" sz="1400" b="1">
                <a:solidFill>
                  <a:srgbClr val="000000"/>
                </a:solidFill>
              </a:rPr>
              <a:t>4</a:t>
            </a:r>
            <a:r>
              <a:rPr lang="ja-JP" altLang="en-US" sz="1400" b="1">
                <a:solidFill>
                  <a:srgbClr val="000000"/>
                </a:solidFill>
              </a:rPr>
              <a:t>月</a:t>
            </a:r>
            <a:r>
              <a:rPr lang="en-US" altLang="ja-JP" sz="1400" b="1">
                <a:solidFill>
                  <a:srgbClr val="000000"/>
                </a:solidFill>
              </a:rPr>
              <a:t>1</a:t>
            </a:r>
            <a:r>
              <a:rPr lang="ja-JP" altLang="en-US" sz="1400" b="1">
                <a:solidFill>
                  <a:srgbClr val="000000"/>
                </a:solidFill>
              </a:rPr>
              <a:t>日から</a:t>
            </a:r>
            <a:r>
              <a:rPr lang="ja-JP" altLang="en-US" sz="1400" b="1" smtClean="0">
                <a:solidFill>
                  <a:srgbClr val="000000"/>
                </a:solidFill>
              </a:rPr>
              <a:t>令和</a:t>
            </a:r>
            <a:r>
              <a:rPr lang="en-US" altLang="ja-JP" sz="1400" b="1" smtClean="0">
                <a:solidFill>
                  <a:srgbClr val="000000"/>
                </a:solidFill>
              </a:rPr>
              <a:t>10</a:t>
            </a:r>
            <a:r>
              <a:rPr lang="ja-JP" altLang="en-US" sz="1400" b="1" smtClean="0">
                <a:solidFill>
                  <a:srgbClr val="000000"/>
                </a:solidFill>
              </a:rPr>
              <a:t>年</a:t>
            </a:r>
            <a:r>
              <a:rPr lang="en-US" altLang="ja-JP" sz="1400" b="1">
                <a:solidFill>
                  <a:srgbClr val="000000"/>
                </a:solidFill>
              </a:rPr>
              <a:t>3</a:t>
            </a:r>
            <a:r>
              <a:rPr lang="ja-JP" altLang="en-US" sz="1400" b="1">
                <a:solidFill>
                  <a:srgbClr val="000000"/>
                </a:solidFill>
              </a:rPr>
              <a:t>月</a:t>
            </a:r>
            <a:r>
              <a:rPr lang="en-US" altLang="ja-JP" sz="1400" b="1">
                <a:solidFill>
                  <a:srgbClr val="000000"/>
                </a:solidFill>
              </a:rPr>
              <a:t>31</a:t>
            </a:r>
            <a:r>
              <a:rPr lang="ja-JP" altLang="en-US" sz="1400" b="1">
                <a:solidFill>
                  <a:srgbClr val="000000"/>
                </a:solidFill>
              </a:rPr>
              <a:t>日の間に実施し、完了する改修工事等を対象とします。</a:t>
            </a:r>
            <a:endParaRPr lang="en-US" altLang="ja-JP" sz="1400" b="1">
              <a:solidFill>
                <a:srgbClr val="000000"/>
              </a:solidFill>
            </a:endParaRPr>
          </a:p>
          <a:p>
            <a:pPr marL="0" indent="0">
              <a:lnSpc>
                <a:spcPts val="2400"/>
              </a:lnSpc>
              <a:buNone/>
            </a:pP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457200" y="365760"/>
            <a:ext cx="7863840" cy="45720"/>
          </a:xfrm>
          <a:prstGeom prst="rect">
            <a:avLst/>
          </a:prstGeom>
          <a:solidFill>
            <a:srgbClr val="F0AD4E"/>
          </a:solidFill>
          <a:ln/>
        </p:spPr>
      </p:sp>
      <p:sp>
        <p:nvSpPr>
          <p:cNvPr id="3" name="Text 1"/>
          <p:cNvSpPr/>
          <p:nvPr/>
        </p:nvSpPr>
        <p:spPr>
          <a:xfrm>
            <a:off x="457200" y="548640"/>
            <a:ext cx="4572000" cy="731520"/>
          </a:xfrm>
          <a:prstGeom prst="rect">
            <a:avLst/>
          </a:prstGeom>
          <a:noFill/>
          <a:ln/>
        </p:spPr>
        <p:txBody>
          <a:bodyPr wrap="square" rtlCol="0" anchor="ctr"/>
          <a:lstStyle/>
          <a:p>
            <a:pPr marL="0" indent="0">
              <a:buNone/>
            </a:pPr>
            <a:r>
              <a:rPr lang="en-US" sz="2800" b="1" dirty="0">
                <a:solidFill>
                  <a:srgbClr val="333333"/>
                </a:solidFill>
              </a:rPr>
              <a:t>お問い合わせ先</a:t>
            </a:r>
            <a:endParaRPr lang="en-US" sz="2800" dirty="0"/>
          </a:p>
        </p:txBody>
      </p:sp>
      <p:sp>
        <p:nvSpPr>
          <p:cNvPr id="4" name="Text 2"/>
          <p:cNvSpPr/>
          <p:nvPr/>
        </p:nvSpPr>
        <p:spPr>
          <a:xfrm>
            <a:off x="914400" y="1828800"/>
            <a:ext cx="7315200" cy="2743200"/>
          </a:xfrm>
          <a:prstGeom prst="rect">
            <a:avLst/>
          </a:prstGeom>
          <a:noFill/>
          <a:ln/>
        </p:spPr>
        <p:txBody>
          <a:bodyPr wrap="square" rtlCol="0" anchor="ctr"/>
          <a:lstStyle/>
          <a:p>
            <a:pPr marL="0" indent="0">
              <a:lnSpc>
                <a:spcPts val="3000"/>
              </a:lnSpc>
              <a:buNone/>
            </a:pPr>
            <a:r>
              <a:rPr lang="en-US" sz="1800" dirty="0">
                <a:solidFill>
                  <a:srgbClr val="000000"/>
                </a:solidFill>
              </a:rPr>
              <a:t>姫路市 長寿社会支援部 高齢者政策課</a:t>
            </a:r>
            <a:endParaRPr lang="en-US" sz="1800" dirty="0"/>
          </a:p>
          <a:p>
            <a:pPr marL="0" indent="0">
              <a:lnSpc>
                <a:spcPts val="3000"/>
              </a:lnSpc>
              <a:buNone/>
            </a:pPr>
            <a:endParaRPr lang="en-US" sz="1800" dirty="0"/>
          </a:p>
          <a:p>
            <a:pPr marL="0" indent="0">
              <a:lnSpc>
                <a:spcPts val="3000"/>
              </a:lnSpc>
              <a:buNone/>
            </a:pPr>
            <a:r>
              <a:rPr lang="en-US" sz="1800" dirty="0">
                <a:solidFill>
                  <a:srgbClr val="000000"/>
                </a:solidFill>
              </a:rPr>
              <a:t>〒670-0851 姫路市安田四丁目1番地</a:t>
            </a:r>
            <a:endParaRPr lang="en-US" sz="1800" dirty="0"/>
          </a:p>
          <a:p>
            <a:pPr marL="0" indent="0">
              <a:lnSpc>
                <a:spcPts val="3000"/>
              </a:lnSpc>
              <a:buNone/>
            </a:pPr>
            <a:r>
              <a:rPr lang="en-US" sz="1800" dirty="0">
                <a:solidFill>
                  <a:srgbClr val="000000"/>
                </a:solidFill>
              </a:rPr>
              <a:t>電話：079-221-2985</a:t>
            </a:r>
            <a:endParaRPr lang="en-US" sz="1800" dirty="0"/>
          </a:p>
          <a:p>
            <a:pPr marL="0" indent="0">
              <a:lnSpc>
                <a:spcPts val="3000"/>
              </a:lnSpc>
              <a:buNone/>
            </a:pPr>
            <a:r>
              <a:rPr lang="en-US" sz="1800" dirty="0">
                <a:solidFill>
                  <a:srgbClr val="000000"/>
                </a:solidFill>
              </a:rPr>
              <a:t>ファクス：079-221-2972</a:t>
            </a:r>
            <a:endParaRPr lang="en-US" sz="1800" dirty="0"/>
          </a:p>
          <a:p>
            <a:pPr marL="0" indent="0">
              <a:lnSpc>
                <a:spcPts val="3000"/>
              </a:lnSpc>
              <a:buNone/>
            </a:pPr>
            <a:r>
              <a:rPr lang="en-US" sz="1800" dirty="0">
                <a:solidFill>
                  <a:srgbClr val="000000"/>
                </a:solidFill>
              </a:rPr>
              <a:t>電子メール：korei@city.himeji.lg.jp</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TotalTime>
  <Words>259</Words>
  <Application>Microsoft Office PowerPoint</Application>
  <PresentationFormat>画面に合わせる (16:9)</PresentationFormat>
  <Paragraphs>37</Paragraphs>
  <Slides>6</Slides>
  <Notes>5</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MS Gothic</vt:lpstr>
      <vt:lpstr>游ゴシック</vt:lpstr>
      <vt:lpstr>Arial</vt:lpstr>
      <vt:lpstr>Calibri</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松下　竜也</cp:lastModifiedBy>
  <cp:revision>5</cp:revision>
  <dcterms:created xsi:type="dcterms:W3CDTF">2026-09-03T23:50:31Z</dcterms:created>
  <dcterms:modified xsi:type="dcterms:W3CDTF">2026-09-04T04:52:29Z</dcterms:modified>
</cp:coreProperties>
</file>