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52" d="100"/>
          <a:sy n="152" d="100"/>
        </p:scale>
        <p:origin x="44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2384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02D58"/>
          </a:solidFill>
          <a:ln/>
        </p:spPr>
      </p:sp>
      <p:sp>
        <p:nvSpPr>
          <p:cNvPr id="3" name="Text 1"/>
          <p:cNvSpPr/>
          <p:nvPr/>
        </p:nvSpPr>
        <p:spPr>
          <a:xfrm>
            <a:off x="457200" y="182880"/>
            <a:ext cx="8229600" cy="365760"/>
          </a:xfrm>
          <a:prstGeom prst="rect">
            <a:avLst/>
          </a:prstGeom>
          <a:noFill/>
          <a:ln/>
        </p:spPr>
        <p:txBody>
          <a:bodyPr wrap="square" rtlCol="0" anchor="ctr"/>
          <a:lstStyle/>
          <a:p>
            <a:pPr marL="0" indent="0">
              <a:buNone/>
            </a:pPr>
            <a:r>
              <a:rPr lang="en-US" sz="2400" b="1" smtClean="0">
                <a:solidFill>
                  <a:srgbClr val="FFFFFF"/>
                </a:solidFill>
              </a:rPr>
              <a:t>令和9年度 </a:t>
            </a:r>
            <a:r>
              <a:rPr lang="en-US" sz="2400" b="1" dirty="0">
                <a:solidFill>
                  <a:srgbClr val="FFFFFF"/>
                </a:solidFill>
              </a:rPr>
              <a:t>地域介護拠点整備補助事業</a:t>
            </a:r>
            <a:endParaRPr lang="en-US" sz="2400" dirty="0"/>
          </a:p>
        </p:txBody>
      </p:sp>
      <p:sp>
        <p:nvSpPr>
          <p:cNvPr id="4" name="Shape 2"/>
          <p:cNvSpPr/>
          <p:nvPr/>
        </p:nvSpPr>
        <p:spPr>
          <a:xfrm>
            <a:off x="914400" y="2560320"/>
            <a:ext cx="7315200" cy="0"/>
          </a:xfrm>
          <a:prstGeom prst="line">
            <a:avLst/>
          </a:prstGeom>
          <a:noFill/>
          <a:ln w="25400">
            <a:solidFill>
              <a:srgbClr val="002D58"/>
            </a:solidFill>
            <a:prstDash val="solid"/>
          </a:ln>
        </p:spPr>
      </p:sp>
      <p:sp>
        <p:nvSpPr>
          <p:cNvPr id="5" name="Text 3"/>
          <p:cNvSpPr/>
          <p:nvPr/>
        </p:nvSpPr>
        <p:spPr>
          <a:xfrm>
            <a:off x="914400" y="1828800"/>
            <a:ext cx="7315200" cy="731520"/>
          </a:xfrm>
          <a:prstGeom prst="rect">
            <a:avLst/>
          </a:prstGeom>
          <a:noFill/>
          <a:ln/>
        </p:spPr>
        <p:txBody>
          <a:bodyPr wrap="square" rtlCol="0" anchor="ctr"/>
          <a:lstStyle/>
          <a:p>
            <a:pPr marL="0" indent="0" algn="ctr">
              <a:buNone/>
            </a:pPr>
            <a:r>
              <a:rPr lang="ja-JP" altLang="en-US" sz="3200" b="1" smtClean="0">
                <a:solidFill>
                  <a:srgbClr val="333333"/>
                </a:solidFill>
              </a:rPr>
              <a:t>補助</a:t>
            </a:r>
            <a:r>
              <a:rPr lang="en-US" sz="3200" b="1" smtClean="0">
                <a:solidFill>
                  <a:srgbClr val="333333"/>
                </a:solidFill>
              </a:rPr>
              <a:t>事業実施に係る事前調査について</a:t>
            </a:r>
            <a:endParaRPr lang="en-US" sz="3200" dirty="0"/>
          </a:p>
        </p:txBody>
      </p:sp>
      <p:sp>
        <p:nvSpPr>
          <p:cNvPr id="6" name="Text 4"/>
          <p:cNvSpPr/>
          <p:nvPr/>
        </p:nvSpPr>
        <p:spPr>
          <a:xfrm>
            <a:off x="914400" y="2926080"/>
            <a:ext cx="7315200" cy="365760"/>
          </a:xfrm>
          <a:prstGeom prst="rect">
            <a:avLst/>
          </a:prstGeom>
          <a:noFill/>
          <a:ln/>
        </p:spPr>
        <p:txBody>
          <a:bodyPr wrap="square" rtlCol="0" anchor="ctr"/>
          <a:lstStyle/>
          <a:p>
            <a:pPr marL="0" indent="0" algn="ctr">
              <a:buNone/>
            </a:pPr>
            <a:r>
              <a:rPr lang="en-US" sz="1800" dirty="0">
                <a:solidFill>
                  <a:srgbClr val="000000"/>
                </a:solidFill>
              </a:rPr>
              <a:t>姫路市 健康福祉局 長寿社会支援部 高齢者政策課</a:t>
            </a:r>
            <a:endParaRPr lang="en-US" sz="1800" dirty="0"/>
          </a:p>
        </p:txBody>
      </p:sp>
      <p:sp>
        <p:nvSpPr>
          <p:cNvPr id="7" name="Text 5"/>
          <p:cNvSpPr/>
          <p:nvPr/>
        </p:nvSpPr>
        <p:spPr>
          <a:xfrm>
            <a:off x="914400" y="3657600"/>
            <a:ext cx="7315200" cy="914400"/>
          </a:xfrm>
          <a:prstGeom prst="rect">
            <a:avLst/>
          </a:prstGeom>
          <a:noFill/>
          <a:ln/>
        </p:spPr>
        <p:txBody>
          <a:bodyPr wrap="square" rtlCol="0" anchor="ctr"/>
          <a:lstStyle/>
          <a:p>
            <a:pPr marL="0" indent="0" algn="ctr">
              <a:buNone/>
            </a:pPr>
            <a:r>
              <a:rPr lang="en-US" sz="1400" dirty="0">
                <a:solidFill>
                  <a:srgbClr val="000000"/>
                </a:solidFill>
              </a:rPr>
              <a:t>本調査は</a:t>
            </a:r>
            <a:r>
              <a:rPr lang="en-US" sz="1400">
                <a:solidFill>
                  <a:srgbClr val="000000"/>
                </a:solidFill>
              </a:rPr>
              <a:t>、</a:t>
            </a:r>
            <a:r>
              <a:rPr lang="en-US" sz="1400" smtClean="0">
                <a:solidFill>
                  <a:srgbClr val="000000"/>
                </a:solidFill>
              </a:rPr>
              <a:t>令和9年度の予算措置の参考とするため</a:t>
            </a:r>
            <a:r>
              <a:rPr lang="en-US" sz="1400" dirty="0">
                <a:solidFill>
                  <a:srgbClr val="000000"/>
                </a:solidFill>
              </a:rPr>
              <a:t>、</a:t>
            </a:r>
            <a:endParaRPr lang="en-US" sz="1400" dirty="0"/>
          </a:p>
          <a:p>
            <a:pPr marL="0" indent="0" algn="ctr">
              <a:buNone/>
            </a:pPr>
            <a:r>
              <a:rPr lang="en-US" sz="1400" smtClean="0">
                <a:solidFill>
                  <a:srgbClr val="000000"/>
                </a:solidFill>
              </a:rPr>
              <a:t>既存高齢者福祉施設に対する整備補助の意向を把握するものです。</a:t>
            </a:r>
          </a:p>
          <a:p>
            <a:pPr marL="0" indent="0" algn="ctr">
              <a:buNone/>
            </a:pPr>
            <a:r>
              <a:rPr lang="ja-JP" altLang="en-US" sz="1400" b="1" smtClean="0">
                <a:solidFill>
                  <a:srgbClr val="000000"/>
                </a:solidFill>
              </a:rPr>
              <a:t>また、本資料はあくまで事前調査に係る補助事業の抜粋資料です。</a:t>
            </a:r>
            <a:endParaRPr lang="en-US" sz="1400" b="1" smtClean="0">
              <a:solidFill>
                <a:srgbClr val="000000"/>
              </a:solidFill>
            </a:endParaRPr>
          </a:p>
        </p:txBody>
      </p:sp>
      <p:sp>
        <p:nvSpPr>
          <p:cNvPr id="8" name="Shape 6"/>
          <p:cNvSpPr/>
          <p:nvPr/>
        </p:nvSpPr>
        <p:spPr>
          <a:xfrm>
            <a:off x="457200" y="4754880"/>
            <a:ext cx="8229600" cy="0"/>
          </a:xfrm>
          <a:prstGeom prst="line">
            <a:avLst/>
          </a:prstGeom>
          <a:noFill/>
          <a:ln w="6350">
            <a:solidFill>
              <a:srgbClr val="CCCCCC"/>
            </a:solidFill>
            <a:prstDash val="solid"/>
          </a:ln>
        </p:spPr>
      </p:sp>
      <p:sp>
        <p:nvSpPr>
          <p:cNvPr id="10" name="Text 8"/>
          <p:cNvSpPr/>
          <p:nvPr/>
        </p:nvSpPr>
        <p:spPr>
          <a:xfrm>
            <a:off x="8229600" y="4846320"/>
            <a:ext cx="457200" cy="274320"/>
          </a:xfrm>
          <a:prstGeom prst="rect">
            <a:avLst/>
          </a:prstGeom>
          <a:noFill/>
          <a:ln/>
        </p:spPr>
        <p:txBody>
          <a:bodyPr wrap="square" rtlCol="0" anchor="ctr"/>
          <a:lstStyle/>
          <a:p>
            <a:pPr marL="0" indent="0" algn="r">
              <a:buNone/>
            </a:pPr>
            <a:r>
              <a:rPr lang="en-US" sz="1000" dirty="0">
                <a:solidFill>
                  <a:srgbClr val="595959"/>
                </a:solidFill>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02D58"/>
          </a:solidFill>
          <a:ln/>
        </p:spPr>
      </p:sp>
      <p:sp>
        <p:nvSpPr>
          <p:cNvPr id="3" name="Text 1"/>
          <p:cNvSpPr/>
          <p:nvPr/>
        </p:nvSpPr>
        <p:spPr>
          <a:xfrm>
            <a:off x="457200" y="182880"/>
            <a:ext cx="8229600" cy="365760"/>
          </a:xfrm>
          <a:prstGeom prst="rect">
            <a:avLst/>
          </a:prstGeom>
          <a:noFill/>
          <a:ln/>
        </p:spPr>
        <p:txBody>
          <a:bodyPr wrap="square" rtlCol="0" anchor="ctr"/>
          <a:lstStyle/>
          <a:p>
            <a:pPr marL="0" indent="0">
              <a:buNone/>
            </a:pPr>
            <a:r>
              <a:rPr lang="en-US" sz="2400" b="1" dirty="0">
                <a:solidFill>
                  <a:srgbClr val="FFFFFF"/>
                </a:solidFill>
              </a:rPr>
              <a:t>1. 回答方法およびスケジュール</a:t>
            </a:r>
            <a:endParaRPr lang="en-US" sz="2400" dirty="0"/>
          </a:p>
        </p:txBody>
      </p:sp>
      <p:sp>
        <p:nvSpPr>
          <p:cNvPr id="4" name="Shape 2"/>
          <p:cNvSpPr/>
          <p:nvPr/>
        </p:nvSpPr>
        <p:spPr>
          <a:xfrm>
            <a:off x="457200" y="1005840"/>
            <a:ext cx="91440" cy="274320"/>
          </a:xfrm>
          <a:prstGeom prst="rect">
            <a:avLst/>
          </a:prstGeom>
          <a:solidFill>
            <a:srgbClr val="002D58"/>
          </a:solidFill>
          <a:ln/>
        </p:spPr>
      </p:sp>
      <p:sp>
        <p:nvSpPr>
          <p:cNvPr id="5" name="Text 3"/>
          <p:cNvSpPr/>
          <p:nvPr/>
        </p:nvSpPr>
        <p:spPr>
          <a:xfrm>
            <a:off x="640080" y="1005840"/>
            <a:ext cx="4572000" cy="274320"/>
          </a:xfrm>
          <a:prstGeom prst="rect">
            <a:avLst/>
          </a:prstGeom>
          <a:noFill/>
          <a:ln/>
        </p:spPr>
        <p:txBody>
          <a:bodyPr wrap="square" rtlCol="0" anchor="ctr"/>
          <a:lstStyle/>
          <a:p>
            <a:pPr marL="0" indent="0">
              <a:buNone/>
            </a:pPr>
            <a:r>
              <a:rPr lang="en-US" sz="1800" b="1" dirty="0">
                <a:solidFill>
                  <a:srgbClr val="002D58"/>
                </a:solidFill>
              </a:rPr>
              <a:t>回答期限と提出方法</a:t>
            </a:r>
            <a:endParaRPr lang="en-US" sz="1800" dirty="0"/>
          </a:p>
        </p:txBody>
      </p:sp>
      <p:sp>
        <p:nvSpPr>
          <p:cNvPr id="6" name="Shape 4"/>
          <p:cNvSpPr/>
          <p:nvPr/>
        </p:nvSpPr>
        <p:spPr>
          <a:xfrm>
            <a:off x="457200" y="1463040"/>
            <a:ext cx="8229600" cy="548640"/>
          </a:xfrm>
          <a:prstGeom prst="rect">
            <a:avLst/>
          </a:prstGeom>
          <a:solidFill>
            <a:srgbClr val="D9E1F2"/>
          </a:solidFill>
          <a:ln w="12700">
            <a:solidFill>
              <a:srgbClr val="002D58"/>
            </a:solidFill>
            <a:prstDash val="solid"/>
          </a:ln>
        </p:spPr>
      </p:sp>
      <p:sp>
        <p:nvSpPr>
          <p:cNvPr id="7" name="Text 5"/>
          <p:cNvSpPr/>
          <p:nvPr/>
        </p:nvSpPr>
        <p:spPr>
          <a:xfrm>
            <a:off x="640080" y="1554480"/>
            <a:ext cx="7863840" cy="365760"/>
          </a:xfrm>
          <a:prstGeom prst="rect">
            <a:avLst/>
          </a:prstGeom>
          <a:noFill/>
          <a:ln/>
        </p:spPr>
        <p:txBody>
          <a:bodyPr wrap="square" rtlCol="0" anchor="ctr"/>
          <a:lstStyle/>
          <a:p>
            <a:pPr marL="0" indent="0">
              <a:buNone/>
            </a:pPr>
            <a:r>
              <a:rPr lang="en-US" sz="1600" b="1" dirty="0">
                <a:solidFill>
                  <a:srgbClr val="C00000"/>
                </a:solidFill>
              </a:rPr>
              <a:t>回答期限</a:t>
            </a:r>
            <a:r>
              <a:rPr lang="en-US" sz="1600" b="1">
                <a:solidFill>
                  <a:srgbClr val="C00000"/>
                </a:solidFill>
              </a:rPr>
              <a:t>：</a:t>
            </a:r>
            <a:r>
              <a:rPr lang="en-US" sz="1600" b="1" smtClean="0">
                <a:solidFill>
                  <a:srgbClr val="C00000"/>
                </a:solidFill>
              </a:rPr>
              <a:t>令和8年</a:t>
            </a:r>
            <a:r>
              <a:rPr lang="en-US" sz="1600" b="1" dirty="0">
                <a:solidFill>
                  <a:srgbClr val="C00000"/>
                </a:solidFill>
              </a:rPr>
              <a:t>9</a:t>
            </a:r>
            <a:r>
              <a:rPr lang="en-US" sz="1600" b="1">
                <a:solidFill>
                  <a:srgbClr val="C00000"/>
                </a:solidFill>
              </a:rPr>
              <a:t>月</a:t>
            </a:r>
            <a:r>
              <a:rPr lang="en-US" sz="1600" b="1" smtClean="0">
                <a:solidFill>
                  <a:srgbClr val="C00000"/>
                </a:solidFill>
              </a:rPr>
              <a:t>2</a:t>
            </a:r>
            <a:r>
              <a:rPr lang="en-US" altLang="ja-JP" sz="1600" b="1" smtClean="0">
                <a:solidFill>
                  <a:srgbClr val="C00000"/>
                </a:solidFill>
              </a:rPr>
              <a:t>8</a:t>
            </a:r>
            <a:r>
              <a:rPr lang="en-US" sz="1600" b="1" smtClean="0">
                <a:solidFill>
                  <a:srgbClr val="C00000"/>
                </a:solidFill>
              </a:rPr>
              <a:t>日</a:t>
            </a:r>
            <a:r>
              <a:rPr lang="en-US" sz="1600" b="1" dirty="0">
                <a:solidFill>
                  <a:srgbClr val="C00000"/>
                </a:solidFill>
              </a:rPr>
              <a:t>（月曜日）厳守</a:t>
            </a:r>
            <a:endParaRPr lang="en-US" sz="1600" dirty="0"/>
          </a:p>
        </p:txBody>
      </p:sp>
      <p:sp>
        <p:nvSpPr>
          <p:cNvPr id="8" name="Text 6"/>
          <p:cNvSpPr/>
          <p:nvPr/>
        </p:nvSpPr>
        <p:spPr>
          <a:xfrm>
            <a:off x="502920" y="2103120"/>
            <a:ext cx="7863840" cy="1097280"/>
          </a:xfrm>
          <a:prstGeom prst="rect">
            <a:avLst/>
          </a:prstGeom>
          <a:noFill/>
          <a:ln/>
        </p:spPr>
        <p:txBody>
          <a:bodyPr wrap="square" rtlCol="0" anchor="ctr"/>
          <a:lstStyle/>
          <a:p>
            <a:pPr marL="342900" indent="-342900">
              <a:buSzPct val="100000"/>
              <a:buChar char="•"/>
            </a:pPr>
            <a:r>
              <a:rPr lang="en-US" sz="1200" dirty="0">
                <a:solidFill>
                  <a:srgbClr val="000000"/>
                </a:solidFill>
              </a:rPr>
              <a:t>提出先：姫路市オンライン手続ポータルサイトの入力フォームより提出</a:t>
            </a:r>
            <a:endParaRPr lang="en-US" sz="1200" dirty="0"/>
          </a:p>
          <a:p>
            <a:pPr marL="342900" indent="-342900">
              <a:buSzPct val="100000"/>
              <a:buChar char="•"/>
            </a:pPr>
            <a:r>
              <a:rPr lang="en-US" sz="1200" dirty="0">
                <a:solidFill>
                  <a:srgbClr val="000000"/>
                </a:solidFill>
              </a:rPr>
              <a:t>提出書類：所要額調書（指定のエクセルファイル）をダウンロードし添付</a:t>
            </a:r>
            <a:endParaRPr lang="en-US" sz="1200" dirty="0"/>
          </a:p>
          <a:p>
            <a:pPr marL="342900" indent="-342900">
              <a:buSzPct val="100000"/>
              <a:buChar char="•"/>
            </a:pPr>
            <a:r>
              <a:rPr lang="en-US" sz="1200" dirty="0">
                <a:solidFill>
                  <a:srgbClr val="000000"/>
                </a:solidFill>
              </a:rPr>
              <a:t>ファイル名：「（法人名</a:t>
            </a:r>
            <a:r>
              <a:rPr lang="en-US" sz="1200">
                <a:solidFill>
                  <a:srgbClr val="000000"/>
                </a:solidFill>
              </a:rPr>
              <a:t>）</a:t>
            </a:r>
            <a:r>
              <a:rPr lang="en-US" sz="1200" smtClean="0">
                <a:solidFill>
                  <a:srgbClr val="000000"/>
                </a:solidFill>
              </a:rPr>
              <a:t>令和9年度地域介護拠点整備補助事業補助金所要額調書</a:t>
            </a:r>
            <a:r>
              <a:rPr lang="en-US" sz="1200" dirty="0">
                <a:solidFill>
                  <a:srgbClr val="000000"/>
                </a:solidFill>
              </a:rPr>
              <a:t>」</a:t>
            </a:r>
            <a:endParaRPr lang="en-US" sz="1200" dirty="0"/>
          </a:p>
        </p:txBody>
      </p:sp>
      <p:sp>
        <p:nvSpPr>
          <p:cNvPr id="12" name="Shape 9"/>
          <p:cNvSpPr/>
          <p:nvPr/>
        </p:nvSpPr>
        <p:spPr>
          <a:xfrm>
            <a:off x="457200" y="4754880"/>
            <a:ext cx="8229600" cy="0"/>
          </a:xfrm>
          <a:prstGeom prst="line">
            <a:avLst/>
          </a:prstGeom>
          <a:noFill/>
          <a:ln w="6350">
            <a:solidFill>
              <a:srgbClr val="CCCCCC"/>
            </a:solidFill>
            <a:prstDash val="solid"/>
          </a:ln>
        </p:spPr>
      </p:sp>
      <p:sp>
        <p:nvSpPr>
          <p:cNvPr id="14" name="Text 11"/>
          <p:cNvSpPr/>
          <p:nvPr/>
        </p:nvSpPr>
        <p:spPr>
          <a:xfrm>
            <a:off x="8229600" y="4846320"/>
            <a:ext cx="457200" cy="274320"/>
          </a:xfrm>
          <a:prstGeom prst="rect">
            <a:avLst/>
          </a:prstGeom>
          <a:noFill/>
          <a:ln/>
        </p:spPr>
        <p:txBody>
          <a:bodyPr wrap="square" rtlCol="0" anchor="ctr"/>
          <a:lstStyle/>
          <a:p>
            <a:pPr marL="0" indent="0" algn="r">
              <a:buNone/>
            </a:pPr>
            <a:r>
              <a:rPr lang="en-US" sz="1000" dirty="0">
                <a:solidFill>
                  <a:srgbClr val="595959"/>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0" name="Shape 7"/>
          <p:cNvSpPr/>
          <p:nvPr/>
        </p:nvSpPr>
        <p:spPr>
          <a:xfrm>
            <a:off x="495826" y="3546451"/>
            <a:ext cx="8190974" cy="1422840"/>
          </a:xfrm>
          <a:prstGeom prst="rect">
            <a:avLst/>
          </a:prstGeom>
          <a:solidFill>
            <a:srgbClr val="D9E1F2"/>
          </a:solidFill>
          <a:ln w="12700">
            <a:solidFill>
              <a:srgbClr val="002D58"/>
            </a:solidFill>
            <a:prstDash val="solid"/>
          </a:ln>
        </p:spPr>
      </p:sp>
      <p:sp>
        <p:nvSpPr>
          <p:cNvPr id="17" name="Shape 7"/>
          <p:cNvSpPr/>
          <p:nvPr/>
        </p:nvSpPr>
        <p:spPr>
          <a:xfrm>
            <a:off x="4754880" y="1280160"/>
            <a:ext cx="3931920" cy="819395"/>
          </a:xfrm>
          <a:prstGeom prst="rect">
            <a:avLst/>
          </a:prstGeom>
          <a:solidFill>
            <a:srgbClr val="D9E1F2"/>
          </a:solidFill>
          <a:ln w="12700">
            <a:solidFill>
              <a:srgbClr val="002D58"/>
            </a:solidFill>
            <a:prstDash val="solid"/>
          </a:ln>
        </p:spPr>
      </p:sp>
      <p:sp>
        <p:nvSpPr>
          <p:cNvPr id="16" name="Shape 7"/>
          <p:cNvSpPr/>
          <p:nvPr/>
        </p:nvSpPr>
        <p:spPr>
          <a:xfrm>
            <a:off x="457200" y="1236428"/>
            <a:ext cx="3931920" cy="819395"/>
          </a:xfrm>
          <a:prstGeom prst="rect">
            <a:avLst/>
          </a:prstGeom>
          <a:solidFill>
            <a:srgbClr val="D9E1F2"/>
          </a:solidFill>
          <a:ln w="12700">
            <a:solidFill>
              <a:srgbClr val="002D58"/>
            </a:solidFill>
            <a:prstDash val="solid"/>
          </a:ln>
        </p:spPr>
      </p:sp>
      <p:sp>
        <p:nvSpPr>
          <p:cNvPr id="2" name="Shape 0"/>
          <p:cNvSpPr/>
          <p:nvPr/>
        </p:nvSpPr>
        <p:spPr>
          <a:xfrm>
            <a:off x="0" y="0"/>
            <a:ext cx="9144000" cy="731520"/>
          </a:xfrm>
          <a:prstGeom prst="rect">
            <a:avLst/>
          </a:prstGeom>
          <a:solidFill>
            <a:srgbClr val="002D58"/>
          </a:solidFill>
          <a:ln/>
        </p:spPr>
      </p:sp>
      <p:sp>
        <p:nvSpPr>
          <p:cNvPr id="3" name="Text 1"/>
          <p:cNvSpPr/>
          <p:nvPr/>
        </p:nvSpPr>
        <p:spPr>
          <a:xfrm>
            <a:off x="457200" y="182880"/>
            <a:ext cx="8229600" cy="365760"/>
          </a:xfrm>
          <a:prstGeom prst="rect">
            <a:avLst/>
          </a:prstGeom>
          <a:noFill/>
          <a:ln/>
        </p:spPr>
        <p:txBody>
          <a:bodyPr wrap="square" rtlCol="0" anchor="ctr"/>
          <a:lstStyle/>
          <a:p>
            <a:pPr marL="0" indent="0">
              <a:buNone/>
            </a:pPr>
            <a:r>
              <a:rPr lang="en-US" sz="2400" b="1" dirty="0">
                <a:solidFill>
                  <a:srgbClr val="FFFFFF"/>
                </a:solidFill>
              </a:rPr>
              <a:t>2. 主要な補助対象事業 (1)</a:t>
            </a:r>
            <a:endParaRPr lang="en-US" sz="2400" dirty="0"/>
          </a:p>
        </p:txBody>
      </p:sp>
      <p:sp>
        <p:nvSpPr>
          <p:cNvPr id="4" name="Shape 2"/>
          <p:cNvSpPr/>
          <p:nvPr/>
        </p:nvSpPr>
        <p:spPr>
          <a:xfrm>
            <a:off x="457200" y="914400"/>
            <a:ext cx="91440" cy="228600"/>
          </a:xfrm>
          <a:prstGeom prst="rect">
            <a:avLst/>
          </a:prstGeom>
          <a:solidFill>
            <a:srgbClr val="002D58"/>
          </a:solidFill>
          <a:ln/>
        </p:spPr>
      </p:sp>
      <p:sp>
        <p:nvSpPr>
          <p:cNvPr id="5" name="Text 3"/>
          <p:cNvSpPr/>
          <p:nvPr/>
        </p:nvSpPr>
        <p:spPr>
          <a:xfrm>
            <a:off x="640080" y="914400"/>
            <a:ext cx="3657600" cy="228600"/>
          </a:xfrm>
          <a:prstGeom prst="rect">
            <a:avLst/>
          </a:prstGeom>
          <a:noFill/>
          <a:ln/>
        </p:spPr>
        <p:txBody>
          <a:bodyPr wrap="square" rtlCol="0" anchor="ctr"/>
          <a:lstStyle/>
          <a:p>
            <a:pPr marL="0" indent="0">
              <a:buNone/>
            </a:pPr>
            <a:r>
              <a:rPr lang="ja-JP" altLang="en-US" sz="1400" b="1" smtClean="0">
                <a:solidFill>
                  <a:srgbClr val="002D58"/>
                </a:solidFill>
              </a:rPr>
              <a:t>創設に伴う</a:t>
            </a:r>
            <a:r>
              <a:rPr lang="en-US" sz="1400" b="1" smtClean="0">
                <a:solidFill>
                  <a:srgbClr val="002D58"/>
                </a:solidFill>
              </a:rPr>
              <a:t>大規模修繕</a:t>
            </a:r>
            <a:r>
              <a:rPr lang="ja-JP" altLang="en-US" sz="1400" b="1" smtClean="0">
                <a:solidFill>
                  <a:srgbClr val="002D58"/>
                </a:solidFill>
              </a:rPr>
              <a:t>等</a:t>
            </a:r>
            <a:endParaRPr lang="en-US" sz="1400" dirty="0"/>
          </a:p>
        </p:txBody>
      </p:sp>
      <p:sp>
        <p:nvSpPr>
          <p:cNvPr id="6" name="Text 4"/>
          <p:cNvSpPr/>
          <p:nvPr/>
        </p:nvSpPr>
        <p:spPr>
          <a:xfrm>
            <a:off x="457200" y="1188720"/>
            <a:ext cx="3840480" cy="914400"/>
          </a:xfrm>
          <a:prstGeom prst="rect">
            <a:avLst/>
          </a:prstGeom>
          <a:noFill/>
          <a:ln/>
        </p:spPr>
        <p:txBody>
          <a:bodyPr wrap="square" rtlCol="0" anchor="ctr"/>
          <a:lstStyle/>
          <a:p>
            <a:pPr marL="0" indent="0">
              <a:buNone/>
            </a:pPr>
            <a:r>
              <a:rPr lang="ja-JP" altLang="en-US" sz="1000" smtClean="0">
                <a:solidFill>
                  <a:srgbClr val="000000"/>
                </a:solidFill>
                <a:latin typeface="+mn-ea"/>
              </a:rPr>
              <a:t>介護施設等の</a:t>
            </a:r>
            <a:r>
              <a:rPr lang="en-US" sz="1000" smtClean="0">
                <a:solidFill>
                  <a:srgbClr val="000000"/>
                </a:solidFill>
                <a:latin typeface="+mn-ea"/>
              </a:rPr>
              <a:t>創設を条件に行う広域型施設の大規模修繕</a:t>
            </a:r>
            <a:r>
              <a:rPr lang="en-US" sz="1000">
                <a:solidFill>
                  <a:srgbClr val="000000"/>
                </a:solidFill>
                <a:latin typeface="+mn-ea"/>
              </a:rPr>
              <a:t>・</a:t>
            </a:r>
            <a:r>
              <a:rPr lang="en-US" sz="1000" smtClean="0">
                <a:solidFill>
                  <a:srgbClr val="000000"/>
                </a:solidFill>
                <a:latin typeface="+mn-ea"/>
              </a:rPr>
              <a:t>耐震化</a:t>
            </a:r>
            <a:r>
              <a:rPr lang="ja-JP" altLang="en-US" sz="1000" smtClean="0">
                <a:solidFill>
                  <a:srgbClr val="000000"/>
                </a:solidFill>
                <a:latin typeface="+mn-ea"/>
              </a:rPr>
              <a:t>について</a:t>
            </a:r>
            <a:r>
              <a:rPr lang="en-US" sz="1000" smtClean="0">
                <a:solidFill>
                  <a:srgbClr val="000000"/>
                </a:solidFill>
                <a:latin typeface="+mn-ea"/>
              </a:rPr>
              <a:t>補助</a:t>
            </a:r>
            <a:endParaRPr lang="en-US" sz="1000" dirty="0">
              <a:latin typeface="+mn-ea"/>
            </a:endParaRPr>
          </a:p>
          <a:p>
            <a:pPr marL="0" indent="0">
              <a:buNone/>
            </a:pPr>
            <a:r>
              <a:rPr lang="en-US" sz="1000" dirty="0">
                <a:solidFill>
                  <a:srgbClr val="000000"/>
                </a:solidFill>
                <a:latin typeface="+mn-ea"/>
              </a:rPr>
              <a:t>・特別養護老人ホーム、介護老人保健施設等</a:t>
            </a:r>
            <a:endParaRPr lang="en-US" sz="1000" dirty="0">
              <a:latin typeface="+mn-ea"/>
            </a:endParaRPr>
          </a:p>
          <a:p>
            <a:pPr marL="0" indent="0">
              <a:buNone/>
            </a:pPr>
            <a:r>
              <a:rPr lang="ja-JP" altLang="en-US" sz="1000">
                <a:solidFill>
                  <a:srgbClr val="000000"/>
                </a:solidFill>
                <a:latin typeface="+mn-ea"/>
              </a:rPr>
              <a:t>　</a:t>
            </a:r>
            <a:r>
              <a:rPr lang="ja-JP" altLang="en-US" sz="1000" smtClean="0">
                <a:solidFill>
                  <a:srgbClr val="000000"/>
                </a:solidFill>
                <a:latin typeface="+mn-ea"/>
              </a:rPr>
              <a:t>　</a:t>
            </a:r>
            <a:r>
              <a:rPr lang="en-US" sz="1000" b="1" smtClean="0">
                <a:solidFill>
                  <a:srgbClr val="FF0000"/>
                </a:solidFill>
                <a:latin typeface="+mn-ea"/>
              </a:rPr>
              <a:t>補助単価</a:t>
            </a:r>
            <a:r>
              <a:rPr lang="en-US" sz="1000" b="1" dirty="0">
                <a:solidFill>
                  <a:srgbClr val="FF0000"/>
                </a:solidFill>
                <a:latin typeface="+mn-ea"/>
              </a:rPr>
              <a:t>：1定員あたり 1,400千円</a:t>
            </a:r>
          </a:p>
        </p:txBody>
      </p:sp>
      <p:sp>
        <p:nvSpPr>
          <p:cNvPr id="7" name="Shape 5"/>
          <p:cNvSpPr/>
          <p:nvPr/>
        </p:nvSpPr>
        <p:spPr>
          <a:xfrm>
            <a:off x="4754880" y="914400"/>
            <a:ext cx="91440" cy="228600"/>
          </a:xfrm>
          <a:prstGeom prst="rect">
            <a:avLst/>
          </a:prstGeom>
          <a:solidFill>
            <a:srgbClr val="002D58"/>
          </a:solidFill>
          <a:ln/>
        </p:spPr>
      </p:sp>
      <p:sp>
        <p:nvSpPr>
          <p:cNvPr id="8" name="Text 6"/>
          <p:cNvSpPr/>
          <p:nvPr/>
        </p:nvSpPr>
        <p:spPr>
          <a:xfrm>
            <a:off x="4937760" y="914400"/>
            <a:ext cx="3657600" cy="228600"/>
          </a:xfrm>
          <a:prstGeom prst="rect">
            <a:avLst/>
          </a:prstGeom>
          <a:noFill/>
          <a:ln/>
        </p:spPr>
        <p:txBody>
          <a:bodyPr wrap="square" rtlCol="0" anchor="ctr"/>
          <a:lstStyle/>
          <a:p>
            <a:pPr marL="0" indent="0">
              <a:buNone/>
            </a:pPr>
            <a:r>
              <a:rPr lang="en-US" sz="1400" b="1" dirty="0">
                <a:solidFill>
                  <a:srgbClr val="002D58"/>
                </a:solidFill>
              </a:rPr>
              <a:t>介護ロボット・ICT導入</a:t>
            </a:r>
            <a:endParaRPr lang="en-US" sz="1400" dirty="0"/>
          </a:p>
        </p:txBody>
      </p:sp>
      <p:sp>
        <p:nvSpPr>
          <p:cNvPr id="9" name="Text 7"/>
          <p:cNvSpPr/>
          <p:nvPr/>
        </p:nvSpPr>
        <p:spPr>
          <a:xfrm>
            <a:off x="4754880" y="1188720"/>
            <a:ext cx="3840480" cy="914400"/>
          </a:xfrm>
          <a:prstGeom prst="rect">
            <a:avLst/>
          </a:prstGeom>
          <a:noFill/>
          <a:ln/>
        </p:spPr>
        <p:txBody>
          <a:bodyPr wrap="square" rtlCol="0" anchor="ctr"/>
          <a:lstStyle/>
          <a:p>
            <a:pPr marL="0" indent="0">
              <a:buNone/>
            </a:pPr>
            <a:r>
              <a:rPr lang="ja-JP" altLang="en-US" sz="1000">
                <a:solidFill>
                  <a:srgbClr val="000000"/>
                </a:solidFill>
              </a:rPr>
              <a:t>介護</a:t>
            </a:r>
            <a:r>
              <a:rPr lang="en-US" sz="1000" smtClean="0">
                <a:solidFill>
                  <a:srgbClr val="000000"/>
                </a:solidFill>
              </a:rPr>
              <a:t>施設</a:t>
            </a:r>
            <a:r>
              <a:rPr lang="ja-JP" altLang="en-US" sz="1000" smtClean="0">
                <a:solidFill>
                  <a:srgbClr val="000000"/>
                </a:solidFill>
              </a:rPr>
              <a:t>等の大規模修繕</a:t>
            </a:r>
            <a:r>
              <a:rPr lang="en-US" sz="1000" smtClean="0">
                <a:solidFill>
                  <a:srgbClr val="000000"/>
                </a:solidFill>
              </a:rPr>
              <a:t>と併せて行う見守りセンサーや</a:t>
            </a:r>
            <a:r>
              <a:rPr lang="en-US" sz="1000">
                <a:solidFill>
                  <a:srgbClr val="000000"/>
                </a:solidFill>
              </a:rPr>
              <a:t>Wi-Fi</a:t>
            </a:r>
            <a:r>
              <a:rPr lang="en-US" sz="1000" smtClean="0">
                <a:solidFill>
                  <a:srgbClr val="000000"/>
                </a:solidFill>
              </a:rPr>
              <a:t>環境整備等を</a:t>
            </a:r>
            <a:r>
              <a:rPr lang="ja-JP" altLang="en-US" sz="1000" smtClean="0">
                <a:solidFill>
                  <a:srgbClr val="000000"/>
                </a:solidFill>
              </a:rPr>
              <a:t>補助</a:t>
            </a:r>
            <a:endParaRPr lang="en-US" sz="1000" dirty="0"/>
          </a:p>
          <a:p>
            <a:pPr marL="0" indent="0">
              <a:buNone/>
            </a:pPr>
            <a:r>
              <a:rPr lang="ja-JP" altLang="en-US" sz="1000" smtClean="0">
                <a:solidFill>
                  <a:srgbClr val="000000"/>
                </a:solidFill>
              </a:rPr>
              <a:t>　</a:t>
            </a:r>
            <a:r>
              <a:rPr lang="en-US" sz="1000" smtClean="0">
                <a:solidFill>
                  <a:srgbClr val="000000"/>
                </a:solidFill>
              </a:rPr>
              <a:t>見守りセンサー</a:t>
            </a:r>
            <a:r>
              <a:rPr lang="en-US" sz="1000" dirty="0">
                <a:solidFill>
                  <a:srgbClr val="000000"/>
                </a:solidFill>
              </a:rPr>
              <a:t>、ロボット技術活用設備</a:t>
            </a:r>
            <a:endParaRPr lang="en-US" sz="1000" dirty="0"/>
          </a:p>
          <a:p>
            <a:pPr marL="0" indent="0">
              <a:buNone/>
            </a:pPr>
            <a:r>
              <a:rPr lang="ja-JP" altLang="en-US" sz="1000">
                <a:solidFill>
                  <a:srgbClr val="000000"/>
                </a:solidFill>
              </a:rPr>
              <a:t>　</a:t>
            </a:r>
            <a:r>
              <a:rPr lang="ja-JP" altLang="en-US" sz="1000" smtClean="0">
                <a:solidFill>
                  <a:srgbClr val="000000"/>
                </a:solidFill>
              </a:rPr>
              <a:t>　</a:t>
            </a:r>
            <a:r>
              <a:rPr lang="en-US" sz="1000" b="1" smtClean="0">
                <a:solidFill>
                  <a:srgbClr val="FF0000"/>
                </a:solidFill>
              </a:rPr>
              <a:t>補助単価</a:t>
            </a:r>
            <a:r>
              <a:rPr lang="en-US" sz="1000" b="1" dirty="0">
                <a:solidFill>
                  <a:srgbClr val="FF0000"/>
                </a:solidFill>
              </a:rPr>
              <a:t>：1定員あたり </a:t>
            </a:r>
            <a:r>
              <a:rPr lang="en-US" sz="1000" b="1">
                <a:solidFill>
                  <a:srgbClr val="FF0000"/>
                </a:solidFill>
              </a:rPr>
              <a:t>520</a:t>
            </a:r>
            <a:r>
              <a:rPr lang="en-US" sz="1000" b="1" smtClean="0">
                <a:solidFill>
                  <a:srgbClr val="FF0000"/>
                </a:solidFill>
              </a:rPr>
              <a:t>千円</a:t>
            </a:r>
            <a:r>
              <a:rPr lang="ja-JP" altLang="en-US" sz="1000" b="1" smtClean="0">
                <a:solidFill>
                  <a:srgbClr val="FF0000"/>
                </a:solidFill>
              </a:rPr>
              <a:t>など（施設により異なる）</a:t>
            </a:r>
            <a:endParaRPr lang="en-US" sz="1000" b="1" dirty="0">
              <a:solidFill>
                <a:srgbClr val="FF0000"/>
              </a:solidFill>
            </a:endParaRPr>
          </a:p>
        </p:txBody>
      </p:sp>
      <p:sp>
        <p:nvSpPr>
          <p:cNvPr id="10" name="Shape 8"/>
          <p:cNvSpPr/>
          <p:nvPr/>
        </p:nvSpPr>
        <p:spPr>
          <a:xfrm>
            <a:off x="461930" y="2148840"/>
            <a:ext cx="91440" cy="228600"/>
          </a:xfrm>
          <a:prstGeom prst="rect">
            <a:avLst/>
          </a:prstGeom>
          <a:solidFill>
            <a:srgbClr val="002D58"/>
          </a:solidFill>
          <a:ln/>
        </p:spPr>
      </p:sp>
      <p:sp>
        <p:nvSpPr>
          <p:cNvPr id="11" name="Text 9"/>
          <p:cNvSpPr/>
          <p:nvPr/>
        </p:nvSpPr>
        <p:spPr>
          <a:xfrm>
            <a:off x="640080" y="2148840"/>
            <a:ext cx="7315200" cy="228600"/>
          </a:xfrm>
          <a:prstGeom prst="rect">
            <a:avLst/>
          </a:prstGeom>
          <a:noFill/>
          <a:ln/>
        </p:spPr>
        <p:txBody>
          <a:bodyPr wrap="square" rtlCol="0" anchor="ctr"/>
          <a:lstStyle/>
          <a:p>
            <a:pPr marL="0" indent="0">
              <a:buNone/>
            </a:pPr>
            <a:r>
              <a:rPr lang="en-US" sz="1400" b="1" smtClean="0">
                <a:solidFill>
                  <a:srgbClr val="002D58"/>
                </a:solidFill>
              </a:rPr>
              <a:t>老朽化</a:t>
            </a:r>
            <a:r>
              <a:rPr lang="ja-JP" altLang="en-US" sz="1400" b="1" smtClean="0">
                <a:solidFill>
                  <a:srgbClr val="002D58"/>
                </a:solidFill>
              </a:rPr>
              <a:t>した広域型介護</a:t>
            </a:r>
            <a:r>
              <a:rPr lang="en-US" sz="1400" b="1" smtClean="0">
                <a:solidFill>
                  <a:srgbClr val="002D58"/>
                </a:solidFill>
              </a:rPr>
              <a:t>施設の移転改築</a:t>
            </a:r>
            <a:r>
              <a:rPr lang="ja-JP" altLang="en-US" sz="1400" b="1">
                <a:solidFill>
                  <a:srgbClr val="002D58"/>
                </a:solidFill>
              </a:rPr>
              <a:t>整備</a:t>
            </a:r>
            <a:r>
              <a:rPr lang="en-US" sz="1400" b="1" smtClean="0">
                <a:solidFill>
                  <a:srgbClr val="002D58"/>
                </a:solidFill>
              </a:rPr>
              <a:t>（</a:t>
            </a:r>
            <a:r>
              <a:rPr lang="en-US" sz="1400" b="1" dirty="0">
                <a:solidFill>
                  <a:srgbClr val="002D58"/>
                </a:solidFill>
              </a:rPr>
              <a:t>災害対策）</a:t>
            </a:r>
            <a:endParaRPr lang="en-US" sz="1400" dirty="0"/>
          </a:p>
        </p:txBody>
      </p:sp>
      <p:graphicFrame>
        <p:nvGraphicFramePr>
          <p:cNvPr id="12" name="Table 0"/>
          <p:cNvGraphicFramePr>
            <a:graphicFrameLocks noGrp="1"/>
          </p:cNvGraphicFramePr>
          <p:nvPr>
            <p:extLst>
              <p:ext uri="{D42A27DB-BD31-4B8C-83A1-F6EECF244321}">
                <p14:modId xmlns:p14="http://schemas.microsoft.com/office/powerpoint/2010/main" val="4210278181"/>
              </p:ext>
            </p:extLst>
          </p:nvPr>
        </p:nvGraphicFramePr>
        <p:xfrm>
          <a:off x="457200" y="2468879"/>
          <a:ext cx="8229600" cy="731520"/>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0">
                <a:tc>
                  <a:txBody>
                    <a:bodyPr/>
                    <a:lstStyle/>
                    <a:p>
                      <a:pPr marL="0" indent="0">
                        <a:buNone/>
                      </a:pPr>
                      <a:r>
                        <a:rPr lang="en-US" sz="1000" b="1" dirty="0">
                          <a:solidFill>
                            <a:srgbClr val="000000"/>
                          </a:solidFill>
                        </a:rPr>
                        <a:t>対象区分</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E7E6E6"/>
                    </a:solidFill>
                  </a:tcPr>
                </a:tc>
                <a:tc>
                  <a:txBody>
                    <a:bodyPr/>
                    <a:lstStyle/>
                    <a:p>
                      <a:pPr marL="0" indent="0">
                        <a:buNone/>
                      </a:pPr>
                      <a:r>
                        <a:rPr lang="en-US" sz="1000" b="1" dirty="0">
                          <a:solidFill>
                            <a:srgbClr val="000000"/>
                          </a:solidFill>
                        </a:rPr>
                        <a:t>補助単価（例）</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rgbClr val="E7E6E6"/>
                    </a:solidFill>
                  </a:tcPr>
                </a:tc>
                <a:extLst>
                  <a:ext uri="{0D108BD9-81ED-4DB2-BD59-A6C34878D82A}">
                    <a16:rowId xmlns:a16="http://schemas.microsoft.com/office/drawing/2014/main" val="10000"/>
                  </a:ext>
                </a:extLst>
              </a:tr>
              <a:tr h="0">
                <a:tc>
                  <a:txBody>
                    <a:bodyPr/>
                    <a:lstStyle/>
                    <a:p>
                      <a:pPr marL="0" indent="0">
                        <a:buNone/>
                      </a:pPr>
                      <a:r>
                        <a:rPr lang="ja-JP" altLang="en-US" sz="1000" smtClean="0">
                          <a:solidFill>
                            <a:srgbClr val="000000"/>
                          </a:solidFill>
                        </a:rPr>
                        <a:t>災害</a:t>
                      </a:r>
                      <a:r>
                        <a:rPr lang="en-US" sz="1000" smtClean="0">
                          <a:solidFill>
                            <a:srgbClr val="000000"/>
                          </a:solidFill>
                        </a:rPr>
                        <a:t>レッドゾーン移転</a:t>
                      </a:r>
                      <a:r>
                        <a:rPr lang="en-US" sz="1000" dirty="0">
                          <a:solidFill>
                            <a:srgbClr val="000000"/>
                          </a:solidFill>
                        </a:rPr>
                        <a:t>（特養等）</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tcPr>
                </a:tc>
                <a:tc>
                  <a:txBody>
                    <a:bodyPr/>
                    <a:lstStyle/>
                    <a:p>
                      <a:pPr marL="0" indent="0">
                        <a:buNone/>
                      </a:pPr>
                      <a:r>
                        <a:rPr lang="en-US" sz="1000" dirty="0">
                          <a:solidFill>
                            <a:srgbClr val="000000"/>
                          </a:solidFill>
                        </a:rPr>
                        <a:t>1定員あたり </a:t>
                      </a:r>
                      <a:r>
                        <a:rPr lang="en-US" sz="1000">
                          <a:solidFill>
                            <a:srgbClr val="000000"/>
                          </a:solidFill>
                        </a:rPr>
                        <a:t>5,530</a:t>
                      </a:r>
                      <a:r>
                        <a:rPr lang="en-US" sz="1000" smtClean="0">
                          <a:solidFill>
                            <a:srgbClr val="000000"/>
                          </a:solidFill>
                        </a:rPr>
                        <a:t>千円</a:t>
                      </a:r>
                      <a:r>
                        <a:rPr lang="ja-JP" altLang="en-US" sz="1000" smtClean="0">
                          <a:solidFill>
                            <a:srgbClr val="000000"/>
                          </a:solidFill>
                        </a:rPr>
                        <a:t>など（施設により異なる）</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ja-JP" altLang="en-US" sz="1000" smtClean="0">
                          <a:solidFill>
                            <a:srgbClr val="000000"/>
                          </a:solidFill>
                        </a:rPr>
                        <a:t>災害</a:t>
                      </a:r>
                      <a:r>
                        <a:rPr lang="en-US" sz="1000" smtClean="0">
                          <a:solidFill>
                            <a:srgbClr val="000000"/>
                          </a:solidFill>
                        </a:rPr>
                        <a:t>イエローゾーン改修</a:t>
                      </a:r>
                      <a:r>
                        <a:rPr lang="en-US" sz="1000" dirty="0">
                          <a:solidFill>
                            <a:srgbClr val="000000"/>
                          </a:solidFill>
                        </a:rPr>
                        <a:t>（老健等）</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tcPr>
                </a:tc>
                <a:tc>
                  <a:txBody>
                    <a:bodyPr/>
                    <a:lstStyle/>
                    <a:p>
                      <a:pPr marL="0" indent="0">
                        <a:buNone/>
                      </a:pPr>
                      <a:r>
                        <a:rPr lang="en-US" sz="1000" dirty="0">
                          <a:solidFill>
                            <a:srgbClr val="000000"/>
                          </a:solidFill>
                        </a:rPr>
                        <a:t>1</a:t>
                      </a:r>
                      <a:r>
                        <a:rPr lang="en-US" sz="1000">
                          <a:solidFill>
                            <a:srgbClr val="000000"/>
                          </a:solidFill>
                        </a:rPr>
                        <a:t>施設あたり </a:t>
                      </a:r>
                      <a:r>
                        <a:rPr lang="en-US" altLang="ja-JP" sz="1000" smtClean="0">
                          <a:solidFill>
                            <a:srgbClr val="000000"/>
                          </a:solidFill>
                        </a:rPr>
                        <a:t>5,530</a:t>
                      </a:r>
                      <a:r>
                        <a:rPr lang="en-US" sz="1000" smtClean="0">
                          <a:solidFill>
                            <a:srgbClr val="000000"/>
                          </a:solidFill>
                        </a:rPr>
                        <a:t>千円</a:t>
                      </a:r>
                      <a:r>
                        <a:rPr lang="ja-JP" altLang="en-US" sz="1000" smtClean="0">
                          <a:solidFill>
                            <a:srgbClr val="000000"/>
                          </a:solidFill>
                        </a:rPr>
                        <a:t>など（施設により異なる）</a:t>
                      </a:r>
                      <a:endParaRPr lang="en-US" sz="1000" dirty="0"/>
                    </a:p>
                  </a:txBody>
                  <a:tcP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3" name="Shape 10"/>
          <p:cNvSpPr/>
          <p:nvPr/>
        </p:nvSpPr>
        <p:spPr>
          <a:xfrm>
            <a:off x="365760" y="4890462"/>
            <a:ext cx="8229600" cy="0"/>
          </a:xfrm>
          <a:prstGeom prst="line">
            <a:avLst/>
          </a:prstGeom>
          <a:noFill/>
          <a:ln w="6350">
            <a:solidFill>
              <a:srgbClr val="CCCCCC"/>
            </a:solidFill>
            <a:prstDash val="solid"/>
          </a:ln>
        </p:spPr>
      </p:sp>
      <p:sp>
        <p:nvSpPr>
          <p:cNvPr id="15" name="Text 12"/>
          <p:cNvSpPr/>
          <p:nvPr/>
        </p:nvSpPr>
        <p:spPr>
          <a:xfrm>
            <a:off x="8229600" y="4846320"/>
            <a:ext cx="457200" cy="274320"/>
          </a:xfrm>
          <a:prstGeom prst="rect">
            <a:avLst/>
          </a:prstGeom>
          <a:noFill/>
          <a:ln/>
        </p:spPr>
        <p:txBody>
          <a:bodyPr wrap="square" rtlCol="0" anchor="ctr"/>
          <a:lstStyle/>
          <a:p>
            <a:pPr marL="0" indent="0" algn="r">
              <a:buNone/>
            </a:pPr>
            <a:r>
              <a:rPr lang="en-US" sz="1000" dirty="0">
                <a:solidFill>
                  <a:srgbClr val="595959"/>
                </a:solidFill>
              </a:rPr>
              <a:t>3</a:t>
            </a:r>
            <a:endParaRPr lang="en-US" sz="1000" dirty="0"/>
          </a:p>
        </p:txBody>
      </p:sp>
      <p:sp>
        <p:nvSpPr>
          <p:cNvPr id="18" name="Shape 8"/>
          <p:cNvSpPr/>
          <p:nvPr/>
        </p:nvSpPr>
        <p:spPr>
          <a:xfrm>
            <a:off x="457200" y="3291838"/>
            <a:ext cx="91440" cy="228600"/>
          </a:xfrm>
          <a:prstGeom prst="rect">
            <a:avLst/>
          </a:prstGeom>
          <a:solidFill>
            <a:srgbClr val="002D58"/>
          </a:solidFill>
          <a:ln/>
        </p:spPr>
      </p:sp>
      <p:sp>
        <p:nvSpPr>
          <p:cNvPr id="19" name="Text 12"/>
          <p:cNvSpPr/>
          <p:nvPr/>
        </p:nvSpPr>
        <p:spPr>
          <a:xfrm>
            <a:off x="451237" y="3306816"/>
            <a:ext cx="8229600" cy="1836684"/>
          </a:xfrm>
          <a:prstGeom prst="rect">
            <a:avLst/>
          </a:prstGeom>
          <a:noFill/>
          <a:ln/>
        </p:spPr>
        <p:txBody>
          <a:bodyPr wrap="square" rtlCol="0" anchor="ctr"/>
          <a:lstStyle/>
          <a:p>
            <a:pPr>
              <a:buSzPct val="100000"/>
            </a:pPr>
            <a:r>
              <a:rPr lang="ja-JP" altLang="en-US" sz="1000" smtClean="0">
                <a:solidFill>
                  <a:srgbClr val="000000"/>
                </a:solidFill>
              </a:rPr>
              <a:t>●</a:t>
            </a:r>
            <a:r>
              <a:rPr lang="ja-JP" altLang="en-US" sz="1000" b="1" smtClean="0">
                <a:solidFill>
                  <a:srgbClr val="000000"/>
                </a:solidFill>
              </a:rPr>
              <a:t>介護</a:t>
            </a:r>
            <a:r>
              <a:rPr lang="ja-JP" altLang="en-US" sz="1000" b="1">
                <a:solidFill>
                  <a:srgbClr val="000000"/>
                </a:solidFill>
              </a:rPr>
              <a:t>職員</a:t>
            </a:r>
            <a:r>
              <a:rPr lang="en-US" sz="1000" b="1" smtClean="0">
                <a:solidFill>
                  <a:srgbClr val="000000"/>
                </a:solidFill>
              </a:rPr>
              <a:t>宿舎</a:t>
            </a:r>
            <a:r>
              <a:rPr lang="ja-JP" altLang="en-US" sz="1000" b="1" smtClean="0">
                <a:solidFill>
                  <a:srgbClr val="000000"/>
                </a:solidFill>
              </a:rPr>
              <a:t>施設</a:t>
            </a:r>
            <a:r>
              <a:rPr lang="en-US" sz="1000" b="1" smtClean="0">
                <a:solidFill>
                  <a:srgbClr val="000000"/>
                </a:solidFill>
              </a:rPr>
              <a:t>整備</a:t>
            </a:r>
            <a:r>
              <a:rPr lang="ja-JP" altLang="en-US" sz="1000" b="1">
                <a:solidFill>
                  <a:srgbClr val="000000"/>
                </a:solidFill>
              </a:rPr>
              <a:t>介護</a:t>
            </a:r>
            <a:r>
              <a:rPr lang="ja-JP" altLang="en-US" sz="1000" b="1" smtClean="0">
                <a:solidFill>
                  <a:srgbClr val="000000"/>
                </a:solidFill>
              </a:rPr>
              <a:t>職員</a:t>
            </a:r>
            <a:endParaRPr lang="en-US" altLang="ja-JP" sz="1000" b="1" smtClean="0">
              <a:solidFill>
                <a:srgbClr val="000000"/>
              </a:solidFill>
            </a:endParaRPr>
          </a:p>
          <a:p>
            <a:pPr>
              <a:buSzPct val="100000"/>
            </a:pPr>
            <a:r>
              <a:rPr lang="ja-JP" altLang="en-US" sz="1000">
                <a:solidFill>
                  <a:srgbClr val="000000"/>
                </a:solidFill>
              </a:rPr>
              <a:t>　</a:t>
            </a:r>
            <a:r>
              <a:rPr lang="ja-JP" altLang="en-US" sz="1000" smtClean="0">
                <a:solidFill>
                  <a:srgbClr val="000000"/>
                </a:solidFill>
              </a:rPr>
              <a:t>職種</a:t>
            </a:r>
            <a:r>
              <a:rPr lang="ja-JP" altLang="en-US" sz="1000">
                <a:solidFill>
                  <a:srgbClr val="000000"/>
                </a:solidFill>
              </a:rPr>
              <a:t>は問わず、幅広く</a:t>
            </a:r>
            <a:r>
              <a:rPr lang="ja-JP" altLang="en-US" sz="1000" smtClean="0">
                <a:solidFill>
                  <a:srgbClr val="000000"/>
                </a:solidFill>
              </a:rPr>
              <a:t>対象）用</a:t>
            </a:r>
            <a:r>
              <a:rPr lang="ja-JP" altLang="en-US" sz="1000">
                <a:solidFill>
                  <a:srgbClr val="000000"/>
                </a:solidFill>
              </a:rPr>
              <a:t>の宿舎を整備する費用の一部を補助</a:t>
            </a:r>
            <a:endParaRPr lang="en-US" sz="1000" dirty="0">
              <a:solidFill>
                <a:srgbClr val="000000"/>
              </a:solidFill>
            </a:endParaRPr>
          </a:p>
          <a:p>
            <a:pPr>
              <a:buSzPct val="100000"/>
            </a:pPr>
            <a:r>
              <a:rPr lang="ja-JP" altLang="en-US" sz="1000" smtClean="0">
                <a:solidFill>
                  <a:srgbClr val="000000"/>
                </a:solidFill>
              </a:rPr>
              <a:t>　</a:t>
            </a:r>
            <a:r>
              <a:rPr lang="en-US" sz="1000" b="1" smtClean="0">
                <a:solidFill>
                  <a:srgbClr val="FF0000"/>
                </a:solidFill>
              </a:rPr>
              <a:t>介護職員の宿舎整備費用の</a:t>
            </a:r>
            <a:r>
              <a:rPr lang="en-US" sz="1000" b="1" dirty="0">
                <a:solidFill>
                  <a:srgbClr val="FF0000"/>
                </a:solidFill>
              </a:rPr>
              <a:t>3分の</a:t>
            </a:r>
            <a:r>
              <a:rPr lang="en-US" sz="1000" b="1">
                <a:solidFill>
                  <a:srgbClr val="FF0000"/>
                </a:solidFill>
              </a:rPr>
              <a:t>1</a:t>
            </a:r>
            <a:r>
              <a:rPr lang="en-US" sz="1000" b="1" smtClean="0">
                <a:solidFill>
                  <a:srgbClr val="FF0000"/>
                </a:solidFill>
              </a:rPr>
              <a:t>を補助</a:t>
            </a:r>
          </a:p>
          <a:p>
            <a:pPr>
              <a:buSzPct val="100000"/>
            </a:pPr>
            <a:r>
              <a:rPr lang="ja-JP" altLang="en-US" sz="1000" b="1" smtClean="0"/>
              <a:t>●ダウンサイジング支援</a:t>
            </a:r>
            <a:endParaRPr lang="en-US" sz="1000" b="1" dirty="0"/>
          </a:p>
          <a:p>
            <a:pPr>
              <a:buSzPct val="100000"/>
            </a:pPr>
            <a:r>
              <a:rPr lang="ja-JP" altLang="en-US" sz="1000" smtClean="0">
                <a:solidFill>
                  <a:srgbClr val="000000"/>
                </a:solidFill>
              </a:rPr>
              <a:t>●介護施設等の集約</a:t>
            </a:r>
            <a:r>
              <a:rPr lang="en-US" sz="1000" smtClean="0">
                <a:solidFill>
                  <a:srgbClr val="000000"/>
                </a:solidFill>
              </a:rPr>
              <a:t>再編支援</a:t>
            </a:r>
            <a:endParaRPr lang="en-US" sz="1000" dirty="0">
              <a:solidFill>
                <a:srgbClr val="000000"/>
              </a:solidFill>
            </a:endParaRPr>
          </a:p>
          <a:p>
            <a:pPr>
              <a:buSzPct val="100000"/>
            </a:pPr>
            <a:r>
              <a:rPr lang="ja-JP" altLang="en-US" sz="1000" smtClean="0">
                <a:solidFill>
                  <a:srgbClr val="000000"/>
                </a:solidFill>
              </a:rPr>
              <a:t>　</a:t>
            </a:r>
            <a:r>
              <a:rPr lang="en-US" sz="1000" smtClean="0">
                <a:solidFill>
                  <a:srgbClr val="000000"/>
                </a:solidFill>
              </a:rPr>
              <a:t>ダウンサイジングや施設の集約</a:t>
            </a:r>
            <a:r>
              <a:rPr lang="en-US" sz="1000">
                <a:solidFill>
                  <a:srgbClr val="000000"/>
                </a:solidFill>
              </a:rPr>
              <a:t>・</a:t>
            </a:r>
            <a:r>
              <a:rPr lang="en-US" sz="1000" smtClean="0">
                <a:solidFill>
                  <a:srgbClr val="000000"/>
                </a:solidFill>
              </a:rPr>
              <a:t>再編に伴う整備を支援</a:t>
            </a:r>
          </a:p>
          <a:p>
            <a:pPr>
              <a:buSzPct val="100000"/>
            </a:pPr>
            <a:r>
              <a:rPr lang="ja-JP" altLang="en-US" sz="1000" smtClean="0">
                <a:solidFill>
                  <a:srgbClr val="000000"/>
                </a:solidFill>
              </a:rPr>
              <a:t>●</a:t>
            </a:r>
            <a:r>
              <a:rPr lang="ja-JP" altLang="en-US" sz="1000" b="1" smtClean="0">
                <a:solidFill>
                  <a:srgbClr val="000000"/>
                </a:solidFill>
              </a:rPr>
              <a:t>地域密着型サービス等から広域型施設への転換事業</a:t>
            </a:r>
            <a:endParaRPr lang="en-US" altLang="ja-JP" sz="1000" b="1" smtClean="0">
              <a:solidFill>
                <a:srgbClr val="000000"/>
              </a:solidFill>
            </a:endParaRPr>
          </a:p>
          <a:p>
            <a:pPr>
              <a:buSzPct val="100000"/>
            </a:pPr>
            <a:r>
              <a:rPr lang="ja-JP" altLang="en-US" sz="1000" b="1">
                <a:solidFill>
                  <a:srgbClr val="000000"/>
                </a:solidFill>
              </a:rPr>
              <a:t>　</a:t>
            </a:r>
            <a:r>
              <a:rPr lang="ja-JP" altLang="en-US" sz="1000" b="1" smtClean="0">
                <a:solidFill>
                  <a:srgbClr val="FF0000"/>
                </a:solidFill>
              </a:rPr>
              <a:t>補助単価：１定員あたり</a:t>
            </a:r>
            <a:r>
              <a:rPr lang="en-US" altLang="ja-JP" sz="1000" b="1" smtClean="0">
                <a:solidFill>
                  <a:srgbClr val="FF0000"/>
                </a:solidFill>
              </a:rPr>
              <a:t>5,530</a:t>
            </a:r>
            <a:r>
              <a:rPr lang="ja-JP" altLang="en-US" sz="1000" b="1" smtClean="0">
                <a:solidFill>
                  <a:srgbClr val="FF0000"/>
                </a:solidFill>
              </a:rPr>
              <a:t>千円など（施設により異なる）</a:t>
            </a:r>
            <a:endParaRPr lang="en-US" sz="1000" b="1" dirty="0">
              <a:solidFill>
                <a:srgbClr val="FF0000"/>
              </a:solidFill>
            </a:endParaRPr>
          </a:p>
        </p:txBody>
      </p:sp>
      <p:sp>
        <p:nvSpPr>
          <p:cNvPr id="21" name="Text 11"/>
          <p:cNvSpPr/>
          <p:nvPr/>
        </p:nvSpPr>
        <p:spPr>
          <a:xfrm>
            <a:off x="640080" y="3306816"/>
            <a:ext cx="4572000" cy="228600"/>
          </a:xfrm>
          <a:prstGeom prst="rect">
            <a:avLst/>
          </a:prstGeom>
          <a:noFill/>
          <a:ln/>
        </p:spPr>
        <p:txBody>
          <a:bodyPr wrap="square" rtlCol="0" anchor="ctr"/>
          <a:lstStyle/>
          <a:p>
            <a:pPr marL="0" indent="0">
              <a:buNone/>
            </a:pPr>
            <a:r>
              <a:rPr lang="ja-JP" altLang="en-US" sz="1400" b="1" smtClean="0">
                <a:solidFill>
                  <a:srgbClr val="002D58"/>
                </a:solidFill>
              </a:rPr>
              <a:t>その他整備</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02D58"/>
          </a:solidFill>
          <a:ln/>
        </p:spPr>
      </p:sp>
      <p:sp>
        <p:nvSpPr>
          <p:cNvPr id="3" name="Text 1"/>
          <p:cNvSpPr/>
          <p:nvPr/>
        </p:nvSpPr>
        <p:spPr>
          <a:xfrm>
            <a:off x="457200" y="182880"/>
            <a:ext cx="8229600" cy="365760"/>
          </a:xfrm>
          <a:prstGeom prst="rect">
            <a:avLst/>
          </a:prstGeom>
          <a:noFill/>
          <a:ln/>
        </p:spPr>
        <p:txBody>
          <a:bodyPr wrap="square" rtlCol="0" anchor="ctr"/>
          <a:lstStyle/>
          <a:p>
            <a:pPr marL="0" indent="0">
              <a:buNone/>
            </a:pPr>
            <a:r>
              <a:rPr lang="en-US" sz="2400" b="1" dirty="0">
                <a:solidFill>
                  <a:srgbClr val="FFFFFF"/>
                </a:solidFill>
              </a:rPr>
              <a:t>2. 主要な補助対象事業 (2)</a:t>
            </a:r>
            <a:endParaRPr lang="en-US" sz="2400" dirty="0"/>
          </a:p>
        </p:txBody>
      </p:sp>
      <p:sp>
        <p:nvSpPr>
          <p:cNvPr id="4" name="Shape 2"/>
          <p:cNvSpPr/>
          <p:nvPr/>
        </p:nvSpPr>
        <p:spPr>
          <a:xfrm>
            <a:off x="451716" y="782953"/>
            <a:ext cx="91440" cy="228600"/>
          </a:xfrm>
          <a:prstGeom prst="rect">
            <a:avLst/>
          </a:prstGeom>
          <a:solidFill>
            <a:srgbClr val="002D58"/>
          </a:solidFill>
          <a:ln/>
        </p:spPr>
      </p:sp>
      <p:sp>
        <p:nvSpPr>
          <p:cNvPr id="5" name="Text 3"/>
          <p:cNvSpPr/>
          <p:nvPr/>
        </p:nvSpPr>
        <p:spPr>
          <a:xfrm>
            <a:off x="640080" y="797323"/>
            <a:ext cx="4572000" cy="228600"/>
          </a:xfrm>
          <a:prstGeom prst="rect">
            <a:avLst/>
          </a:prstGeom>
          <a:noFill/>
          <a:ln/>
        </p:spPr>
        <p:txBody>
          <a:bodyPr wrap="square" rtlCol="0" anchor="ctr"/>
          <a:lstStyle/>
          <a:p>
            <a:pPr marL="0" indent="0">
              <a:buNone/>
            </a:pPr>
            <a:r>
              <a:rPr lang="ja-JP" altLang="en-US" sz="1400" b="1" smtClean="0">
                <a:solidFill>
                  <a:srgbClr val="002D58"/>
                </a:solidFill>
              </a:rPr>
              <a:t>既存施設の改修</a:t>
            </a:r>
            <a:endParaRPr lang="en-US" sz="1400" dirty="0"/>
          </a:p>
        </p:txBody>
      </p:sp>
      <p:sp>
        <p:nvSpPr>
          <p:cNvPr id="6" name="Shape 4"/>
          <p:cNvSpPr/>
          <p:nvPr/>
        </p:nvSpPr>
        <p:spPr>
          <a:xfrm>
            <a:off x="469023" y="2640540"/>
            <a:ext cx="8483390" cy="2253077"/>
          </a:xfrm>
          <a:prstGeom prst="rect">
            <a:avLst/>
          </a:prstGeom>
          <a:solidFill>
            <a:srgbClr val="D9E1F2"/>
          </a:solidFill>
          <a:ln w="12700">
            <a:solidFill>
              <a:srgbClr val="002D58"/>
            </a:solidFill>
            <a:prstDash val="solid"/>
          </a:ln>
        </p:spPr>
      </p:sp>
      <p:sp>
        <p:nvSpPr>
          <p:cNvPr id="8" name="Text 6"/>
          <p:cNvSpPr/>
          <p:nvPr/>
        </p:nvSpPr>
        <p:spPr>
          <a:xfrm>
            <a:off x="497436" y="2491297"/>
            <a:ext cx="8393527" cy="2476763"/>
          </a:xfrm>
          <a:prstGeom prst="rect">
            <a:avLst/>
          </a:prstGeom>
          <a:noFill/>
          <a:ln/>
        </p:spPr>
        <p:txBody>
          <a:bodyPr wrap="square" rtlCol="0" anchor="ctr"/>
          <a:lstStyle/>
          <a:p>
            <a:pPr>
              <a:buSzPct val="100000"/>
            </a:pPr>
            <a:r>
              <a:rPr lang="ja-JP" altLang="en-US" sz="1000" b="1" smtClean="0">
                <a:solidFill>
                  <a:srgbClr val="000000"/>
                </a:solidFill>
              </a:rPr>
              <a:t>●</a:t>
            </a:r>
            <a:r>
              <a:rPr lang="en-US" sz="1000" b="1" smtClean="0">
                <a:solidFill>
                  <a:srgbClr val="000000"/>
                </a:solidFill>
              </a:rPr>
              <a:t>簡易陰圧装置設置</a:t>
            </a:r>
            <a:r>
              <a:rPr lang="ja-JP" altLang="en-US" sz="1000" b="1">
                <a:solidFill>
                  <a:srgbClr val="000000"/>
                </a:solidFill>
              </a:rPr>
              <a:t>経費</a:t>
            </a:r>
            <a:r>
              <a:rPr lang="ja-JP" altLang="en-US" sz="1000" b="1" smtClean="0">
                <a:solidFill>
                  <a:srgbClr val="000000"/>
                </a:solidFill>
              </a:rPr>
              <a:t>支援　　　　　　　　　　　　　　　　　　　　　　●</a:t>
            </a:r>
            <a:r>
              <a:rPr lang="en-US" altLang="ja-JP" sz="1000" b="1" smtClean="0">
                <a:solidFill>
                  <a:srgbClr val="000000"/>
                </a:solidFill>
              </a:rPr>
              <a:t>個室化改修</a:t>
            </a:r>
            <a:r>
              <a:rPr lang="ja-JP" altLang="en-US" sz="1000" b="1" smtClean="0">
                <a:solidFill>
                  <a:srgbClr val="000000"/>
                </a:solidFill>
              </a:rPr>
              <a:t>　　　　　　　　　　　　　　　　　　　　　　　　　　　　　　　　　　</a:t>
            </a:r>
            <a:r>
              <a:rPr lang="ja-JP" altLang="en-US" sz="1000" smtClean="0">
                <a:solidFill>
                  <a:srgbClr val="000000"/>
                </a:solidFill>
              </a:rPr>
              <a:t>居室に陰圧装置を据えるとともに簡易的なダクト工事等　　　　　　　　　　　　</a:t>
            </a:r>
            <a:r>
              <a:rPr lang="ja-JP" altLang="en-US" sz="1000" b="1">
                <a:solidFill>
                  <a:srgbClr val="FF0000"/>
                </a:solidFill>
              </a:rPr>
              <a:t>補助単価：１定員</a:t>
            </a:r>
            <a:r>
              <a:rPr lang="en-US" altLang="ja-JP" sz="1000" b="1">
                <a:solidFill>
                  <a:srgbClr val="FF0000"/>
                </a:solidFill>
              </a:rPr>
              <a:t>1,220×</a:t>
            </a:r>
            <a:r>
              <a:rPr lang="ja-JP" altLang="en-US" sz="1000" b="1">
                <a:solidFill>
                  <a:srgbClr val="FF0000"/>
                </a:solidFill>
              </a:rPr>
              <a:t>補助率３分の</a:t>
            </a:r>
            <a:r>
              <a:rPr lang="ja-JP" altLang="en-US" sz="1000" b="1" smtClean="0">
                <a:solidFill>
                  <a:srgbClr val="FF0000"/>
                </a:solidFill>
              </a:rPr>
              <a:t>１</a:t>
            </a:r>
            <a:endParaRPr lang="en-US" altLang="ja-JP" sz="1000" smtClean="0">
              <a:solidFill>
                <a:srgbClr val="000000"/>
              </a:solidFill>
            </a:endParaRPr>
          </a:p>
          <a:p>
            <a:pPr>
              <a:buSzPct val="100000"/>
            </a:pPr>
            <a:r>
              <a:rPr lang="ja-JP" altLang="en-US" sz="1000" b="1" smtClean="0">
                <a:solidFill>
                  <a:srgbClr val="FF0000"/>
                </a:solidFill>
              </a:rPr>
              <a:t>補助単価：１台</a:t>
            </a:r>
            <a:r>
              <a:rPr lang="en-US" altLang="ja-JP" sz="1000" b="1" smtClean="0">
                <a:solidFill>
                  <a:srgbClr val="FF0000"/>
                </a:solidFill>
              </a:rPr>
              <a:t>5,340</a:t>
            </a:r>
            <a:r>
              <a:rPr lang="ja-JP" altLang="en-US" sz="1000" b="1" smtClean="0">
                <a:solidFill>
                  <a:srgbClr val="FF0000"/>
                </a:solidFill>
              </a:rPr>
              <a:t>千円（定員数を上限）</a:t>
            </a:r>
            <a:r>
              <a:rPr lang="en-US" altLang="ja-JP" sz="1000" b="1" smtClean="0">
                <a:solidFill>
                  <a:srgbClr val="FF0000"/>
                </a:solidFill>
              </a:rPr>
              <a:t>×</a:t>
            </a:r>
            <a:r>
              <a:rPr lang="ja-JP" altLang="en-US" sz="1000" b="1" smtClean="0">
                <a:solidFill>
                  <a:srgbClr val="FF0000"/>
                </a:solidFill>
              </a:rPr>
              <a:t>補助率３分の１　　　　　　　　　</a:t>
            </a:r>
            <a:endParaRPr lang="en-US" altLang="ja-JP" sz="1000" b="1" smtClean="0">
              <a:solidFill>
                <a:srgbClr val="FF0000"/>
              </a:solidFill>
            </a:endParaRPr>
          </a:p>
          <a:p>
            <a:pPr>
              <a:buSzPct val="100000"/>
            </a:pPr>
            <a:endParaRPr lang="en-US" sz="1000" b="1" smtClean="0">
              <a:solidFill>
                <a:srgbClr val="000000"/>
              </a:solidFill>
            </a:endParaRPr>
          </a:p>
          <a:p>
            <a:pPr>
              <a:buSzPct val="100000"/>
            </a:pPr>
            <a:r>
              <a:rPr lang="ja-JP" altLang="en-US" sz="1000" b="1" smtClean="0">
                <a:solidFill>
                  <a:srgbClr val="000000"/>
                </a:solidFill>
              </a:rPr>
              <a:t>●</a:t>
            </a:r>
            <a:r>
              <a:rPr lang="en-US" sz="1000" b="1" smtClean="0">
                <a:solidFill>
                  <a:srgbClr val="000000"/>
                </a:solidFill>
              </a:rPr>
              <a:t>ゾーニング環境</a:t>
            </a:r>
            <a:r>
              <a:rPr lang="ja-JP" altLang="en-US" sz="1000" b="1" smtClean="0">
                <a:solidFill>
                  <a:srgbClr val="000000"/>
                </a:solidFill>
              </a:rPr>
              <a:t>等</a:t>
            </a:r>
            <a:r>
              <a:rPr lang="en-US" sz="1000" b="1" smtClean="0">
                <a:solidFill>
                  <a:srgbClr val="000000"/>
                </a:solidFill>
              </a:rPr>
              <a:t>の整備</a:t>
            </a:r>
            <a:r>
              <a:rPr lang="ja-JP" altLang="en-US" sz="1000" b="1" smtClean="0">
                <a:solidFill>
                  <a:srgbClr val="000000"/>
                </a:solidFill>
              </a:rPr>
              <a:t>　</a:t>
            </a:r>
            <a:r>
              <a:rPr lang="ja-JP" altLang="en-US" sz="1000" smtClean="0">
                <a:solidFill>
                  <a:srgbClr val="000000"/>
                </a:solidFill>
              </a:rPr>
              <a:t>（</a:t>
            </a:r>
            <a:r>
              <a:rPr lang="en-US" altLang="ja-JP" sz="1000" smtClean="0">
                <a:solidFill>
                  <a:srgbClr val="000000"/>
                </a:solidFill>
              </a:rPr>
              <a:t>※</a:t>
            </a:r>
            <a:r>
              <a:rPr lang="ja-JP" altLang="en-US" sz="1000">
                <a:solidFill>
                  <a:srgbClr val="000000"/>
                </a:solidFill>
              </a:rPr>
              <a:t>対象外）</a:t>
            </a:r>
            <a:r>
              <a:rPr lang="ja-JP" altLang="en-US" sz="800">
                <a:solidFill>
                  <a:srgbClr val="000000"/>
                </a:solidFill>
              </a:rPr>
              <a:t>過去に当補助を活用して「</a:t>
            </a:r>
            <a:r>
              <a:rPr lang="en-US" altLang="ja-JP" sz="800">
                <a:solidFill>
                  <a:srgbClr val="000000"/>
                </a:solidFill>
              </a:rPr>
              <a:t>2</a:t>
            </a:r>
            <a:r>
              <a:rPr lang="ja-JP" altLang="en-US" sz="800">
                <a:solidFill>
                  <a:srgbClr val="000000"/>
                </a:solidFill>
              </a:rPr>
              <a:t>方向から出入りできる家族面会室」を設置した場合の、追加整備</a:t>
            </a:r>
          </a:p>
          <a:p>
            <a:pPr>
              <a:buSzPct val="100000"/>
            </a:pPr>
            <a:r>
              <a:rPr lang="ja-JP" altLang="en-US" sz="800" smtClean="0">
                <a:solidFill>
                  <a:srgbClr val="000000"/>
                </a:solidFill>
              </a:rPr>
              <a:t>　　　　　　　　　　　　　　　　　　　　　　　　施設</a:t>
            </a:r>
            <a:r>
              <a:rPr lang="ja-JP" altLang="en-US" sz="800">
                <a:solidFill>
                  <a:srgbClr val="000000"/>
                </a:solidFill>
              </a:rPr>
              <a:t>に設置しない（備え付けない）簡易陰圧装置（テント式等の持ち運び可能な装置</a:t>
            </a:r>
            <a:r>
              <a:rPr lang="ja-JP" altLang="en-US" sz="800" smtClean="0">
                <a:solidFill>
                  <a:srgbClr val="000000"/>
                </a:solidFill>
              </a:rPr>
              <a:t>）　　　　消毒</a:t>
            </a:r>
            <a:r>
              <a:rPr lang="ja-JP" altLang="en-US" sz="800">
                <a:solidFill>
                  <a:srgbClr val="000000"/>
                </a:solidFill>
              </a:rPr>
              <a:t>等の衛生用品</a:t>
            </a:r>
            <a:r>
              <a:rPr lang="ja-JP" altLang="en-US" sz="800" smtClean="0">
                <a:solidFill>
                  <a:srgbClr val="000000"/>
                </a:solidFill>
              </a:rPr>
              <a:t>等</a:t>
            </a:r>
            <a:endParaRPr lang="ja-JP" altLang="en-US" sz="800">
              <a:solidFill>
                <a:srgbClr val="000000"/>
              </a:solidFill>
            </a:endParaRPr>
          </a:p>
          <a:p>
            <a:pPr>
              <a:buSzPct val="100000"/>
            </a:pPr>
            <a:r>
              <a:rPr lang="en-US" altLang="ja-JP" sz="1000" b="1" smtClean="0">
                <a:solidFill>
                  <a:srgbClr val="000000"/>
                </a:solidFill>
              </a:rPr>
              <a:t>【</a:t>
            </a:r>
            <a:r>
              <a:rPr lang="ja-JP" altLang="en-US" sz="1000" b="1" smtClean="0">
                <a:solidFill>
                  <a:srgbClr val="000000"/>
                </a:solidFill>
              </a:rPr>
              <a:t>ユニット型</a:t>
            </a:r>
            <a:r>
              <a:rPr lang="ja-JP" altLang="en-US" sz="1000" b="1">
                <a:solidFill>
                  <a:srgbClr val="000000"/>
                </a:solidFill>
              </a:rPr>
              <a:t>施設の各ユニットへの玄関室</a:t>
            </a:r>
            <a:r>
              <a:rPr lang="ja-JP" altLang="en-US" sz="1000" b="1" smtClean="0">
                <a:solidFill>
                  <a:srgbClr val="000000"/>
                </a:solidFill>
              </a:rPr>
              <a:t>設置</a:t>
            </a:r>
            <a:r>
              <a:rPr lang="en-US" altLang="ja-JP" sz="1000" b="1" smtClean="0">
                <a:solidFill>
                  <a:srgbClr val="000000"/>
                </a:solidFill>
              </a:rPr>
              <a:t>】</a:t>
            </a:r>
            <a:r>
              <a:rPr lang="ja-JP" altLang="en-US" sz="1000" b="1" smtClean="0">
                <a:solidFill>
                  <a:srgbClr val="FF0000"/>
                </a:solidFill>
              </a:rPr>
              <a:t>補助単価：</a:t>
            </a:r>
            <a:r>
              <a:rPr lang="en-US" altLang="ja-JP" sz="1000" b="1" smtClean="0">
                <a:solidFill>
                  <a:srgbClr val="FF0000"/>
                </a:solidFill>
              </a:rPr>
              <a:t>1</a:t>
            </a:r>
            <a:r>
              <a:rPr lang="ja-JP" altLang="en-US" sz="1000" b="1">
                <a:solidFill>
                  <a:srgbClr val="FF0000"/>
                </a:solidFill>
              </a:rPr>
              <a:t>箇所あたり</a:t>
            </a:r>
            <a:r>
              <a:rPr lang="en-US" altLang="ja-JP" sz="1000" b="1">
                <a:solidFill>
                  <a:srgbClr val="FF0000"/>
                </a:solidFill>
              </a:rPr>
              <a:t>1,240</a:t>
            </a:r>
            <a:r>
              <a:rPr lang="ja-JP" altLang="en-US" sz="1000" b="1">
                <a:solidFill>
                  <a:srgbClr val="FF0000"/>
                </a:solidFill>
              </a:rPr>
              <a:t>千円</a:t>
            </a:r>
            <a:r>
              <a:rPr lang="en-US" altLang="ja-JP" sz="1000" b="1">
                <a:solidFill>
                  <a:srgbClr val="FF0000"/>
                </a:solidFill>
              </a:rPr>
              <a:t>×</a:t>
            </a:r>
            <a:r>
              <a:rPr lang="ja-JP" altLang="en-US" sz="1000" b="1">
                <a:solidFill>
                  <a:srgbClr val="FF0000"/>
                </a:solidFill>
              </a:rPr>
              <a:t>補助率</a:t>
            </a:r>
            <a:r>
              <a:rPr lang="en-US" altLang="ja-JP" sz="1000" b="1">
                <a:solidFill>
                  <a:srgbClr val="FF0000"/>
                </a:solidFill>
              </a:rPr>
              <a:t>3</a:t>
            </a:r>
            <a:r>
              <a:rPr lang="ja-JP" altLang="en-US" sz="1000" b="1">
                <a:solidFill>
                  <a:srgbClr val="FF0000"/>
                </a:solidFill>
              </a:rPr>
              <a:t>分の</a:t>
            </a:r>
            <a:r>
              <a:rPr lang="en-US" altLang="ja-JP" sz="1000" b="1">
                <a:solidFill>
                  <a:srgbClr val="FF0000"/>
                </a:solidFill>
              </a:rPr>
              <a:t>1</a:t>
            </a:r>
          </a:p>
          <a:p>
            <a:pPr>
              <a:buSzPct val="100000"/>
            </a:pPr>
            <a:r>
              <a:rPr lang="ja-JP" altLang="en-US" sz="1000" smtClean="0">
                <a:solidFill>
                  <a:srgbClr val="000000"/>
                </a:solidFill>
              </a:rPr>
              <a:t>ユニット型介護</a:t>
            </a:r>
            <a:r>
              <a:rPr lang="ja-JP" altLang="en-US" sz="1000">
                <a:solidFill>
                  <a:srgbClr val="000000"/>
                </a:solidFill>
              </a:rPr>
              <a:t>施設等において、各ユニットの</a:t>
            </a:r>
            <a:r>
              <a:rPr lang="ja-JP" altLang="en-US" sz="1000" smtClean="0">
                <a:solidFill>
                  <a:srgbClr val="000000"/>
                </a:solidFill>
              </a:rPr>
              <a:t>共同生活室</a:t>
            </a:r>
            <a:r>
              <a:rPr lang="ja-JP" altLang="en-US" sz="1000">
                <a:solidFill>
                  <a:srgbClr val="000000"/>
                </a:solidFill>
              </a:rPr>
              <a:t>の入口に玄関室を設置する等により、消毒や</a:t>
            </a:r>
            <a:r>
              <a:rPr lang="ja-JP" altLang="en-US" sz="1000" smtClean="0">
                <a:solidFill>
                  <a:srgbClr val="000000"/>
                </a:solidFill>
              </a:rPr>
              <a:t>防護服</a:t>
            </a:r>
            <a:r>
              <a:rPr lang="ja-JP" altLang="en-US" sz="1000">
                <a:solidFill>
                  <a:srgbClr val="000000"/>
                </a:solidFill>
              </a:rPr>
              <a:t>の着脱等を</a:t>
            </a:r>
            <a:r>
              <a:rPr lang="ja-JP" altLang="en-US" sz="1000" smtClean="0">
                <a:solidFill>
                  <a:srgbClr val="000000"/>
                </a:solidFill>
              </a:rPr>
              <a:t>行うスペース</a:t>
            </a:r>
            <a:r>
              <a:rPr lang="ja-JP" altLang="en-US" sz="1000">
                <a:solidFill>
                  <a:srgbClr val="000000"/>
                </a:solidFill>
              </a:rPr>
              <a:t>を設置</a:t>
            </a:r>
            <a:endParaRPr lang="en-US" altLang="ja-JP" sz="1000" smtClean="0">
              <a:solidFill>
                <a:srgbClr val="000000"/>
              </a:solidFill>
            </a:endParaRPr>
          </a:p>
          <a:p>
            <a:pPr>
              <a:buSzPct val="100000"/>
            </a:pPr>
            <a:r>
              <a:rPr lang="en-US" altLang="ja-JP" sz="1000" b="1" smtClean="0">
                <a:solidFill>
                  <a:srgbClr val="000000"/>
                </a:solidFill>
              </a:rPr>
              <a:t>【</a:t>
            </a:r>
            <a:r>
              <a:rPr lang="ja-JP" altLang="en-US" sz="1000" b="1" smtClean="0">
                <a:solidFill>
                  <a:srgbClr val="000000"/>
                </a:solidFill>
              </a:rPr>
              <a:t>従来型</a:t>
            </a:r>
            <a:r>
              <a:rPr lang="ja-JP" altLang="en-US" sz="1000" b="1">
                <a:solidFill>
                  <a:srgbClr val="000000"/>
                </a:solidFill>
              </a:rPr>
              <a:t>個室・多床室の</a:t>
            </a:r>
            <a:r>
              <a:rPr lang="ja-JP" altLang="en-US" sz="1000" b="1" smtClean="0">
                <a:solidFill>
                  <a:srgbClr val="000000"/>
                </a:solidFill>
              </a:rPr>
              <a:t>ゾーニング</a:t>
            </a:r>
            <a:r>
              <a:rPr lang="en-US" altLang="ja-JP" sz="1000" b="1" smtClean="0">
                <a:solidFill>
                  <a:srgbClr val="000000"/>
                </a:solidFill>
              </a:rPr>
              <a:t>】</a:t>
            </a:r>
            <a:r>
              <a:rPr lang="ja-JP" altLang="en-US" sz="1000" b="1" smtClean="0">
                <a:solidFill>
                  <a:srgbClr val="FF0000"/>
                </a:solidFill>
              </a:rPr>
              <a:t>補助単価：</a:t>
            </a:r>
            <a:r>
              <a:rPr lang="en-US" altLang="ja-JP" sz="1000" b="1" smtClean="0">
                <a:solidFill>
                  <a:srgbClr val="FF0000"/>
                </a:solidFill>
              </a:rPr>
              <a:t>1</a:t>
            </a:r>
            <a:r>
              <a:rPr lang="ja-JP" altLang="en-US" sz="1000" b="1">
                <a:solidFill>
                  <a:srgbClr val="FF0000"/>
                </a:solidFill>
              </a:rPr>
              <a:t>箇所あたり</a:t>
            </a:r>
            <a:r>
              <a:rPr lang="en-US" altLang="ja-JP" sz="1000" b="1">
                <a:solidFill>
                  <a:srgbClr val="FF0000"/>
                </a:solidFill>
              </a:rPr>
              <a:t>7,410</a:t>
            </a:r>
            <a:r>
              <a:rPr lang="ja-JP" altLang="en-US" sz="1000" b="1">
                <a:solidFill>
                  <a:srgbClr val="FF0000"/>
                </a:solidFill>
              </a:rPr>
              <a:t>千円</a:t>
            </a:r>
            <a:r>
              <a:rPr lang="en-US" altLang="ja-JP" sz="1000" b="1">
                <a:solidFill>
                  <a:srgbClr val="FF0000"/>
                </a:solidFill>
              </a:rPr>
              <a:t>×</a:t>
            </a:r>
            <a:r>
              <a:rPr lang="ja-JP" altLang="en-US" sz="1000" b="1">
                <a:solidFill>
                  <a:srgbClr val="FF0000"/>
                </a:solidFill>
              </a:rPr>
              <a:t>補助率</a:t>
            </a:r>
            <a:r>
              <a:rPr lang="en-US" altLang="ja-JP" sz="1000" b="1">
                <a:solidFill>
                  <a:srgbClr val="FF0000"/>
                </a:solidFill>
              </a:rPr>
              <a:t>3</a:t>
            </a:r>
            <a:r>
              <a:rPr lang="ja-JP" altLang="en-US" sz="1000" b="1">
                <a:solidFill>
                  <a:srgbClr val="FF0000"/>
                </a:solidFill>
              </a:rPr>
              <a:t>分の</a:t>
            </a:r>
            <a:r>
              <a:rPr lang="en-US" altLang="ja-JP" sz="1000" b="1">
                <a:solidFill>
                  <a:srgbClr val="FF0000"/>
                </a:solidFill>
              </a:rPr>
              <a:t>1</a:t>
            </a:r>
          </a:p>
          <a:p>
            <a:pPr>
              <a:buSzPct val="100000"/>
            </a:pPr>
            <a:r>
              <a:rPr lang="ja-JP" altLang="en-US" sz="1000" smtClean="0">
                <a:solidFill>
                  <a:srgbClr val="000000"/>
                </a:solidFill>
              </a:rPr>
              <a:t>従来型</a:t>
            </a:r>
            <a:r>
              <a:rPr lang="ja-JP" altLang="en-US" sz="1000">
                <a:solidFill>
                  <a:srgbClr val="000000"/>
                </a:solidFill>
              </a:rPr>
              <a:t>個室、多床室である介護施設等において、新型コロナウイルス感染症が発生した際に感染者と非感染者の動線を分離することを目的として行う従来型個室・多床室の改修</a:t>
            </a:r>
            <a:endParaRPr lang="en-US" altLang="ja-JP" sz="1000" smtClean="0">
              <a:solidFill>
                <a:srgbClr val="000000"/>
              </a:solidFill>
            </a:endParaRPr>
          </a:p>
          <a:p>
            <a:pPr>
              <a:buSzPct val="100000"/>
            </a:pPr>
            <a:r>
              <a:rPr lang="en-US" altLang="ja-JP" sz="1000" b="1" smtClean="0">
                <a:solidFill>
                  <a:srgbClr val="000000"/>
                </a:solidFill>
              </a:rPr>
              <a:t>【</a:t>
            </a:r>
            <a:r>
              <a:rPr lang="ja-JP" altLang="en-US" sz="1000" b="1" smtClean="0">
                <a:solidFill>
                  <a:srgbClr val="000000"/>
                </a:solidFill>
              </a:rPr>
              <a:t>家族</a:t>
            </a:r>
            <a:r>
              <a:rPr lang="ja-JP" altLang="en-US" sz="1000" b="1">
                <a:solidFill>
                  <a:srgbClr val="000000"/>
                </a:solidFill>
              </a:rPr>
              <a:t>面会室の整備</a:t>
            </a:r>
            <a:r>
              <a:rPr lang="ja-JP" altLang="en-US" sz="1000" b="1" smtClean="0">
                <a:solidFill>
                  <a:srgbClr val="000000"/>
                </a:solidFill>
              </a:rPr>
              <a:t>等</a:t>
            </a:r>
            <a:r>
              <a:rPr lang="en-US" altLang="ja-JP" sz="1000" b="1" smtClean="0">
                <a:solidFill>
                  <a:srgbClr val="000000"/>
                </a:solidFill>
              </a:rPr>
              <a:t>】</a:t>
            </a:r>
            <a:r>
              <a:rPr lang="ja-JP" altLang="en-US" sz="1000" b="1" smtClean="0">
                <a:solidFill>
                  <a:srgbClr val="FF0000"/>
                </a:solidFill>
              </a:rPr>
              <a:t>補助単価：</a:t>
            </a:r>
            <a:r>
              <a:rPr lang="en-US" altLang="ja-JP" sz="1000" b="1" smtClean="0">
                <a:solidFill>
                  <a:srgbClr val="FF0000"/>
                </a:solidFill>
              </a:rPr>
              <a:t>1</a:t>
            </a:r>
            <a:r>
              <a:rPr lang="ja-JP" altLang="en-US" sz="1000" b="1">
                <a:solidFill>
                  <a:srgbClr val="FF0000"/>
                </a:solidFill>
              </a:rPr>
              <a:t>施設あたり</a:t>
            </a:r>
            <a:r>
              <a:rPr lang="en-US" altLang="ja-JP" sz="1000" b="1">
                <a:solidFill>
                  <a:srgbClr val="FF0000"/>
                </a:solidFill>
              </a:rPr>
              <a:t>4,330</a:t>
            </a:r>
            <a:r>
              <a:rPr lang="ja-JP" altLang="en-US" sz="1000" b="1">
                <a:solidFill>
                  <a:srgbClr val="FF0000"/>
                </a:solidFill>
              </a:rPr>
              <a:t>千円</a:t>
            </a:r>
            <a:r>
              <a:rPr lang="en-US" altLang="ja-JP" sz="1000" b="1">
                <a:solidFill>
                  <a:srgbClr val="FF0000"/>
                </a:solidFill>
              </a:rPr>
              <a:t>×</a:t>
            </a:r>
            <a:r>
              <a:rPr lang="ja-JP" altLang="en-US" sz="1000" b="1">
                <a:solidFill>
                  <a:srgbClr val="FF0000"/>
                </a:solidFill>
              </a:rPr>
              <a:t>補助率</a:t>
            </a:r>
            <a:r>
              <a:rPr lang="en-US" altLang="ja-JP" sz="1000" b="1">
                <a:solidFill>
                  <a:srgbClr val="FF0000"/>
                </a:solidFill>
              </a:rPr>
              <a:t>3</a:t>
            </a:r>
            <a:r>
              <a:rPr lang="ja-JP" altLang="en-US" sz="1000" b="1">
                <a:solidFill>
                  <a:srgbClr val="FF0000"/>
                </a:solidFill>
              </a:rPr>
              <a:t>分の</a:t>
            </a:r>
            <a:r>
              <a:rPr lang="en-US" altLang="ja-JP" sz="1000" b="1">
                <a:solidFill>
                  <a:srgbClr val="FF0000"/>
                </a:solidFill>
              </a:rPr>
              <a:t>1</a:t>
            </a:r>
          </a:p>
          <a:p>
            <a:pPr>
              <a:buSzPct val="100000"/>
            </a:pPr>
            <a:r>
              <a:rPr lang="en-US" altLang="ja-JP" sz="1000" smtClean="0">
                <a:solidFill>
                  <a:srgbClr val="000000"/>
                </a:solidFill>
              </a:rPr>
              <a:t>2</a:t>
            </a:r>
            <a:r>
              <a:rPr lang="ja-JP" altLang="en-US" sz="1000">
                <a:solidFill>
                  <a:srgbClr val="000000"/>
                </a:solidFill>
              </a:rPr>
              <a:t>方向から出入りできる家族面会室の設置の他、家族面会室の複数設置や拡張、家族面会室における簡易陰圧装置・換気設備の設置、家族面会室の入口に消毒等を行う玄関室の設置、家族面会室がない場合の新規整備等</a:t>
            </a:r>
            <a:endParaRPr lang="en-US" sz="1000" dirty="0"/>
          </a:p>
        </p:txBody>
      </p:sp>
      <p:sp>
        <p:nvSpPr>
          <p:cNvPr id="9" name="Shape 7"/>
          <p:cNvSpPr/>
          <p:nvPr/>
        </p:nvSpPr>
        <p:spPr>
          <a:xfrm>
            <a:off x="469023" y="1047467"/>
            <a:ext cx="8466872" cy="1284137"/>
          </a:xfrm>
          <a:prstGeom prst="rect">
            <a:avLst/>
          </a:prstGeom>
          <a:solidFill>
            <a:srgbClr val="D9E1F2"/>
          </a:solidFill>
          <a:ln w="12700">
            <a:solidFill>
              <a:srgbClr val="002D58"/>
            </a:solidFill>
            <a:prstDash val="solid"/>
          </a:ln>
        </p:spPr>
      </p:sp>
      <p:sp>
        <p:nvSpPr>
          <p:cNvPr id="11" name="Text 9"/>
          <p:cNvSpPr/>
          <p:nvPr/>
        </p:nvSpPr>
        <p:spPr>
          <a:xfrm>
            <a:off x="457200" y="934460"/>
            <a:ext cx="3927225" cy="1075948"/>
          </a:xfrm>
          <a:prstGeom prst="rect">
            <a:avLst/>
          </a:prstGeom>
          <a:noFill/>
          <a:ln/>
        </p:spPr>
        <p:txBody>
          <a:bodyPr wrap="square" rtlCol="0" anchor="ctr"/>
          <a:lstStyle/>
          <a:p>
            <a:pPr>
              <a:buSzPct val="100000"/>
            </a:pPr>
            <a:r>
              <a:rPr lang="ja-JP" altLang="en-US" sz="1000" b="1" smtClean="0">
                <a:solidFill>
                  <a:srgbClr val="000000"/>
                </a:solidFill>
              </a:rPr>
              <a:t>●既存施設の</a:t>
            </a:r>
            <a:r>
              <a:rPr lang="en-US" sz="1000" b="1" smtClean="0">
                <a:solidFill>
                  <a:srgbClr val="000000"/>
                </a:solidFill>
              </a:rPr>
              <a:t>ユニット化改修</a:t>
            </a:r>
          </a:p>
          <a:p>
            <a:pPr>
              <a:buSzPct val="100000"/>
            </a:pPr>
            <a:r>
              <a:rPr lang="ja-JP" altLang="en-US" sz="1000" b="1" smtClean="0">
                <a:solidFill>
                  <a:srgbClr val="000000"/>
                </a:solidFill>
              </a:rPr>
              <a:t>　　　</a:t>
            </a:r>
            <a:r>
              <a:rPr lang="en-US" altLang="ja-JP" sz="1000" b="1" smtClean="0">
                <a:solidFill>
                  <a:srgbClr val="000000"/>
                </a:solidFill>
              </a:rPr>
              <a:t>【</a:t>
            </a:r>
            <a:r>
              <a:rPr lang="ja-JP" altLang="en-US" sz="1000" b="1" smtClean="0">
                <a:solidFill>
                  <a:srgbClr val="000000"/>
                </a:solidFill>
              </a:rPr>
              <a:t>個室をﾕﾆｯﾄ化</a:t>
            </a:r>
            <a:r>
              <a:rPr lang="en-US" altLang="ja-JP" sz="1000" b="1" smtClean="0">
                <a:solidFill>
                  <a:srgbClr val="000000"/>
                </a:solidFill>
              </a:rPr>
              <a:t>】</a:t>
            </a:r>
            <a:r>
              <a:rPr lang="ja-JP" altLang="en-US" sz="1000" b="1" smtClean="0">
                <a:solidFill>
                  <a:srgbClr val="FF0000"/>
                </a:solidFill>
              </a:rPr>
              <a:t>補助単価：１定員</a:t>
            </a:r>
            <a:r>
              <a:rPr lang="en-US" altLang="ja-JP" sz="1000" b="1" smtClean="0">
                <a:solidFill>
                  <a:srgbClr val="FF0000"/>
                </a:solidFill>
              </a:rPr>
              <a:t>1,480</a:t>
            </a:r>
            <a:r>
              <a:rPr lang="ja-JP" altLang="en-US" sz="1000" b="1" smtClean="0">
                <a:solidFill>
                  <a:srgbClr val="FF0000"/>
                </a:solidFill>
              </a:rPr>
              <a:t>千円</a:t>
            </a:r>
            <a:endParaRPr lang="en-US" altLang="ja-JP" sz="1000" b="1" smtClean="0">
              <a:solidFill>
                <a:srgbClr val="FF0000"/>
              </a:solidFill>
            </a:endParaRPr>
          </a:p>
          <a:p>
            <a:pPr>
              <a:buSzPct val="100000"/>
            </a:pPr>
            <a:r>
              <a:rPr lang="ja-JP" altLang="en-US" sz="1000" b="1">
                <a:solidFill>
                  <a:srgbClr val="000000"/>
                </a:solidFill>
              </a:rPr>
              <a:t>　</a:t>
            </a:r>
            <a:r>
              <a:rPr lang="ja-JP" altLang="en-US" sz="1000" b="1" smtClean="0">
                <a:solidFill>
                  <a:srgbClr val="000000"/>
                </a:solidFill>
              </a:rPr>
              <a:t>　　</a:t>
            </a:r>
            <a:r>
              <a:rPr lang="en-US" altLang="ja-JP" sz="1000" b="1" smtClean="0">
                <a:solidFill>
                  <a:srgbClr val="000000"/>
                </a:solidFill>
              </a:rPr>
              <a:t>【</a:t>
            </a:r>
            <a:r>
              <a:rPr lang="ja-JP" altLang="en-US" sz="1000" b="1" smtClean="0">
                <a:solidFill>
                  <a:srgbClr val="000000"/>
                </a:solidFill>
              </a:rPr>
              <a:t>多床室をﾕﾆｯﾄ化</a:t>
            </a:r>
            <a:r>
              <a:rPr lang="en-US" altLang="ja-JP" sz="1000" b="1" smtClean="0">
                <a:solidFill>
                  <a:srgbClr val="000000"/>
                </a:solidFill>
              </a:rPr>
              <a:t>】</a:t>
            </a:r>
            <a:r>
              <a:rPr lang="ja-JP" altLang="en-US" sz="1000" b="1" smtClean="0">
                <a:solidFill>
                  <a:srgbClr val="FF0000"/>
                </a:solidFill>
              </a:rPr>
              <a:t>補助単価；１定員</a:t>
            </a:r>
            <a:r>
              <a:rPr lang="en-US" altLang="ja-JP" sz="1000" b="1" smtClean="0">
                <a:solidFill>
                  <a:srgbClr val="FF0000"/>
                </a:solidFill>
              </a:rPr>
              <a:t>2,960</a:t>
            </a:r>
            <a:r>
              <a:rPr lang="ja-JP" altLang="en-US" sz="1000" b="1" smtClean="0">
                <a:solidFill>
                  <a:srgbClr val="FF0000"/>
                </a:solidFill>
              </a:rPr>
              <a:t>千円</a:t>
            </a:r>
            <a:endParaRPr lang="en-US" altLang="ja-JP" sz="1000" b="1" smtClean="0">
              <a:solidFill>
                <a:srgbClr val="000000"/>
              </a:solidFill>
            </a:endParaRPr>
          </a:p>
          <a:p>
            <a:pPr>
              <a:buSzPct val="100000"/>
            </a:pPr>
            <a:endParaRPr lang="en-US" sz="1000" b="1" dirty="0"/>
          </a:p>
          <a:p>
            <a:pPr>
              <a:buSzPct val="100000"/>
            </a:pPr>
            <a:r>
              <a:rPr lang="ja-JP" altLang="en-US" sz="1000" b="1" smtClean="0">
                <a:solidFill>
                  <a:srgbClr val="000000"/>
                </a:solidFill>
              </a:rPr>
              <a:t>●介護施設等の</a:t>
            </a:r>
            <a:r>
              <a:rPr lang="en-US" sz="1000" b="1" smtClean="0">
                <a:solidFill>
                  <a:srgbClr val="000000"/>
                </a:solidFill>
              </a:rPr>
              <a:t>看取り環境の整備</a:t>
            </a:r>
            <a:r>
              <a:rPr lang="ja-JP" altLang="en-US" sz="1000" b="1" smtClean="0">
                <a:solidFill>
                  <a:srgbClr val="000000"/>
                </a:solidFill>
              </a:rPr>
              <a:t>（</a:t>
            </a:r>
            <a:r>
              <a:rPr lang="ja-JP" altLang="en-US" sz="1000" b="1" smtClean="0">
                <a:solidFill>
                  <a:srgbClr val="FF0000"/>
                </a:solidFill>
              </a:rPr>
              <a:t>補助単価：</a:t>
            </a:r>
            <a:r>
              <a:rPr lang="en-US" altLang="ja-JP" sz="1000" b="1" smtClean="0">
                <a:solidFill>
                  <a:srgbClr val="FF0000"/>
                </a:solidFill>
              </a:rPr>
              <a:t>4,330</a:t>
            </a:r>
            <a:r>
              <a:rPr lang="ja-JP" altLang="en-US" sz="1000" b="1" smtClean="0">
                <a:solidFill>
                  <a:srgbClr val="FF0000"/>
                </a:solidFill>
              </a:rPr>
              <a:t>千円</a:t>
            </a:r>
            <a:r>
              <a:rPr lang="ja-JP" altLang="en-US" sz="1000" b="1" smtClean="0">
                <a:solidFill>
                  <a:srgbClr val="000000"/>
                </a:solidFill>
              </a:rPr>
              <a:t>）</a:t>
            </a:r>
            <a:endParaRPr lang="en-US" altLang="ja-JP" sz="1000" b="1" smtClean="0">
              <a:solidFill>
                <a:srgbClr val="000000"/>
              </a:solidFill>
            </a:endParaRPr>
          </a:p>
        </p:txBody>
      </p:sp>
      <p:sp>
        <p:nvSpPr>
          <p:cNvPr id="15" name="Shape 13"/>
          <p:cNvSpPr/>
          <p:nvPr/>
        </p:nvSpPr>
        <p:spPr>
          <a:xfrm>
            <a:off x="457200" y="4754880"/>
            <a:ext cx="8229600" cy="0"/>
          </a:xfrm>
          <a:prstGeom prst="line">
            <a:avLst/>
          </a:prstGeom>
          <a:noFill/>
          <a:ln w="6350">
            <a:solidFill>
              <a:srgbClr val="CCCCCC"/>
            </a:solidFill>
            <a:prstDash val="solid"/>
          </a:ln>
        </p:spPr>
      </p:sp>
      <p:sp>
        <p:nvSpPr>
          <p:cNvPr id="17" name="Text 15"/>
          <p:cNvSpPr/>
          <p:nvPr/>
        </p:nvSpPr>
        <p:spPr>
          <a:xfrm>
            <a:off x="8229600" y="4846320"/>
            <a:ext cx="457200" cy="274320"/>
          </a:xfrm>
          <a:prstGeom prst="rect">
            <a:avLst/>
          </a:prstGeom>
          <a:noFill/>
          <a:ln/>
        </p:spPr>
        <p:txBody>
          <a:bodyPr wrap="square" rtlCol="0" anchor="ctr"/>
          <a:lstStyle/>
          <a:p>
            <a:pPr marL="0" indent="0" algn="r">
              <a:buNone/>
            </a:pPr>
            <a:r>
              <a:rPr lang="en-US" sz="1000" dirty="0">
                <a:solidFill>
                  <a:srgbClr val="595959"/>
                </a:solidFill>
              </a:rPr>
              <a:t>4</a:t>
            </a:r>
            <a:endParaRPr lang="en-US" sz="1000" dirty="0"/>
          </a:p>
        </p:txBody>
      </p:sp>
      <p:sp>
        <p:nvSpPr>
          <p:cNvPr id="18" name="Shape 2"/>
          <p:cNvSpPr/>
          <p:nvPr/>
        </p:nvSpPr>
        <p:spPr>
          <a:xfrm>
            <a:off x="464363" y="2376449"/>
            <a:ext cx="91440" cy="228600"/>
          </a:xfrm>
          <a:prstGeom prst="rect">
            <a:avLst/>
          </a:prstGeom>
          <a:solidFill>
            <a:srgbClr val="002D58"/>
          </a:solidFill>
          <a:ln/>
        </p:spPr>
      </p:sp>
      <p:sp>
        <p:nvSpPr>
          <p:cNvPr id="19" name="Text 3"/>
          <p:cNvSpPr/>
          <p:nvPr/>
        </p:nvSpPr>
        <p:spPr>
          <a:xfrm>
            <a:off x="592012" y="2416457"/>
            <a:ext cx="3657600" cy="197791"/>
          </a:xfrm>
          <a:prstGeom prst="rect">
            <a:avLst/>
          </a:prstGeom>
          <a:noFill/>
          <a:ln/>
        </p:spPr>
        <p:txBody>
          <a:bodyPr wrap="square" rtlCol="0" anchor="ctr"/>
          <a:lstStyle/>
          <a:p>
            <a:pPr marL="0" indent="0">
              <a:buNone/>
            </a:pPr>
            <a:r>
              <a:rPr lang="ja-JP" altLang="en-US" sz="1400" b="1" smtClean="0">
                <a:solidFill>
                  <a:srgbClr val="002D58"/>
                </a:solidFill>
              </a:rPr>
              <a:t>新型コロナウィルス感染拡大防止策</a:t>
            </a:r>
            <a:endParaRPr lang="en-US" sz="1400" dirty="0"/>
          </a:p>
        </p:txBody>
      </p:sp>
      <p:sp>
        <p:nvSpPr>
          <p:cNvPr id="21" name="Text 9"/>
          <p:cNvSpPr/>
          <p:nvPr/>
        </p:nvSpPr>
        <p:spPr>
          <a:xfrm>
            <a:off x="4510877" y="923015"/>
            <a:ext cx="4298565" cy="1593073"/>
          </a:xfrm>
          <a:prstGeom prst="rect">
            <a:avLst/>
          </a:prstGeom>
          <a:noFill/>
          <a:ln/>
        </p:spPr>
        <p:txBody>
          <a:bodyPr wrap="square" rtlCol="0" anchor="ctr"/>
          <a:lstStyle/>
          <a:p>
            <a:pPr>
              <a:buSzPct val="100000"/>
            </a:pPr>
            <a:r>
              <a:rPr lang="ja-JP" altLang="en-US" sz="1000" b="1" smtClean="0">
                <a:solidFill>
                  <a:srgbClr val="000000"/>
                </a:solidFill>
              </a:rPr>
              <a:t>●多床室の</a:t>
            </a:r>
            <a:r>
              <a:rPr lang="en-US" sz="1000" b="1" smtClean="0">
                <a:solidFill>
                  <a:srgbClr val="000000"/>
                </a:solidFill>
              </a:rPr>
              <a:t>プライバシー保護改修</a:t>
            </a:r>
            <a:r>
              <a:rPr lang="ja-JP" altLang="en-US" sz="1000" b="1" smtClean="0">
                <a:solidFill>
                  <a:srgbClr val="000000"/>
                </a:solidFill>
              </a:rPr>
              <a:t>（</a:t>
            </a:r>
            <a:r>
              <a:rPr lang="ja-JP" altLang="en-US" sz="1000" b="1" smtClean="0">
                <a:solidFill>
                  <a:srgbClr val="FF0000"/>
                </a:solidFill>
              </a:rPr>
              <a:t>補助単価：１定員</a:t>
            </a:r>
            <a:r>
              <a:rPr lang="en-US" altLang="ja-JP" sz="1000" b="1" smtClean="0">
                <a:solidFill>
                  <a:srgbClr val="FF0000"/>
                </a:solidFill>
              </a:rPr>
              <a:t>906</a:t>
            </a:r>
            <a:r>
              <a:rPr lang="ja-JP" altLang="en-US" sz="1000" b="1" smtClean="0">
                <a:solidFill>
                  <a:srgbClr val="FF0000"/>
                </a:solidFill>
              </a:rPr>
              <a:t>千円</a:t>
            </a:r>
            <a:r>
              <a:rPr lang="ja-JP" altLang="en-US" sz="1000" b="1" smtClean="0">
                <a:solidFill>
                  <a:srgbClr val="000000"/>
                </a:solidFill>
              </a:rPr>
              <a:t>）</a:t>
            </a:r>
            <a:endParaRPr lang="en-US" altLang="ja-JP" sz="1000" b="1" smtClean="0">
              <a:solidFill>
                <a:srgbClr val="000000"/>
              </a:solidFill>
            </a:endParaRPr>
          </a:p>
          <a:p>
            <a:pPr>
              <a:buSzPct val="100000"/>
            </a:pPr>
            <a:endParaRPr lang="en-US" sz="1000" b="1" smtClean="0">
              <a:solidFill>
                <a:srgbClr val="000000"/>
              </a:solidFill>
            </a:endParaRPr>
          </a:p>
          <a:p>
            <a:pPr>
              <a:buSzPct val="100000"/>
            </a:pPr>
            <a:r>
              <a:rPr lang="ja-JP" altLang="en-US" sz="1000" b="1" smtClean="0">
                <a:solidFill>
                  <a:srgbClr val="000000"/>
                </a:solidFill>
              </a:rPr>
              <a:t>●</a:t>
            </a:r>
            <a:r>
              <a:rPr lang="en-US" altLang="ja-JP" sz="1000" b="1" smtClean="0">
                <a:solidFill>
                  <a:srgbClr val="000000"/>
                </a:solidFill>
              </a:rPr>
              <a:t>共生型サービス</a:t>
            </a:r>
            <a:r>
              <a:rPr lang="en-US" altLang="ja-JP" sz="1000" b="1">
                <a:solidFill>
                  <a:srgbClr val="000000"/>
                </a:solidFill>
              </a:rPr>
              <a:t>：</a:t>
            </a:r>
            <a:r>
              <a:rPr lang="en-US" altLang="ja-JP" sz="1000" b="1" smtClean="0">
                <a:solidFill>
                  <a:srgbClr val="000000"/>
                </a:solidFill>
              </a:rPr>
              <a:t>障害者受け入れのための改修</a:t>
            </a:r>
            <a:endParaRPr lang="en-US" altLang="ja-JP" sz="1000" b="1" smtClean="0"/>
          </a:p>
          <a:p>
            <a:pPr>
              <a:buSzPct val="100000"/>
            </a:pPr>
            <a:r>
              <a:rPr lang="ja-JP" altLang="en-US" sz="1000" b="1">
                <a:solidFill>
                  <a:srgbClr val="000000"/>
                </a:solidFill>
              </a:rPr>
              <a:t>　　　介護保険事業所において、障害者や障害児を受け入れる</a:t>
            </a:r>
            <a:r>
              <a:rPr lang="ja-JP" altLang="en-US" sz="1000" b="1" smtClean="0">
                <a:solidFill>
                  <a:srgbClr val="000000"/>
                </a:solidFill>
              </a:rPr>
              <a:t>ため</a:t>
            </a:r>
            <a:endParaRPr lang="en-US" altLang="ja-JP" sz="1000" b="1" smtClean="0">
              <a:solidFill>
                <a:srgbClr val="000000"/>
              </a:solidFill>
            </a:endParaRPr>
          </a:p>
          <a:p>
            <a:pPr>
              <a:buSzPct val="100000"/>
            </a:pPr>
            <a:r>
              <a:rPr lang="ja-JP" altLang="en-US" sz="1000" b="1" smtClean="0">
                <a:solidFill>
                  <a:srgbClr val="000000"/>
                </a:solidFill>
              </a:rPr>
              <a:t>　　　に</a:t>
            </a:r>
            <a:r>
              <a:rPr lang="ja-JP" altLang="en-US" sz="1000" b="1">
                <a:solidFill>
                  <a:srgbClr val="000000"/>
                </a:solidFill>
              </a:rPr>
              <a:t>必要な改修・設備について</a:t>
            </a:r>
            <a:r>
              <a:rPr lang="ja-JP" altLang="en-US" sz="1000" b="1" smtClean="0">
                <a:solidFill>
                  <a:srgbClr val="000000"/>
                </a:solidFill>
              </a:rPr>
              <a:t>補助（例：階段手すりの設置、</a:t>
            </a:r>
            <a:endParaRPr lang="en-US" altLang="ja-JP" sz="1000" b="1" smtClean="0">
              <a:solidFill>
                <a:srgbClr val="000000"/>
              </a:solidFill>
            </a:endParaRPr>
          </a:p>
          <a:p>
            <a:pPr>
              <a:buSzPct val="100000"/>
            </a:pPr>
            <a:r>
              <a:rPr lang="ja-JP" altLang="en-US" sz="1000" b="1">
                <a:solidFill>
                  <a:srgbClr val="000000"/>
                </a:solidFill>
              </a:rPr>
              <a:t>　</a:t>
            </a:r>
            <a:r>
              <a:rPr lang="ja-JP" altLang="en-US" sz="1000" b="1" smtClean="0">
                <a:solidFill>
                  <a:srgbClr val="000000"/>
                </a:solidFill>
              </a:rPr>
              <a:t>　　段差解消等の改修や頭部保護ヘッドギア購入やエアマット等</a:t>
            </a:r>
            <a:endParaRPr lang="en-US" altLang="ja-JP" sz="1000" b="1" smtClean="0">
              <a:solidFill>
                <a:srgbClr val="000000"/>
              </a:solidFill>
            </a:endParaRPr>
          </a:p>
          <a:p>
            <a:pPr>
              <a:buSzPct val="100000"/>
            </a:pPr>
            <a:r>
              <a:rPr lang="ja-JP" altLang="en-US" sz="1000" b="1">
                <a:solidFill>
                  <a:srgbClr val="000000"/>
                </a:solidFill>
              </a:rPr>
              <a:t>　</a:t>
            </a:r>
            <a:r>
              <a:rPr lang="ja-JP" altLang="en-US" sz="1000" b="1" smtClean="0">
                <a:solidFill>
                  <a:srgbClr val="000000"/>
                </a:solidFill>
              </a:rPr>
              <a:t>　　購入）</a:t>
            </a:r>
            <a:endParaRPr lang="en-US" altLang="ja-JP" sz="1000" b="1" smtClean="0">
              <a:solidFill>
                <a:srgbClr val="000000"/>
              </a:solidFill>
            </a:endParaRPr>
          </a:p>
          <a:p>
            <a:pPr>
              <a:buSzPct val="100000"/>
            </a:pPr>
            <a:r>
              <a:rPr lang="ja-JP" altLang="en-US" sz="1000" b="1">
                <a:solidFill>
                  <a:srgbClr val="000000"/>
                </a:solidFill>
              </a:rPr>
              <a:t>　</a:t>
            </a:r>
            <a:r>
              <a:rPr lang="ja-JP" altLang="en-US" sz="1000" b="1" smtClean="0">
                <a:solidFill>
                  <a:srgbClr val="000000"/>
                </a:solidFill>
              </a:rPr>
              <a:t>　　　</a:t>
            </a:r>
            <a:r>
              <a:rPr lang="ja-JP" altLang="en-US" sz="1000" b="1" smtClean="0">
                <a:solidFill>
                  <a:srgbClr val="FF0000"/>
                </a:solidFill>
              </a:rPr>
              <a:t>補助単価：</a:t>
            </a:r>
            <a:r>
              <a:rPr lang="en-US" altLang="ja-JP" sz="1000" b="1" smtClean="0">
                <a:solidFill>
                  <a:srgbClr val="FF0000"/>
                </a:solidFill>
              </a:rPr>
              <a:t>1,290</a:t>
            </a:r>
            <a:r>
              <a:rPr lang="ja-JP" altLang="en-US" sz="1000" b="1" smtClean="0">
                <a:solidFill>
                  <a:srgbClr val="FF0000"/>
                </a:solidFill>
              </a:rPr>
              <a:t>千円</a:t>
            </a:r>
            <a:endParaRPr lang="en-US" altLang="ja-JP" sz="1000" b="1" smtClean="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02D58"/>
          </a:solidFill>
          <a:ln/>
        </p:spPr>
      </p:sp>
      <p:sp>
        <p:nvSpPr>
          <p:cNvPr id="3" name="Text 1"/>
          <p:cNvSpPr/>
          <p:nvPr/>
        </p:nvSpPr>
        <p:spPr>
          <a:xfrm>
            <a:off x="457200" y="182880"/>
            <a:ext cx="8229600" cy="365760"/>
          </a:xfrm>
          <a:prstGeom prst="rect">
            <a:avLst/>
          </a:prstGeom>
          <a:noFill/>
          <a:ln/>
        </p:spPr>
        <p:txBody>
          <a:bodyPr wrap="square" rtlCol="0" anchor="ctr"/>
          <a:lstStyle/>
          <a:p>
            <a:pPr marL="0" indent="0">
              <a:buNone/>
            </a:pPr>
            <a:r>
              <a:rPr lang="en-US" sz="2400" b="1" dirty="0">
                <a:solidFill>
                  <a:srgbClr val="FFFFFF"/>
                </a:solidFill>
              </a:rPr>
              <a:t>3. 留意事項・お問い合わせ先</a:t>
            </a:r>
            <a:endParaRPr lang="en-US" sz="2400" dirty="0"/>
          </a:p>
        </p:txBody>
      </p:sp>
      <p:sp>
        <p:nvSpPr>
          <p:cNvPr id="4" name="Shape 2"/>
          <p:cNvSpPr/>
          <p:nvPr/>
        </p:nvSpPr>
        <p:spPr>
          <a:xfrm>
            <a:off x="457200" y="914400"/>
            <a:ext cx="91440" cy="228600"/>
          </a:xfrm>
          <a:prstGeom prst="rect">
            <a:avLst/>
          </a:prstGeom>
          <a:solidFill>
            <a:srgbClr val="002D58"/>
          </a:solidFill>
          <a:ln/>
        </p:spPr>
      </p:sp>
      <p:sp>
        <p:nvSpPr>
          <p:cNvPr id="5" name="Text 3"/>
          <p:cNvSpPr/>
          <p:nvPr/>
        </p:nvSpPr>
        <p:spPr>
          <a:xfrm>
            <a:off x="640080" y="914400"/>
            <a:ext cx="7315200" cy="228600"/>
          </a:xfrm>
          <a:prstGeom prst="rect">
            <a:avLst/>
          </a:prstGeom>
          <a:noFill/>
          <a:ln/>
        </p:spPr>
        <p:txBody>
          <a:bodyPr wrap="square" rtlCol="0" anchor="ctr"/>
          <a:lstStyle/>
          <a:p>
            <a:pPr marL="0" indent="0">
              <a:buNone/>
            </a:pPr>
            <a:r>
              <a:rPr lang="en-US" sz="1400" b="1" dirty="0">
                <a:solidFill>
                  <a:srgbClr val="002D58"/>
                </a:solidFill>
              </a:rPr>
              <a:t>事業実施にあたっての留意点</a:t>
            </a:r>
            <a:endParaRPr lang="en-US" sz="1400" dirty="0"/>
          </a:p>
        </p:txBody>
      </p:sp>
      <p:sp>
        <p:nvSpPr>
          <p:cNvPr id="6" name="Text 4"/>
          <p:cNvSpPr/>
          <p:nvPr/>
        </p:nvSpPr>
        <p:spPr>
          <a:xfrm>
            <a:off x="457200" y="1280160"/>
            <a:ext cx="8229600" cy="1828800"/>
          </a:xfrm>
          <a:prstGeom prst="rect">
            <a:avLst/>
          </a:prstGeom>
          <a:noFill/>
          <a:ln/>
        </p:spPr>
        <p:txBody>
          <a:bodyPr wrap="square" rtlCol="0" anchor="ctr"/>
          <a:lstStyle/>
          <a:p>
            <a:pPr marL="342900" indent="-342900">
              <a:buSzPct val="100000"/>
              <a:buChar char="•"/>
            </a:pPr>
            <a:r>
              <a:rPr lang="ja-JP" altLang="en-US" sz="1100" b="1">
                <a:solidFill>
                  <a:srgbClr val="000000"/>
                </a:solidFill>
              </a:rPr>
              <a:t>制度変更等により、補助基準額や補助要件が変更になる場合があります。</a:t>
            </a:r>
          </a:p>
          <a:p>
            <a:pPr marL="342900" indent="-342900">
              <a:buSzPct val="100000"/>
              <a:buChar char="•"/>
            </a:pPr>
            <a:r>
              <a:rPr lang="ja-JP" altLang="en-US" sz="1100" b="1" smtClean="0"/>
              <a:t>本調査</a:t>
            </a:r>
            <a:r>
              <a:rPr lang="ja-JP" altLang="en-US" sz="1100" b="1"/>
              <a:t>は予算確保の参考とするものであり、補助金</a:t>
            </a:r>
            <a:r>
              <a:rPr lang="ja-JP" altLang="en-US" sz="1100" u="sng">
                <a:solidFill>
                  <a:srgbClr val="FF0000"/>
                </a:solidFill>
              </a:rPr>
              <a:t>交付を確約するものではありません。</a:t>
            </a:r>
          </a:p>
          <a:p>
            <a:pPr marL="342900" indent="-342900">
              <a:buSzPct val="100000"/>
              <a:buFontTx/>
              <a:buChar char="•"/>
            </a:pPr>
            <a:r>
              <a:rPr lang="en-US" altLang="ja-JP" sz="1100" b="1" smtClean="0">
                <a:solidFill>
                  <a:srgbClr val="000000"/>
                </a:solidFill>
              </a:rPr>
              <a:t>消費税など一部補助対象外となる経費があります。</a:t>
            </a:r>
            <a:endParaRPr lang="en-US" sz="1100" u="sng" dirty="0">
              <a:solidFill>
                <a:srgbClr val="FF0000"/>
              </a:solidFill>
            </a:endParaRPr>
          </a:p>
          <a:p>
            <a:pPr marL="342900" indent="-342900">
              <a:buSzPct val="100000"/>
              <a:buChar char="•"/>
            </a:pPr>
            <a:r>
              <a:rPr lang="en-US" sz="1100" dirty="0">
                <a:solidFill>
                  <a:srgbClr val="000000"/>
                </a:solidFill>
              </a:rPr>
              <a:t>補助金交付内示発出まで事業に着手（契約・着工）</a:t>
            </a:r>
            <a:r>
              <a:rPr lang="en-US" sz="1100">
                <a:solidFill>
                  <a:srgbClr val="000000"/>
                </a:solidFill>
              </a:rPr>
              <a:t>することはできません</a:t>
            </a:r>
            <a:r>
              <a:rPr lang="en-US" sz="1100" smtClean="0">
                <a:solidFill>
                  <a:srgbClr val="000000"/>
                </a:solidFill>
              </a:rPr>
              <a:t>。</a:t>
            </a:r>
            <a:r>
              <a:rPr lang="ja-JP" altLang="en-US" sz="1100" b="1">
                <a:solidFill>
                  <a:srgbClr val="000000"/>
                </a:solidFill>
              </a:rPr>
              <a:t>また、施工業者の選定は原則、</a:t>
            </a:r>
            <a:r>
              <a:rPr lang="ja-JP" altLang="en-US" sz="1100" b="1" smtClean="0">
                <a:solidFill>
                  <a:srgbClr val="000000"/>
                </a:solidFill>
              </a:rPr>
              <a:t>入札に</a:t>
            </a:r>
            <a:r>
              <a:rPr lang="ja-JP" altLang="en-US" sz="1100" b="1">
                <a:solidFill>
                  <a:srgbClr val="000000"/>
                </a:solidFill>
              </a:rPr>
              <a:t>より行っていただくこととなりますが、姫路市からの指示があるまでは入札公告や業者の指名を実施しないでください。なお、設計業者選定は理事会審査等法人内で必要な手続きを経たうえで、随意契約（見積合せ・コンペ等）で行っても構いません。</a:t>
            </a:r>
            <a:endParaRPr lang="en-US" sz="1100" b="1" dirty="0"/>
          </a:p>
          <a:p>
            <a:pPr marL="342900" indent="-342900">
              <a:buSzPct val="100000"/>
              <a:buChar char="•"/>
            </a:pPr>
            <a:r>
              <a:rPr lang="en-US" sz="1100" dirty="0">
                <a:solidFill>
                  <a:srgbClr val="000000"/>
                </a:solidFill>
              </a:rPr>
              <a:t>設計士や関係官署等と事前相談を行い、建築基準法・</a:t>
            </a:r>
            <a:r>
              <a:rPr lang="en-US" sz="1100">
                <a:solidFill>
                  <a:srgbClr val="000000"/>
                </a:solidFill>
              </a:rPr>
              <a:t>消防法等の関係法令への適合を必ず確認してください</a:t>
            </a:r>
            <a:r>
              <a:rPr lang="en-US" sz="1100" smtClean="0">
                <a:solidFill>
                  <a:srgbClr val="000000"/>
                </a:solidFill>
              </a:rPr>
              <a:t>。</a:t>
            </a:r>
            <a:endParaRPr lang="en-US" sz="1100" dirty="0"/>
          </a:p>
          <a:p>
            <a:pPr marL="342900" indent="-342900">
              <a:buSzPct val="100000"/>
              <a:buChar char="•"/>
            </a:pPr>
            <a:r>
              <a:rPr lang="ja-JP" altLang="en-US" sz="1100" b="1" smtClean="0">
                <a:solidFill>
                  <a:srgbClr val="000000"/>
                </a:solidFill>
              </a:rPr>
              <a:t>表記している補助単価等は令和７年度時点での単価となります。</a:t>
            </a:r>
            <a:endParaRPr lang="en-US" sz="1100" b="1" smtClean="0">
              <a:solidFill>
                <a:srgbClr val="000000"/>
              </a:solidFill>
            </a:endParaRPr>
          </a:p>
        </p:txBody>
      </p:sp>
      <p:sp>
        <p:nvSpPr>
          <p:cNvPr id="7" name="Shape 5"/>
          <p:cNvSpPr/>
          <p:nvPr/>
        </p:nvSpPr>
        <p:spPr>
          <a:xfrm>
            <a:off x="457200" y="3200400"/>
            <a:ext cx="8229600" cy="1371600"/>
          </a:xfrm>
          <a:prstGeom prst="rect">
            <a:avLst/>
          </a:prstGeom>
          <a:noFill/>
          <a:ln w="12700">
            <a:solidFill>
              <a:srgbClr val="002D58"/>
            </a:solidFill>
            <a:prstDash val="solid"/>
          </a:ln>
        </p:spPr>
      </p:sp>
      <p:sp>
        <p:nvSpPr>
          <p:cNvPr id="8" name="Text 6"/>
          <p:cNvSpPr/>
          <p:nvPr/>
        </p:nvSpPr>
        <p:spPr>
          <a:xfrm>
            <a:off x="640080" y="3291840"/>
            <a:ext cx="7315200" cy="274320"/>
          </a:xfrm>
          <a:prstGeom prst="rect">
            <a:avLst/>
          </a:prstGeom>
          <a:noFill/>
          <a:ln/>
        </p:spPr>
        <p:txBody>
          <a:bodyPr wrap="square" rtlCol="0" anchor="ctr"/>
          <a:lstStyle/>
          <a:p>
            <a:pPr marL="0" indent="0">
              <a:buNone/>
            </a:pPr>
            <a:r>
              <a:rPr lang="en-US" sz="1200" b="1" dirty="0">
                <a:solidFill>
                  <a:srgbClr val="002D58"/>
                </a:solidFill>
              </a:rPr>
              <a:t>お問い合わせ先</a:t>
            </a:r>
            <a:endParaRPr lang="en-US" sz="1200" dirty="0"/>
          </a:p>
        </p:txBody>
      </p:sp>
      <p:sp>
        <p:nvSpPr>
          <p:cNvPr id="9" name="Text 7"/>
          <p:cNvSpPr/>
          <p:nvPr/>
        </p:nvSpPr>
        <p:spPr>
          <a:xfrm>
            <a:off x="640080" y="3657600"/>
            <a:ext cx="7315200" cy="914400"/>
          </a:xfrm>
          <a:prstGeom prst="rect">
            <a:avLst/>
          </a:prstGeom>
          <a:noFill/>
          <a:ln/>
        </p:spPr>
        <p:txBody>
          <a:bodyPr wrap="square" rtlCol="0" anchor="ctr"/>
          <a:lstStyle/>
          <a:p>
            <a:pPr marL="0" indent="0">
              <a:buNone/>
            </a:pPr>
            <a:r>
              <a:rPr lang="en-US" sz="1100" dirty="0">
                <a:solidFill>
                  <a:srgbClr val="000000"/>
                </a:solidFill>
              </a:rPr>
              <a:t>姫路市 健康福祉局 長寿社会支援部 高齢者政策課</a:t>
            </a:r>
            <a:endParaRPr lang="en-US" sz="1100" dirty="0"/>
          </a:p>
          <a:p>
            <a:pPr marL="0" indent="0">
              <a:buNone/>
            </a:pPr>
            <a:r>
              <a:rPr lang="en-US" sz="1100" dirty="0">
                <a:solidFill>
                  <a:srgbClr val="000000"/>
                </a:solidFill>
              </a:rPr>
              <a:t>📍 〒670-8501 姫路市安田四丁目1番地 本庁舎8階</a:t>
            </a:r>
            <a:endParaRPr lang="en-US" sz="1100" dirty="0"/>
          </a:p>
          <a:p>
            <a:pPr marL="0" indent="0">
              <a:buNone/>
            </a:pPr>
            <a:r>
              <a:rPr lang="en-US" sz="1100" dirty="0">
                <a:solidFill>
                  <a:srgbClr val="000000"/>
                </a:solidFill>
              </a:rPr>
              <a:t>📞 電話番号：079-221-2986 / FAX：079-221-2972</a:t>
            </a:r>
            <a:endParaRPr lang="en-US" sz="1100" dirty="0"/>
          </a:p>
        </p:txBody>
      </p:sp>
      <p:sp>
        <p:nvSpPr>
          <p:cNvPr id="10" name="Shape 8"/>
          <p:cNvSpPr/>
          <p:nvPr/>
        </p:nvSpPr>
        <p:spPr>
          <a:xfrm>
            <a:off x="457200" y="4754880"/>
            <a:ext cx="8229600" cy="0"/>
          </a:xfrm>
          <a:prstGeom prst="line">
            <a:avLst/>
          </a:prstGeom>
          <a:noFill/>
          <a:ln w="6350">
            <a:solidFill>
              <a:srgbClr val="CCCCCC"/>
            </a:solidFill>
            <a:prstDash val="solid"/>
          </a:ln>
        </p:spPr>
      </p:sp>
      <p:sp>
        <p:nvSpPr>
          <p:cNvPr id="12" name="Text 10"/>
          <p:cNvSpPr/>
          <p:nvPr/>
        </p:nvSpPr>
        <p:spPr>
          <a:xfrm>
            <a:off x="8229600" y="4846320"/>
            <a:ext cx="457200" cy="274320"/>
          </a:xfrm>
          <a:prstGeom prst="rect">
            <a:avLst/>
          </a:prstGeom>
          <a:noFill/>
          <a:ln/>
        </p:spPr>
        <p:txBody>
          <a:bodyPr wrap="square" rtlCol="0" anchor="ctr"/>
          <a:lstStyle/>
          <a:p>
            <a:pPr marL="0" indent="0" algn="r">
              <a:buNone/>
            </a:pPr>
            <a:r>
              <a:rPr lang="en-US" sz="1000" dirty="0">
                <a:solidFill>
                  <a:srgbClr val="595959"/>
                </a:solidFill>
              </a:rPr>
              <a:t>5</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990</Words>
  <Application>Microsoft Office PowerPoint</Application>
  <PresentationFormat>画面に合わせる (16:9)</PresentationFormat>
  <Paragraphs>86</Paragraphs>
  <Slides>5</Slides>
  <Notes>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松下　竜也</cp:lastModifiedBy>
  <cp:revision>15</cp:revision>
  <dcterms:created xsi:type="dcterms:W3CDTF">2026-08-06T02:39:40Z</dcterms:created>
  <dcterms:modified xsi:type="dcterms:W3CDTF">2026-09-04T05:47:40Z</dcterms:modified>
</cp:coreProperties>
</file>