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5" r:id="rId2"/>
    <p:sldId id="466" r:id="rId3"/>
    <p:sldId id="521" r:id="rId4"/>
    <p:sldId id="473" r:id="rId5"/>
    <p:sldId id="540" r:id="rId6"/>
    <p:sldId id="494" r:id="rId7"/>
    <p:sldId id="470" r:id="rId8"/>
    <p:sldId id="515" r:id="rId9"/>
    <p:sldId id="53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4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41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67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301203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1301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73153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0857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8332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1424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7755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329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59742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193919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4750-B527-4FB6-BED3-ED33BA4CA95E}" type="datetimeFigureOut">
              <a:rPr kumimoji="1" lang="ja-JP" altLang="en-US" smtClean="0"/>
              <a:t>2025/5/9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31484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6" name="テキスト 981"/>
          <p:cNvSpPr txBox="1"/>
          <p:nvPr/>
        </p:nvSpPr>
        <p:spPr>
          <a:xfrm>
            <a:off x="0" y="29272"/>
            <a:ext cx="8967208" cy="646331"/>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　　　　　令和７年度姫路市立学校における</a:t>
            </a:r>
            <a:endParaRPr lang="en-US" altLang="ja-JP" b="1" dirty="0" smtClean="0">
              <a:latin typeface="Meiryo UI" panose="020B0604030504040204" pitchFamily="50" charset="-128"/>
              <a:ea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rPr>
              <a:t>　　　　　小中高一気通貫型探究学習支援事業業務委託に係る提案書</a:t>
            </a:r>
            <a:r>
              <a:rPr lang="ja-JP" altLang="en-US" b="1" dirty="0">
                <a:latin typeface="Meiryo UI" panose="020B0604030504040204" pitchFamily="50" charset="-128"/>
                <a:ea typeface="Meiryo UI" panose="020B0604030504040204" pitchFamily="50" charset="-128"/>
              </a:rPr>
              <a:t>　</a:t>
            </a:r>
            <a:endParaRPr b="1"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ECA7FEFB-B658-4543-9308-33A44ECF18CE}"/>
              </a:ext>
            </a:extLst>
          </p:cNvPr>
          <p:cNvSpPr/>
          <p:nvPr/>
        </p:nvSpPr>
        <p:spPr>
          <a:xfrm>
            <a:off x="0" y="662345"/>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（様式４－１）　１　業務実施方針</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B954AB95-23BD-43A3-887D-429BFC80317F}"/>
              </a:ext>
            </a:extLst>
          </p:cNvPr>
          <p:cNvSpPr txBox="1"/>
          <p:nvPr/>
        </p:nvSpPr>
        <p:spPr>
          <a:xfrm>
            <a:off x="313842" y="1308676"/>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本業務の課題及び課題解決等についての認識を</a:t>
            </a:r>
            <a:r>
              <a:rPr kumimoji="1" lang="ja-JP" altLang="en-US" sz="1400" dirty="0">
                <a:solidFill>
                  <a:srgbClr val="FF0000"/>
                </a:solidFill>
              </a:rPr>
              <a:t>詳細に記載すること。</a:t>
            </a:r>
          </a:p>
          <a:p>
            <a:pPr marL="285750" indent="-285750">
              <a:buFont typeface="Wingdings" panose="05000000000000000000" pitchFamily="2" charset="2"/>
              <a:buChar char="n"/>
            </a:pPr>
            <a:r>
              <a:rPr kumimoji="1" lang="ja-JP" altLang="en-US" sz="1400" dirty="0" smtClean="0">
                <a:solidFill>
                  <a:srgbClr val="FF0000"/>
                </a:solidFill>
              </a:rPr>
              <a:t>業務実施方針の</a:t>
            </a:r>
            <a:r>
              <a:rPr kumimoji="1" lang="ja-JP" altLang="en-US" sz="1400" dirty="0">
                <a:solidFill>
                  <a:srgbClr val="FF0000"/>
                </a:solidFill>
              </a:rPr>
              <a:t>記載に当たっては</a:t>
            </a:r>
            <a:r>
              <a:rPr kumimoji="1" lang="ja-JP" altLang="en-US" sz="1400" dirty="0" smtClean="0">
                <a:solidFill>
                  <a:srgbClr val="FF0000"/>
                </a:solidFill>
              </a:rPr>
              <a:t>、小学校から高校まで全ての校種で一気通貫型の探究学習を推進することによる本市</a:t>
            </a:r>
            <a:r>
              <a:rPr kumimoji="1" lang="ja-JP" altLang="en-US" sz="1400" dirty="0">
                <a:solidFill>
                  <a:srgbClr val="FF0000"/>
                </a:solidFill>
              </a:rPr>
              <a:t>の教育行政へ</a:t>
            </a:r>
            <a:r>
              <a:rPr kumimoji="1" lang="ja-JP" altLang="en-US" sz="1400" dirty="0" smtClean="0">
                <a:solidFill>
                  <a:srgbClr val="FF0000"/>
                </a:solidFill>
              </a:rPr>
              <a:t>の効果について</a:t>
            </a:r>
            <a:r>
              <a:rPr kumimoji="1" lang="ja-JP" altLang="en-US" sz="1400" dirty="0">
                <a:solidFill>
                  <a:srgbClr val="FF0000"/>
                </a:solidFill>
              </a:rPr>
              <a:t>、言及すること。</a:t>
            </a:r>
          </a:p>
        </p:txBody>
      </p:sp>
      <p:sp>
        <p:nvSpPr>
          <p:cNvPr id="2" name="楕円 1"/>
          <p:cNvSpPr/>
          <p:nvPr/>
        </p:nvSpPr>
        <p:spPr>
          <a:xfrm>
            <a:off x="8500678" y="732975"/>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1</a:t>
            </a:r>
            <a:endParaRPr kumimoji="1" lang="ja-JP" altLang="en-US" sz="140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（様式４－２）</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業務実施体制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9245100-B1BA-4E63-9CD9-3031C9C2260A}"/>
              </a:ext>
            </a:extLst>
          </p:cNvPr>
          <p:cNvSpPr txBox="1"/>
          <p:nvPr/>
        </p:nvSpPr>
        <p:spPr>
          <a:xfrm>
            <a:off x="313842" y="690037"/>
            <a:ext cx="8516316" cy="2677656"/>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endParaRPr kumimoji="1" lang="en-US" altLang="ja-JP" sz="1400" dirty="0" smtClean="0">
              <a:solidFill>
                <a:srgbClr val="FF0000"/>
              </a:solidFill>
            </a:endParaRPr>
          </a:p>
          <a:p>
            <a:r>
              <a:rPr kumimoji="1" lang="ja-JP" altLang="en-US" sz="1400" dirty="0" smtClean="0">
                <a:solidFill>
                  <a:srgbClr val="FF0000"/>
                </a:solidFill>
              </a:rPr>
              <a:t>①全体構成</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実施</a:t>
            </a:r>
            <a:r>
              <a:rPr kumimoji="1" lang="ja-JP" altLang="en-US" sz="1400" dirty="0">
                <a:solidFill>
                  <a:srgbClr val="FF0000"/>
                </a:solidFill>
              </a:rPr>
              <a:t>体制の全体像とその考え方を記述すること。</a:t>
            </a:r>
          </a:p>
          <a:p>
            <a:pPr marL="285750" indent="-285750">
              <a:buFont typeface="Wingdings" panose="05000000000000000000" pitchFamily="2" charset="2"/>
              <a:buChar char="n"/>
            </a:pPr>
            <a:r>
              <a:rPr kumimoji="1" lang="ja-JP" altLang="en-US" sz="1400" dirty="0" smtClean="0">
                <a:solidFill>
                  <a:srgbClr val="FF0000"/>
                </a:solidFill>
              </a:rPr>
              <a:t>実施</a:t>
            </a:r>
            <a:r>
              <a:rPr kumimoji="1" lang="ja-JP" altLang="en-US" sz="1400" dirty="0">
                <a:solidFill>
                  <a:srgbClr val="FF0000"/>
                </a:solidFill>
              </a:rPr>
              <a:t>体制の構成と役割を記述すること。</a:t>
            </a: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等の記述</a:t>
            </a:r>
            <a:r>
              <a:rPr kumimoji="1" lang="ja-JP" altLang="en-US" sz="1400" dirty="0" smtClean="0">
                <a:solidFill>
                  <a:srgbClr val="FF0000"/>
                </a:solidFill>
              </a:rPr>
              <a:t>は</a:t>
            </a:r>
            <a:r>
              <a:rPr kumimoji="1" lang="ja-JP" altLang="en-US" sz="1400" dirty="0">
                <a:solidFill>
                  <a:srgbClr val="FF0000"/>
                </a:solidFill>
              </a:rPr>
              <a:t>不可</a:t>
            </a:r>
            <a:r>
              <a:rPr kumimoji="1" lang="ja-JP" altLang="en-US" sz="1400" dirty="0" smtClean="0">
                <a:solidFill>
                  <a:srgbClr val="FF0000"/>
                </a:solidFill>
              </a:rPr>
              <a:t>と</a:t>
            </a:r>
            <a:r>
              <a:rPr kumimoji="1" lang="ja-JP" altLang="en-US" sz="1400" dirty="0">
                <a:solidFill>
                  <a:srgbClr val="FF0000"/>
                </a:solidFill>
              </a:rPr>
              <a:t>する</a:t>
            </a:r>
            <a:r>
              <a:rPr kumimoji="1" lang="ja-JP" altLang="en-US" sz="1400" dirty="0" smtClean="0">
                <a:solidFill>
                  <a:srgbClr val="FF0000"/>
                </a:solidFill>
              </a:rPr>
              <a:t>。</a:t>
            </a:r>
            <a:endParaRPr kumimoji="1" lang="en-US" altLang="ja-JP" sz="1400" dirty="0" smtClean="0">
              <a:solidFill>
                <a:srgbClr val="FF0000"/>
              </a:solidFill>
            </a:endParaRPr>
          </a:p>
          <a:p>
            <a:endParaRPr kumimoji="1" lang="en-US" altLang="ja-JP" sz="1400" dirty="0">
              <a:solidFill>
                <a:srgbClr val="FF0000"/>
              </a:solidFill>
            </a:endParaRPr>
          </a:p>
          <a:p>
            <a:r>
              <a:rPr kumimoji="1" lang="ja-JP" altLang="en-US" sz="1400" dirty="0" smtClean="0">
                <a:solidFill>
                  <a:srgbClr val="FF0000"/>
                </a:solidFill>
              </a:rPr>
              <a:t>②関係法人</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に係る主な法人について、役割を記述すること。業務の一部を再委託することを予定している場合は、再委託先、主な再委託内容を記述すること。</a:t>
            </a:r>
          </a:p>
          <a:p>
            <a:pPr marL="285750" indent="-285750">
              <a:buFont typeface="Wingdings" panose="05000000000000000000" pitchFamily="2" charset="2"/>
              <a:buChar char="n"/>
            </a:pPr>
            <a:r>
              <a:rPr kumimoji="1" lang="ja-JP" altLang="en-US" sz="1400" dirty="0" smtClean="0">
                <a:solidFill>
                  <a:srgbClr val="FF0000"/>
                </a:solidFill>
              </a:rPr>
              <a:t>なお</a:t>
            </a:r>
            <a:r>
              <a:rPr kumimoji="1" lang="ja-JP" altLang="en-US" sz="1400" dirty="0">
                <a:solidFill>
                  <a:srgbClr val="FF0000"/>
                </a:solidFill>
              </a:rPr>
              <a:t>、再委託する場合において、事前に書面により本市の承諾を得る必要がある。</a:t>
            </a:r>
          </a:p>
          <a:p>
            <a:pPr marL="285750" indent="-285750">
              <a:buFont typeface="Wingdings" panose="05000000000000000000" pitchFamily="2" charset="2"/>
              <a:buChar char="n"/>
            </a:pPr>
            <a:endParaRPr kumimoji="1" lang="ja-JP" altLang="en-US" sz="1400" dirty="0">
              <a:solidFill>
                <a:srgbClr val="FF0000"/>
              </a:solidFill>
            </a:endParaRPr>
          </a:p>
        </p:txBody>
      </p:sp>
      <p:sp>
        <p:nvSpPr>
          <p:cNvPr id="6" name="楕円 5"/>
          <p:cNvSpPr/>
          <p:nvPr/>
        </p:nvSpPr>
        <p:spPr>
          <a:xfrm>
            <a:off x="8482017"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２</a:t>
            </a:r>
          </a:p>
        </p:txBody>
      </p:sp>
    </p:spTree>
    <p:extLst>
      <p:ext uri="{BB962C8B-B14F-4D97-AF65-F5344CB8AC3E}">
        <p14:creationId xmlns:p14="http://schemas.microsoft.com/office/powerpoint/2010/main" val="408968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（様式４－３）　業務計画</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FA258D42-D2AB-4750-AAB2-50E866221B33}"/>
              </a:ext>
            </a:extLst>
          </p:cNvPr>
          <p:cNvSpPr txBox="1"/>
          <p:nvPr/>
        </p:nvSpPr>
        <p:spPr>
          <a:xfrm>
            <a:off x="313842" y="902685"/>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a:solidFill>
                  <a:srgbClr val="FF0000"/>
                </a:solidFill>
              </a:rPr>
              <a:t>　</a:t>
            </a:r>
            <a:r>
              <a:rPr kumimoji="1" lang="ja-JP" altLang="en-US" sz="1400" dirty="0" smtClean="0">
                <a:solidFill>
                  <a:srgbClr val="FF0000"/>
                </a:solidFill>
              </a:rPr>
              <a:t>①　</a:t>
            </a:r>
            <a:r>
              <a:rPr kumimoji="1" lang="ja-JP" altLang="en-US" sz="1400" dirty="0">
                <a:solidFill>
                  <a:srgbClr val="FF0000"/>
                </a:solidFill>
              </a:rPr>
              <a:t>現存の市立３</a:t>
            </a:r>
            <a:r>
              <a:rPr kumimoji="1" lang="ja-JP" altLang="en-US" sz="1400" dirty="0" smtClean="0">
                <a:solidFill>
                  <a:srgbClr val="FF0000"/>
                </a:solidFill>
              </a:rPr>
              <a:t>高校における現地視察</a:t>
            </a:r>
            <a:endParaRPr kumimoji="1" lang="en-US" altLang="ja-JP" sz="1400" dirty="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②　市立</a:t>
            </a:r>
            <a:r>
              <a:rPr kumimoji="1" lang="ja-JP" altLang="en-US" sz="1400" dirty="0">
                <a:solidFill>
                  <a:srgbClr val="FF0000"/>
                </a:solidFill>
              </a:rPr>
              <a:t>高校の探究学習カリキュラム案の</a:t>
            </a:r>
            <a:r>
              <a:rPr kumimoji="1" lang="ja-JP" altLang="en-US" sz="1400" dirty="0" smtClean="0">
                <a:solidFill>
                  <a:srgbClr val="FF0000"/>
                </a:solidFill>
              </a:rPr>
              <a:t>作成</a:t>
            </a:r>
            <a:endParaRPr kumimoji="1" lang="en-US" altLang="ja-JP" sz="1400" dirty="0" smtClean="0">
              <a:solidFill>
                <a:srgbClr val="FF0000"/>
              </a:solidFill>
            </a:endParaRPr>
          </a:p>
          <a:p>
            <a:r>
              <a:rPr kumimoji="1" lang="ja-JP" altLang="en-US" sz="1400" dirty="0" smtClean="0">
                <a:solidFill>
                  <a:srgbClr val="FF0000"/>
                </a:solidFill>
              </a:rPr>
              <a:t>　■　①②について、業務開始から完了までの効果的なスケジュールを記述すること。</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a:t>
            </a:r>
            <a:r>
              <a:rPr kumimoji="1" lang="ja-JP" altLang="en-US" sz="1400" dirty="0">
                <a:solidFill>
                  <a:srgbClr val="FF0000"/>
                </a:solidFill>
              </a:rPr>
              <a:t>　本事業を実施するにあたり、留意事項があれば記述すること。</a:t>
            </a:r>
            <a:endParaRPr kumimoji="1" lang="en-US" altLang="ja-JP" sz="1400" dirty="0">
              <a:solidFill>
                <a:srgbClr val="FF0000"/>
              </a:solidFill>
            </a:endParaRPr>
          </a:p>
          <a:p>
            <a:endParaRPr kumimoji="1" lang="en-US" altLang="ja-JP" sz="1400" dirty="0" smtClean="0">
              <a:solidFill>
                <a:srgbClr val="FF0000"/>
              </a:solidFill>
            </a:endParaRPr>
          </a:p>
          <a:p>
            <a:endParaRPr kumimoji="1" lang="en-US" altLang="ja-JP" sz="1400" dirty="0" smtClean="0">
              <a:solidFill>
                <a:srgbClr val="FF0000"/>
              </a:solidFill>
            </a:endParaRPr>
          </a:p>
        </p:txBody>
      </p:sp>
      <p:sp>
        <p:nvSpPr>
          <p:cNvPr id="6" name="楕円 5"/>
          <p:cNvSpPr/>
          <p:nvPr/>
        </p:nvSpPr>
        <p:spPr>
          <a:xfrm>
            <a:off x="8491347" y="87233"/>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３</a:t>
            </a:r>
          </a:p>
        </p:txBody>
      </p:sp>
    </p:spTree>
    <p:extLst>
      <p:ext uri="{BB962C8B-B14F-4D97-AF65-F5344CB8AC3E}">
        <p14:creationId xmlns:p14="http://schemas.microsoft.com/office/powerpoint/2010/main" val="391396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（様式４－４）</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探究カリキュラム作成実績</a:t>
            </a:r>
            <a:endParaRPr lang="ja-JP" altLang="en-US" b="1" dirty="0">
              <a:solidFill>
                <a:sysClr val="windowText" lastClr="0000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309220" y="690037"/>
            <a:ext cx="8516316"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r>
              <a:rPr kumimoji="1" lang="ja-JP" altLang="en-US" sz="1400" dirty="0" smtClean="0">
                <a:solidFill>
                  <a:srgbClr val="FF0000"/>
                </a:solidFill>
              </a:rPr>
              <a:t>■　</a:t>
            </a:r>
            <a:r>
              <a:rPr kumimoji="1" lang="ja-JP" altLang="en-US" sz="1400" dirty="0">
                <a:solidFill>
                  <a:srgbClr val="FF0000"/>
                </a:solidFill>
              </a:rPr>
              <a:t>平成</a:t>
            </a:r>
            <a:r>
              <a:rPr kumimoji="1" lang="ja-JP" altLang="ja-JP" sz="1400" dirty="0" smtClean="0">
                <a:solidFill>
                  <a:srgbClr val="FF0000"/>
                </a:solidFill>
              </a:rPr>
              <a:t>３０年</a:t>
            </a:r>
            <a:r>
              <a:rPr kumimoji="1" lang="ja-JP" altLang="ja-JP" sz="1400" dirty="0">
                <a:solidFill>
                  <a:srgbClr val="FF0000"/>
                </a:solidFill>
              </a:rPr>
              <a:t>４月１日以後</a:t>
            </a:r>
            <a:r>
              <a:rPr kumimoji="1" lang="ja-JP" altLang="ja-JP" sz="1400" dirty="0" smtClean="0">
                <a:solidFill>
                  <a:srgbClr val="FF0000"/>
                </a:solidFill>
              </a:rPr>
              <a:t>に</a:t>
            </a:r>
            <a:r>
              <a:rPr kumimoji="1" lang="ja-JP" altLang="en-US" sz="1400" dirty="0" smtClean="0">
                <a:solidFill>
                  <a:srgbClr val="FF0000"/>
                </a:solidFill>
              </a:rPr>
              <a:t>受けた、</a:t>
            </a:r>
            <a:r>
              <a:rPr kumimoji="1" lang="ja-JP" altLang="ja-JP" sz="1400" dirty="0" smtClean="0">
                <a:solidFill>
                  <a:srgbClr val="FF0000"/>
                </a:solidFill>
              </a:rPr>
              <a:t>国</a:t>
            </a:r>
            <a:r>
              <a:rPr kumimoji="1" lang="ja-JP" altLang="ja-JP" sz="1400" dirty="0">
                <a:solidFill>
                  <a:srgbClr val="FF0000"/>
                </a:solidFill>
              </a:rPr>
              <a:t>、地方公共</a:t>
            </a:r>
            <a:r>
              <a:rPr kumimoji="1" lang="ja-JP" altLang="ja-JP" sz="1400" dirty="0" smtClean="0">
                <a:solidFill>
                  <a:srgbClr val="FF0000"/>
                </a:solidFill>
              </a:rPr>
              <a:t>団体</a:t>
            </a:r>
            <a:r>
              <a:rPr kumimoji="1" lang="ja-JP" altLang="en-US" sz="1400" dirty="0" smtClean="0">
                <a:solidFill>
                  <a:srgbClr val="FF0000"/>
                </a:solidFill>
              </a:rPr>
              <a:t>、又は私立学校法第３条に規定される学校法人が発注　</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 した</a:t>
            </a:r>
            <a:r>
              <a:rPr kumimoji="1" lang="ja-JP" altLang="ja-JP" sz="1400" dirty="0" smtClean="0">
                <a:solidFill>
                  <a:srgbClr val="FF0000"/>
                </a:solidFill>
              </a:rPr>
              <a:t>探究</a:t>
            </a:r>
            <a:r>
              <a:rPr kumimoji="1" lang="ja-JP" altLang="ja-JP" sz="1400" dirty="0">
                <a:solidFill>
                  <a:srgbClr val="FF0000"/>
                </a:solidFill>
              </a:rPr>
              <a:t>学習カリキュラム</a:t>
            </a:r>
            <a:r>
              <a:rPr kumimoji="1" lang="ja-JP" altLang="ja-JP" sz="1400" dirty="0" smtClean="0">
                <a:solidFill>
                  <a:srgbClr val="FF0000"/>
                </a:solidFill>
              </a:rPr>
              <a:t>開発</a:t>
            </a:r>
            <a:r>
              <a:rPr kumimoji="1" lang="ja-JP" altLang="ja-JP" sz="1400" dirty="0">
                <a:solidFill>
                  <a:srgbClr val="FF0000"/>
                </a:solidFill>
              </a:rPr>
              <a:t>（「探究学習カリキュラム」とは、中学校または高等学校における総合的な学習</a:t>
            </a:r>
            <a:r>
              <a:rPr kumimoji="1" lang="ja-JP" altLang="ja-JP" sz="1400" dirty="0" smtClean="0">
                <a:solidFill>
                  <a:srgbClr val="FF0000"/>
                </a:solidFill>
              </a:rPr>
              <a:t>の</a:t>
            </a:r>
            <a:r>
              <a:rPr kumimoji="1" lang="ja-JP" altLang="en-US" sz="1400" dirty="0" smtClean="0">
                <a:solidFill>
                  <a:srgbClr val="FF0000"/>
                </a:solidFill>
              </a:rPr>
              <a:t>時間</a:t>
            </a:r>
            <a:endParaRPr kumimoji="1" lang="en-US" altLang="ja-JP" sz="1400" dirty="0" smtClean="0">
              <a:solidFill>
                <a:srgbClr val="FF0000"/>
              </a:solidFill>
            </a:endParaRPr>
          </a:p>
          <a:p>
            <a:r>
              <a:rPr kumimoji="1" lang="ja-JP" altLang="en-US" sz="1400" dirty="0">
                <a:solidFill>
                  <a:srgbClr val="FF0000"/>
                </a:solidFill>
              </a:rPr>
              <a:t>　</a:t>
            </a:r>
            <a:r>
              <a:rPr kumimoji="1" lang="ja-JP" altLang="ja-JP" sz="1400" dirty="0" smtClean="0">
                <a:solidFill>
                  <a:srgbClr val="FF0000"/>
                </a:solidFill>
              </a:rPr>
              <a:t>または</a:t>
            </a:r>
            <a:r>
              <a:rPr kumimoji="1" lang="ja-JP" altLang="ja-JP" sz="1400" dirty="0">
                <a:solidFill>
                  <a:srgbClr val="FF0000"/>
                </a:solidFill>
              </a:rPr>
              <a:t>総合的な探究の時間の年間計画を指す。</a:t>
            </a:r>
            <a:r>
              <a:rPr kumimoji="1" lang="ja-JP" altLang="ja-JP" sz="1400" dirty="0" smtClean="0">
                <a:solidFill>
                  <a:srgbClr val="FF0000"/>
                </a:solidFill>
              </a:rPr>
              <a:t>）</a:t>
            </a:r>
            <a:r>
              <a:rPr kumimoji="1" lang="ja-JP" altLang="en-US" sz="1400" dirty="0" smtClean="0">
                <a:solidFill>
                  <a:srgbClr val="FF0000"/>
                </a:solidFill>
              </a:rPr>
              <a:t>を実施し、完了した業務のうち、代表的なものを５つを上限に記載</a:t>
            </a:r>
            <a:endParaRPr kumimoji="1"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し、契約書及び業務内容のわかる書類（特記仕様書等）の写しを提出すること</a:t>
            </a:r>
            <a:r>
              <a:rPr kumimoji="1" lang="ja-JP" altLang="en-US" sz="1400" dirty="0" smtClean="0">
                <a:solidFill>
                  <a:srgbClr val="FF0000"/>
                </a:solidFill>
              </a:rPr>
              <a:t>。（中学校のカリキュラムは各２点、</a:t>
            </a:r>
            <a:r>
              <a:rPr kumimoji="1" lang="ja-JP" altLang="en-US" sz="1400" dirty="0">
                <a:solidFill>
                  <a:srgbClr val="FF0000"/>
                </a:solidFill>
              </a:rPr>
              <a:t>高等学校</a:t>
            </a:r>
            <a:r>
              <a:rPr kumimoji="1" lang="ja-JP" altLang="en-US" sz="1400" dirty="0" smtClean="0">
                <a:solidFill>
                  <a:srgbClr val="FF0000"/>
                </a:solidFill>
              </a:rPr>
              <a:t>のカリキュラムは各４点で計算する）</a:t>
            </a:r>
            <a:endParaRPr kumimoji="1" lang="ja-JP" altLang="ja-JP" sz="1400" dirty="0">
              <a:solidFill>
                <a:srgbClr val="FF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722771346"/>
              </p:ext>
            </p:extLst>
          </p:nvPr>
        </p:nvGraphicFramePr>
        <p:xfrm>
          <a:off x="532749" y="2189069"/>
          <a:ext cx="7931021" cy="1387468"/>
        </p:xfrm>
        <a:graphic>
          <a:graphicData uri="http://schemas.openxmlformats.org/drawingml/2006/table">
            <a:tbl>
              <a:tblPr firstRow="1" bandRow="1">
                <a:tableStyleId>{5940675A-B579-460E-94D1-54222C63F5DA}</a:tableStyleId>
              </a:tblPr>
              <a:tblGrid>
                <a:gridCol w="317240">
                  <a:extLst>
                    <a:ext uri="{9D8B030D-6E8A-4147-A177-3AD203B41FA5}">
                      <a16:colId xmlns:a16="http://schemas.microsoft.com/office/drawing/2014/main" val="3671734688"/>
                    </a:ext>
                  </a:extLst>
                </a:gridCol>
                <a:gridCol w="2236762">
                  <a:extLst>
                    <a:ext uri="{9D8B030D-6E8A-4147-A177-3AD203B41FA5}">
                      <a16:colId xmlns:a16="http://schemas.microsoft.com/office/drawing/2014/main" val="497737897"/>
                    </a:ext>
                  </a:extLst>
                </a:gridCol>
                <a:gridCol w="5377019">
                  <a:extLst>
                    <a:ext uri="{9D8B030D-6E8A-4147-A177-3AD203B41FA5}">
                      <a16:colId xmlns:a16="http://schemas.microsoft.com/office/drawing/2014/main" val="2914503817"/>
                    </a:ext>
                  </a:extLst>
                </a:gridCol>
              </a:tblGrid>
              <a:tr h="346867">
                <a:tc rowSpan="4">
                  <a:txBody>
                    <a:bodyPr/>
                    <a:lstStyle/>
                    <a:p>
                      <a:pPr algn="l"/>
                      <a:r>
                        <a:rPr kumimoji="1" lang="ja-JP" altLang="en-US" sz="1400" dirty="0" smtClean="0"/>
                        <a:t>①</a:t>
                      </a:r>
                      <a:endParaRPr kumimoji="1" lang="ja-JP" altLang="en-US" sz="1400" dirty="0"/>
                    </a:p>
                  </a:txBody>
                  <a:tcPr anchor="ctr"/>
                </a:tc>
                <a:tc>
                  <a:txBody>
                    <a:bodyPr/>
                    <a:lstStyle/>
                    <a:p>
                      <a:pPr algn="l"/>
                      <a:r>
                        <a:rPr kumimoji="1" lang="ja-JP" altLang="en-US" sz="1400" dirty="0" smtClean="0"/>
                        <a:t>実施年度</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平成・令和　　年度</a:t>
                      </a:r>
                    </a:p>
                  </a:txBody>
                  <a:tcPr anchor="ctr"/>
                </a:tc>
                <a:extLst>
                  <a:ext uri="{0D108BD9-81ED-4DB2-BD59-A6C34878D82A}">
                    <a16:rowId xmlns:a16="http://schemas.microsoft.com/office/drawing/2014/main" val="2116476056"/>
                  </a:ext>
                </a:extLst>
              </a:tr>
              <a:tr h="346867">
                <a:tc vMerge="1">
                  <a:txBody>
                    <a:bodyPr/>
                    <a:lstStyle/>
                    <a:p>
                      <a:pPr algn="l"/>
                      <a:endParaRPr kumimoji="1" lang="ja-JP" altLang="en-US" sz="1400" dirty="0"/>
                    </a:p>
                  </a:txBody>
                  <a:tcPr anchor="ctr"/>
                </a:tc>
                <a:tc>
                  <a:txBody>
                    <a:bodyPr/>
                    <a:lstStyle/>
                    <a:p>
                      <a:pPr algn="l"/>
                      <a:r>
                        <a:rPr kumimoji="1" lang="ja-JP" altLang="en-US" sz="1400" dirty="0" smtClean="0"/>
                        <a:t>団体名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4278957882"/>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2826458840"/>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カリキュラムの特徴</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378334653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479441189"/>
              </p:ext>
            </p:extLst>
          </p:nvPr>
        </p:nvGraphicFramePr>
        <p:xfrm>
          <a:off x="532749" y="3753822"/>
          <a:ext cx="7931021" cy="1387468"/>
        </p:xfrm>
        <a:graphic>
          <a:graphicData uri="http://schemas.openxmlformats.org/drawingml/2006/table">
            <a:tbl>
              <a:tblPr firstRow="1" bandRow="1">
                <a:tableStyleId>{5940675A-B579-460E-94D1-54222C63F5DA}</a:tableStyleId>
              </a:tblPr>
              <a:tblGrid>
                <a:gridCol w="317240">
                  <a:extLst>
                    <a:ext uri="{9D8B030D-6E8A-4147-A177-3AD203B41FA5}">
                      <a16:colId xmlns:a16="http://schemas.microsoft.com/office/drawing/2014/main" val="3671734688"/>
                    </a:ext>
                  </a:extLst>
                </a:gridCol>
                <a:gridCol w="2236762">
                  <a:extLst>
                    <a:ext uri="{9D8B030D-6E8A-4147-A177-3AD203B41FA5}">
                      <a16:colId xmlns:a16="http://schemas.microsoft.com/office/drawing/2014/main" val="497737897"/>
                    </a:ext>
                  </a:extLst>
                </a:gridCol>
                <a:gridCol w="5377019">
                  <a:extLst>
                    <a:ext uri="{9D8B030D-6E8A-4147-A177-3AD203B41FA5}">
                      <a16:colId xmlns:a16="http://schemas.microsoft.com/office/drawing/2014/main" val="2914503817"/>
                    </a:ext>
                  </a:extLst>
                </a:gridCol>
              </a:tblGrid>
              <a:tr h="346867">
                <a:tc rowSpan="4">
                  <a:txBody>
                    <a:bodyPr/>
                    <a:lstStyle/>
                    <a:p>
                      <a:pPr algn="l"/>
                      <a:r>
                        <a:rPr kumimoji="1" lang="ja-JP" altLang="en-US" sz="1400" dirty="0" smtClean="0"/>
                        <a:t>②</a:t>
                      </a:r>
                      <a:endParaRPr kumimoji="1" lang="ja-JP" altLang="en-US" sz="1400" dirty="0"/>
                    </a:p>
                  </a:txBody>
                  <a:tcPr anchor="ctr"/>
                </a:tc>
                <a:tc>
                  <a:txBody>
                    <a:bodyPr/>
                    <a:lstStyle/>
                    <a:p>
                      <a:pPr algn="l"/>
                      <a:r>
                        <a:rPr kumimoji="1" lang="ja-JP" altLang="en-US" sz="1400" dirty="0" smtClean="0"/>
                        <a:t>実施年度</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平成・令和　　年度</a:t>
                      </a:r>
                    </a:p>
                  </a:txBody>
                  <a:tcPr anchor="ctr"/>
                </a:tc>
                <a:extLst>
                  <a:ext uri="{0D108BD9-81ED-4DB2-BD59-A6C34878D82A}">
                    <a16:rowId xmlns:a16="http://schemas.microsoft.com/office/drawing/2014/main" val="2116476056"/>
                  </a:ext>
                </a:extLst>
              </a:tr>
              <a:tr h="346867">
                <a:tc vMerge="1">
                  <a:txBody>
                    <a:bodyPr/>
                    <a:lstStyle/>
                    <a:p>
                      <a:pPr algn="l"/>
                      <a:endParaRPr kumimoji="1" lang="ja-JP" altLang="en-US" sz="1400" dirty="0"/>
                    </a:p>
                  </a:txBody>
                  <a:tcPr anchor="ctr"/>
                </a:tc>
                <a:tc>
                  <a:txBody>
                    <a:bodyPr/>
                    <a:lstStyle/>
                    <a:p>
                      <a:pPr algn="l"/>
                      <a:r>
                        <a:rPr kumimoji="1" lang="ja-JP" altLang="en-US" sz="1400" dirty="0" smtClean="0"/>
                        <a:t>団体名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4278957882"/>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2826458840"/>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カリキュラムの特徴</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3783346536"/>
                  </a:ext>
                </a:extLst>
              </a:tr>
            </a:tbl>
          </a:graphicData>
        </a:graphic>
      </p:graphicFrame>
      <p:sp>
        <p:nvSpPr>
          <p:cNvPr id="10" name="楕円 9"/>
          <p:cNvSpPr/>
          <p:nvPr/>
        </p:nvSpPr>
        <p:spPr>
          <a:xfrm>
            <a:off x="8592271"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４</a:t>
            </a:r>
          </a:p>
        </p:txBody>
      </p:sp>
      <p:graphicFrame>
        <p:nvGraphicFramePr>
          <p:cNvPr id="9" name="表 8"/>
          <p:cNvGraphicFramePr>
            <a:graphicFrameLocks noGrp="1"/>
          </p:cNvGraphicFramePr>
          <p:nvPr>
            <p:extLst>
              <p:ext uri="{D42A27DB-BD31-4B8C-83A1-F6EECF244321}">
                <p14:modId xmlns:p14="http://schemas.microsoft.com/office/powerpoint/2010/main" val="3453655723"/>
              </p:ext>
            </p:extLst>
          </p:nvPr>
        </p:nvGraphicFramePr>
        <p:xfrm>
          <a:off x="532748" y="5318575"/>
          <a:ext cx="7931021" cy="1387468"/>
        </p:xfrm>
        <a:graphic>
          <a:graphicData uri="http://schemas.openxmlformats.org/drawingml/2006/table">
            <a:tbl>
              <a:tblPr firstRow="1" bandRow="1">
                <a:tableStyleId>{5940675A-B579-460E-94D1-54222C63F5DA}</a:tableStyleId>
              </a:tblPr>
              <a:tblGrid>
                <a:gridCol w="317240">
                  <a:extLst>
                    <a:ext uri="{9D8B030D-6E8A-4147-A177-3AD203B41FA5}">
                      <a16:colId xmlns:a16="http://schemas.microsoft.com/office/drawing/2014/main" val="3671734688"/>
                    </a:ext>
                  </a:extLst>
                </a:gridCol>
                <a:gridCol w="2236762">
                  <a:extLst>
                    <a:ext uri="{9D8B030D-6E8A-4147-A177-3AD203B41FA5}">
                      <a16:colId xmlns:a16="http://schemas.microsoft.com/office/drawing/2014/main" val="497737897"/>
                    </a:ext>
                  </a:extLst>
                </a:gridCol>
                <a:gridCol w="5377019">
                  <a:extLst>
                    <a:ext uri="{9D8B030D-6E8A-4147-A177-3AD203B41FA5}">
                      <a16:colId xmlns:a16="http://schemas.microsoft.com/office/drawing/2014/main" val="2914503817"/>
                    </a:ext>
                  </a:extLst>
                </a:gridCol>
              </a:tblGrid>
              <a:tr h="346867">
                <a:tc rowSpan="4">
                  <a:txBody>
                    <a:bodyPr/>
                    <a:lstStyle/>
                    <a:p>
                      <a:pPr algn="l"/>
                      <a:r>
                        <a:rPr kumimoji="1" lang="ja-JP" altLang="en-US" sz="1400" dirty="0" smtClean="0"/>
                        <a:t>③</a:t>
                      </a:r>
                      <a:endParaRPr kumimoji="1" lang="ja-JP" altLang="en-US" sz="1400" dirty="0"/>
                    </a:p>
                  </a:txBody>
                  <a:tcPr anchor="ctr"/>
                </a:tc>
                <a:tc>
                  <a:txBody>
                    <a:bodyPr/>
                    <a:lstStyle/>
                    <a:p>
                      <a:pPr algn="l"/>
                      <a:r>
                        <a:rPr kumimoji="1" lang="ja-JP" altLang="en-US" sz="1400" dirty="0" smtClean="0"/>
                        <a:t>実施年度</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平成・令和　　年度</a:t>
                      </a:r>
                    </a:p>
                  </a:txBody>
                  <a:tcPr anchor="ctr"/>
                </a:tc>
                <a:extLst>
                  <a:ext uri="{0D108BD9-81ED-4DB2-BD59-A6C34878D82A}">
                    <a16:rowId xmlns:a16="http://schemas.microsoft.com/office/drawing/2014/main" val="2116476056"/>
                  </a:ext>
                </a:extLst>
              </a:tr>
              <a:tr h="346867">
                <a:tc vMerge="1">
                  <a:txBody>
                    <a:bodyPr/>
                    <a:lstStyle/>
                    <a:p>
                      <a:pPr algn="l"/>
                      <a:endParaRPr kumimoji="1" lang="ja-JP" altLang="en-US" sz="1400" dirty="0"/>
                    </a:p>
                  </a:txBody>
                  <a:tcPr anchor="ctr"/>
                </a:tc>
                <a:tc>
                  <a:txBody>
                    <a:bodyPr/>
                    <a:lstStyle/>
                    <a:p>
                      <a:pPr algn="l"/>
                      <a:r>
                        <a:rPr kumimoji="1" lang="ja-JP" altLang="en-US" sz="1400" dirty="0" smtClean="0"/>
                        <a:t>団体名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4278957882"/>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2826458840"/>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カリキュラムの特徴</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3783346536"/>
                  </a:ext>
                </a:extLst>
              </a:tr>
            </a:tbl>
          </a:graphicData>
        </a:graphic>
      </p:graphicFrame>
    </p:spTree>
    <p:extLst>
      <p:ext uri="{BB962C8B-B14F-4D97-AF65-F5344CB8AC3E}">
        <p14:creationId xmlns:p14="http://schemas.microsoft.com/office/powerpoint/2010/main" val="45580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（様式４－４）</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探究カリキュラム作成実績</a:t>
            </a:r>
            <a:endParaRPr lang="ja-JP" altLang="en-US" b="1"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20222389"/>
              </p:ext>
            </p:extLst>
          </p:nvPr>
        </p:nvGraphicFramePr>
        <p:xfrm>
          <a:off x="452851" y="776511"/>
          <a:ext cx="7931021" cy="1387468"/>
        </p:xfrm>
        <a:graphic>
          <a:graphicData uri="http://schemas.openxmlformats.org/drawingml/2006/table">
            <a:tbl>
              <a:tblPr firstRow="1" bandRow="1">
                <a:tableStyleId>{5940675A-B579-460E-94D1-54222C63F5DA}</a:tableStyleId>
              </a:tblPr>
              <a:tblGrid>
                <a:gridCol w="317240">
                  <a:extLst>
                    <a:ext uri="{9D8B030D-6E8A-4147-A177-3AD203B41FA5}">
                      <a16:colId xmlns:a16="http://schemas.microsoft.com/office/drawing/2014/main" val="3671734688"/>
                    </a:ext>
                  </a:extLst>
                </a:gridCol>
                <a:gridCol w="2236762">
                  <a:extLst>
                    <a:ext uri="{9D8B030D-6E8A-4147-A177-3AD203B41FA5}">
                      <a16:colId xmlns:a16="http://schemas.microsoft.com/office/drawing/2014/main" val="497737897"/>
                    </a:ext>
                  </a:extLst>
                </a:gridCol>
                <a:gridCol w="5377019">
                  <a:extLst>
                    <a:ext uri="{9D8B030D-6E8A-4147-A177-3AD203B41FA5}">
                      <a16:colId xmlns:a16="http://schemas.microsoft.com/office/drawing/2014/main" val="2914503817"/>
                    </a:ext>
                  </a:extLst>
                </a:gridCol>
              </a:tblGrid>
              <a:tr h="346867">
                <a:tc rowSpan="4">
                  <a:txBody>
                    <a:bodyPr/>
                    <a:lstStyle/>
                    <a:p>
                      <a:pPr algn="l"/>
                      <a:r>
                        <a:rPr kumimoji="1" lang="ja-JP" altLang="en-US" sz="1400" dirty="0" smtClean="0"/>
                        <a:t>④</a:t>
                      </a:r>
                      <a:endParaRPr kumimoji="1" lang="ja-JP" altLang="en-US" sz="1400" dirty="0"/>
                    </a:p>
                  </a:txBody>
                  <a:tcPr anchor="ctr"/>
                </a:tc>
                <a:tc>
                  <a:txBody>
                    <a:bodyPr/>
                    <a:lstStyle/>
                    <a:p>
                      <a:pPr algn="l"/>
                      <a:r>
                        <a:rPr kumimoji="1" lang="ja-JP" altLang="en-US" sz="1400" dirty="0" smtClean="0"/>
                        <a:t>実施年度</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平成・令和　　年度</a:t>
                      </a:r>
                    </a:p>
                  </a:txBody>
                  <a:tcPr anchor="ctr"/>
                </a:tc>
                <a:extLst>
                  <a:ext uri="{0D108BD9-81ED-4DB2-BD59-A6C34878D82A}">
                    <a16:rowId xmlns:a16="http://schemas.microsoft.com/office/drawing/2014/main" val="2116476056"/>
                  </a:ext>
                </a:extLst>
              </a:tr>
              <a:tr h="346867">
                <a:tc vMerge="1">
                  <a:txBody>
                    <a:bodyPr/>
                    <a:lstStyle/>
                    <a:p>
                      <a:pPr algn="l"/>
                      <a:endParaRPr kumimoji="1" lang="ja-JP" altLang="en-US" sz="1400" dirty="0"/>
                    </a:p>
                  </a:txBody>
                  <a:tcPr anchor="ctr"/>
                </a:tc>
                <a:tc>
                  <a:txBody>
                    <a:bodyPr/>
                    <a:lstStyle/>
                    <a:p>
                      <a:pPr algn="l"/>
                      <a:r>
                        <a:rPr kumimoji="1" lang="ja-JP" altLang="en-US" sz="1400" dirty="0" smtClean="0"/>
                        <a:t>団体名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4278957882"/>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2826458840"/>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カリキュラムの特徴</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378334653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650531193"/>
              </p:ext>
            </p:extLst>
          </p:nvPr>
        </p:nvGraphicFramePr>
        <p:xfrm>
          <a:off x="452851" y="2341264"/>
          <a:ext cx="7931021" cy="1387468"/>
        </p:xfrm>
        <a:graphic>
          <a:graphicData uri="http://schemas.openxmlformats.org/drawingml/2006/table">
            <a:tbl>
              <a:tblPr firstRow="1" bandRow="1">
                <a:tableStyleId>{5940675A-B579-460E-94D1-54222C63F5DA}</a:tableStyleId>
              </a:tblPr>
              <a:tblGrid>
                <a:gridCol w="317240">
                  <a:extLst>
                    <a:ext uri="{9D8B030D-6E8A-4147-A177-3AD203B41FA5}">
                      <a16:colId xmlns:a16="http://schemas.microsoft.com/office/drawing/2014/main" val="3671734688"/>
                    </a:ext>
                  </a:extLst>
                </a:gridCol>
                <a:gridCol w="2236762">
                  <a:extLst>
                    <a:ext uri="{9D8B030D-6E8A-4147-A177-3AD203B41FA5}">
                      <a16:colId xmlns:a16="http://schemas.microsoft.com/office/drawing/2014/main" val="497737897"/>
                    </a:ext>
                  </a:extLst>
                </a:gridCol>
                <a:gridCol w="5377019">
                  <a:extLst>
                    <a:ext uri="{9D8B030D-6E8A-4147-A177-3AD203B41FA5}">
                      <a16:colId xmlns:a16="http://schemas.microsoft.com/office/drawing/2014/main" val="2914503817"/>
                    </a:ext>
                  </a:extLst>
                </a:gridCol>
              </a:tblGrid>
              <a:tr h="346867">
                <a:tc rowSpan="4">
                  <a:txBody>
                    <a:bodyPr/>
                    <a:lstStyle/>
                    <a:p>
                      <a:pPr algn="l"/>
                      <a:r>
                        <a:rPr kumimoji="1" lang="ja-JP" altLang="en-US" sz="1400" dirty="0" smtClean="0"/>
                        <a:t>⑤</a:t>
                      </a:r>
                      <a:endParaRPr kumimoji="1" lang="ja-JP" altLang="en-US" sz="1400" dirty="0"/>
                    </a:p>
                  </a:txBody>
                  <a:tcPr anchor="ctr"/>
                </a:tc>
                <a:tc>
                  <a:txBody>
                    <a:bodyPr/>
                    <a:lstStyle/>
                    <a:p>
                      <a:pPr algn="l"/>
                      <a:r>
                        <a:rPr kumimoji="1" lang="ja-JP" altLang="en-US" sz="1400" dirty="0" smtClean="0"/>
                        <a:t>実施年度</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平成・令和　　年度</a:t>
                      </a:r>
                    </a:p>
                  </a:txBody>
                  <a:tcPr anchor="ctr"/>
                </a:tc>
                <a:extLst>
                  <a:ext uri="{0D108BD9-81ED-4DB2-BD59-A6C34878D82A}">
                    <a16:rowId xmlns:a16="http://schemas.microsoft.com/office/drawing/2014/main" val="2116476056"/>
                  </a:ext>
                </a:extLst>
              </a:tr>
              <a:tr h="346867">
                <a:tc vMerge="1">
                  <a:txBody>
                    <a:bodyPr/>
                    <a:lstStyle/>
                    <a:p>
                      <a:pPr algn="l"/>
                      <a:endParaRPr kumimoji="1" lang="ja-JP" altLang="en-US" sz="1400" dirty="0"/>
                    </a:p>
                  </a:txBody>
                  <a:tcPr anchor="ctr"/>
                </a:tc>
                <a:tc>
                  <a:txBody>
                    <a:bodyPr/>
                    <a:lstStyle/>
                    <a:p>
                      <a:pPr algn="l"/>
                      <a:r>
                        <a:rPr kumimoji="1" lang="ja-JP" altLang="en-US" sz="1400" dirty="0" smtClean="0"/>
                        <a:t>団体名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4278957882"/>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カリキュラム名</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2826458840"/>
                  </a:ext>
                </a:extLst>
              </a:tr>
              <a:tr h="346867">
                <a:tc vMerge="1">
                  <a:txBody>
                    <a:bodyPr/>
                    <a:lstStyle/>
                    <a:p>
                      <a:pPr algn="l"/>
                      <a:endParaRPr kumimoji="1" lang="ja-JP" altLang="en-US" sz="1400" dirty="0"/>
                    </a:p>
                  </a:txBody>
                  <a:tcPr anchor="ctr"/>
                </a:tc>
                <a:tc>
                  <a:txBody>
                    <a:bodyPr/>
                    <a:lstStyle/>
                    <a:p>
                      <a:pPr algn="l"/>
                      <a:r>
                        <a:rPr kumimoji="1" lang="ja-JP" altLang="en-US" sz="1400" dirty="0" smtClean="0"/>
                        <a:t>カリキュラムの特徴</a:t>
                      </a:r>
                      <a:endParaRPr kumimoji="1" lang="ja-JP" altLang="en-US" sz="1400" dirty="0"/>
                    </a:p>
                  </a:txBody>
                  <a:tcPr anchor="ctr"/>
                </a:tc>
                <a:tc>
                  <a:txBody>
                    <a:bodyPr/>
                    <a:lstStyle/>
                    <a:p>
                      <a:pPr algn="l"/>
                      <a:endParaRPr kumimoji="1" lang="ja-JP" altLang="en-US" sz="1400" dirty="0"/>
                    </a:p>
                  </a:txBody>
                  <a:tcPr anchor="ctr"/>
                </a:tc>
                <a:extLst>
                  <a:ext uri="{0D108BD9-81ED-4DB2-BD59-A6C34878D82A}">
                    <a16:rowId xmlns:a16="http://schemas.microsoft.com/office/drawing/2014/main" val="3783346536"/>
                  </a:ext>
                </a:extLst>
              </a:tr>
            </a:tbl>
          </a:graphicData>
        </a:graphic>
      </p:graphicFrame>
      <p:sp>
        <p:nvSpPr>
          <p:cNvPr id="6" name="楕円 5"/>
          <p:cNvSpPr/>
          <p:nvPr/>
        </p:nvSpPr>
        <p:spPr>
          <a:xfrm>
            <a:off x="8547331"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5</a:t>
            </a:r>
            <a:endParaRPr kumimoji="1" lang="ja-JP" altLang="en-US" sz="1400" dirty="0">
              <a:solidFill>
                <a:schemeClr val="tx1"/>
              </a:solidFill>
            </a:endParaRPr>
          </a:p>
        </p:txBody>
      </p:sp>
    </p:spTree>
    <p:extLst>
      <p:ext uri="{BB962C8B-B14F-4D97-AF65-F5344CB8AC3E}">
        <p14:creationId xmlns:p14="http://schemas.microsoft.com/office/powerpoint/2010/main" val="428311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（様式４－５）</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市立３高等学校の現地調査に関する提案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FA258D42-D2AB-4750-AAB2-50E866221B33}"/>
              </a:ext>
            </a:extLst>
          </p:cNvPr>
          <p:cNvSpPr txBox="1"/>
          <p:nvPr/>
        </p:nvSpPr>
        <p:spPr>
          <a:xfrm>
            <a:off x="313842" y="86536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現地</a:t>
            </a:r>
            <a:r>
              <a:rPr kumimoji="1" lang="ja-JP" altLang="en-US" sz="1400" dirty="0" smtClean="0">
                <a:solidFill>
                  <a:srgbClr val="FF0000"/>
                </a:solidFill>
              </a:rPr>
              <a:t>調査の回数や調査方法について記述すること。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調査の観点や結果の整理・分析方法について記述すること。</a:t>
            </a:r>
            <a:endParaRPr kumimoji="1" lang="en-US" altLang="ja-JP" sz="1400" dirty="0" smtClean="0">
              <a:solidFill>
                <a:srgbClr val="FF0000"/>
              </a:solidFill>
            </a:endParaRPr>
          </a:p>
        </p:txBody>
      </p:sp>
      <p:sp>
        <p:nvSpPr>
          <p:cNvPr id="6" name="楕円 5"/>
          <p:cNvSpPr/>
          <p:nvPr/>
        </p:nvSpPr>
        <p:spPr>
          <a:xfrm>
            <a:off x="8482016" y="68572"/>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6</a:t>
            </a:r>
            <a:endParaRPr kumimoji="1" lang="ja-JP" altLang="en-US" sz="1400" dirty="0">
              <a:solidFill>
                <a:schemeClr val="tx1"/>
              </a:solidFill>
            </a:endParaRPr>
          </a:p>
        </p:txBody>
      </p:sp>
    </p:spTree>
    <p:extLst>
      <p:ext uri="{BB962C8B-B14F-4D97-AF65-F5344CB8AC3E}">
        <p14:creationId xmlns:p14="http://schemas.microsoft.com/office/powerpoint/2010/main" val="402714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（様式４－６）　新設高等学校の探究カリキュラム案作成に関する提案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smtClean="0">
                <a:solidFill>
                  <a:srgbClr val="FF0000"/>
                </a:solidFill>
              </a:rPr>
              <a:t>■カリキュラム案作成に係る方法や内容について詳細に記述すること。</a:t>
            </a:r>
            <a:endParaRPr kumimoji="1" lang="en-US" altLang="ja-JP" sz="1400" dirty="0">
              <a:solidFill>
                <a:srgbClr val="FF0000"/>
              </a:solidFill>
            </a:endParaRPr>
          </a:p>
          <a:p>
            <a:r>
              <a:rPr kumimoji="1" lang="ja-JP" altLang="en-US" sz="1400" dirty="0">
                <a:solidFill>
                  <a:srgbClr val="FF0000"/>
                </a:solidFill>
              </a:rPr>
              <a:t>■</a:t>
            </a:r>
            <a:r>
              <a:rPr kumimoji="1" lang="ja-JP" altLang="en-US" sz="1400" dirty="0" smtClean="0">
                <a:solidFill>
                  <a:srgbClr val="FF0000"/>
                </a:solidFill>
              </a:rPr>
              <a:t>カリキュラム案作成において中心となる考えについて記述すること。</a:t>
            </a:r>
            <a:endParaRPr kumimoji="1" lang="en-US" altLang="ja-JP" sz="1400" dirty="0" smtClean="0">
              <a:solidFill>
                <a:srgbClr val="FF0000"/>
              </a:solidFill>
            </a:endParaRPr>
          </a:p>
        </p:txBody>
      </p:sp>
      <p:sp>
        <p:nvSpPr>
          <p:cNvPr id="6" name="楕円 5"/>
          <p:cNvSpPr/>
          <p:nvPr/>
        </p:nvSpPr>
        <p:spPr>
          <a:xfrm>
            <a:off x="8593984"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7</a:t>
            </a:r>
            <a:endParaRPr kumimoji="1" lang="ja-JP" altLang="en-US" sz="1400" dirty="0">
              <a:solidFill>
                <a:schemeClr val="tx1"/>
              </a:solidFill>
            </a:endParaRPr>
          </a:p>
        </p:txBody>
      </p:sp>
    </p:spTree>
    <p:extLst>
      <p:ext uri="{BB962C8B-B14F-4D97-AF65-F5344CB8AC3E}">
        <p14:creationId xmlns:p14="http://schemas.microsoft.com/office/powerpoint/2010/main" val="243105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（様式４－７）</a:t>
            </a:r>
            <a:r>
              <a:rPr lang="ja-JP" altLang="en-US" b="1" smtClean="0">
                <a:solidFill>
                  <a:sysClr val="windowText" lastClr="000000"/>
                </a:solidFill>
                <a:latin typeface="Meiryo UI" panose="020B0604030504040204" pitchFamily="50" charset="-128"/>
                <a:ea typeface="Meiryo UI" panose="020B0604030504040204" pitchFamily="50" charset="-128"/>
              </a:rPr>
              <a:t>　教職員研修</a:t>
            </a:r>
            <a:r>
              <a:rPr lang="ja-JP" altLang="en-US" b="1" dirty="0" smtClean="0">
                <a:solidFill>
                  <a:sysClr val="windowText" lastClr="000000"/>
                </a:solidFill>
                <a:latin typeface="Meiryo UI" panose="020B0604030504040204" pitchFamily="50" charset="-128"/>
                <a:ea typeface="Meiryo UI" panose="020B0604030504040204" pitchFamily="50" charset="-128"/>
              </a:rPr>
              <a:t>に関する提案</a:t>
            </a:r>
            <a:r>
              <a:rPr lang="ja-JP" altLang="en-US" b="1" dirty="0">
                <a:solidFill>
                  <a:sysClr val="windowText" lastClr="000000"/>
                </a:solidFill>
                <a:latin typeface="Meiryo UI" panose="020B0604030504040204" pitchFamily="50" charset="-128"/>
                <a:ea typeface="Meiryo UI" panose="020B0604030504040204" pitchFamily="50" charset="-128"/>
              </a:rPr>
              <a:t>　</a:t>
            </a: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309220" y="800048"/>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smtClean="0">
                <a:solidFill>
                  <a:srgbClr val="FF0000"/>
                </a:solidFill>
              </a:rPr>
              <a:t>■　集合研修を通じて、探究的な学習についての理解を深めるための、効果的なプログラムについて記述すること。</a:t>
            </a:r>
            <a:endParaRPr kumimoji="1" lang="en-US" altLang="ja-JP" sz="1400" dirty="0" smtClean="0">
              <a:solidFill>
                <a:srgbClr val="FF0000"/>
              </a:solidFill>
            </a:endParaRPr>
          </a:p>
          <a:p>
            <a:r>
              <a:rPr kumimoji="1" lang="ja-JP" altLang="en-US" sz="1400" dirty="0" smtClean="0">
                <a:solidFill>
                  <a:srgbClr val="FF0000"/>
                </a:solidFill>
              </a:rPr>
              <a:t>■　オンデマンド研修の資料や動画について、特徴や効果について記述すること。</a:t>
            </a:r>
            <a:endParaRPr kumimoji="1" lang="en-US" altLang="ja-JP" sz="1400" dirty="0">
              <a:solidFill>
                <a:srgbClr val="FF0000"/>
              </a:solidFill>
            </a:endParaRPr>
          </a:p>
        </p:txBody>
      </p:sp>
      <p:sp>
        <p:nvSpPr>
          <p:cNvPr id="6" name="楕円 5"/>
          <p:cNvSpPr/>
          <p:nvPr/>
        </p:nvSpPr>
        <p:spPr>
          <a:xfrm>
            <a:off x="8592271"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8</a:t>
            </a:r>
            <a:endParaRPr kumimoji="1" lang="ja-JP" altLang="en-US" sz="1400" dirty="0">
              <a:solidFill>
                <a:schemeClr val="tx1"/>
              </a:solidFill>
            </a:endParaRPr>
          </a:p>
        </p:txBody>
      </p:sp>
    </p:spTree>
    <p:extLst>
      <p:ext uri="{BB962C8B-B14F-4D97-AF65-F5344CB8AC3E}">
        <p14:creationId xmlns:p14="http://schemas.microsoft.com/office/powerpoint/2010/main" val="157122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（様式４－</a:t>
            </a:r>
            <a:r>
              <a:rPr lang="ja-JP" altLang="en-US" b="1" dirty="0" smtClean="0">
                <a:latin typeface="Meiryo UI" panose="020B0604030504040204" pitchFamily="50" charset="-128"/>
                <a:ea typeface="Meiryo UI" panose="020B0604030504040204" pitchFamily="50" charset="-128"/>
              </a:rPr>
              <a:t>８</a:t>
            </a:r>
            <a:r>
              <a:rPr lang="ja-JP" altLang="en-US" b="1" dirty="0" smtClean="0">
                <a:solidFill>
                  <a:sysClr val="windowText" lastClr="000000"/>
                </a:solidFill>
                <a:latin typeface="Meiryo UI" panose="020B0604030504040204" pitchFamily="50" charset="-128"/>
                <a:ea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189111" y="828040"/>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r>
              <a:rPr kumimoji="1" lang="ja-JP" altLang="en-US" sz="1400" dirty="0" smtClean="0">
                <a:solidFill>
                  <a:srgbClr val="FF0000"/>
                </a:solidFill>
              </a:rPr>
              <a:t>■　その他</a:t>
            </a:r>
            <a:r>
              <a:rPr kumimoji="1" lang="ja-JP" altLang="en-US" sz="1400" dirty="0">
                <a:solidFill>
                  <a:srgbClr val="FF0000"/>
                </a:solidFill>
              </a:rPr>
              <a:t>、本市に</a:t>
            </a:r>
            <a:r>
              <a:rPr kumimoji="1" lang="ja-JP" altLang="en-US" sz="1400" dirty="0" smtClean="0">
                <a:solidFill>
                  <a:srgbClr val="FF0000"/>
                </a:solidFill>
              </a:rPr>
              <a:t>とって探究学習に</a:t>
            </a:r>
            <a:r>
              <a:rPr kumimoji="1" lang="ja-JP" altLang="en-US" sz="1400" dirty="0">
                <a:solidFill>
                  <a:srgbClr val="FF0000"/>
                </a:solidFill>
              </a:rPr>
              <a:t>関する有益な提案がある場合は、詳細に記載すること。</a:t>
            </a:r>
          </a:p>
          <a:p>
            <a:endParaRPr kumimoji="1" lang="en-US" altLang="ja-JP" sz="1400" dirty="0">
              <a:solidFill>
                <a:srgbClr val="FF0000"/>
              </a:solidFill>
            </a:endParaRPr>
          </a:p>
        </p:txBody>
      </p:sp>
      <p:sp>
        <p:nvSpPr>
          <p:cNvPr id="6" name="楕円 5"/>
          <p:cNvSpPr/>
          <p:nvPr/>
        </p:nvSpPr>
        <p:spPr>
          <a:xfrm>
            <a:off x="8547331" y="70630"/>
            <a:ext cx="466530" cy="43474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mtClean="0">
                <a:solidFill>
                  <a:schemeClr val="tx1"/>
                </a:solidFill>
              </a:rPr>
              <a:t>９</a:t>
            </a:r>
            <a:endParaRPr kumimoji="1" lang="ja-JP" altLang="en-US" sz="1400" dirty="0">
              <a:solidFill>
                <a:schemeClr val="tx1"/>
              </a:solidFill>
            </a:endParaRPr>
          </a:p>
        </p:txBody>
      </p:sp>
    </p:spTree>
    <p:extLst>
      <p:ext uri="{BB962C8B-B14F-4D97-AF65-F5344CB8AC3E}">
        <p14:creationId xmlns:p14="http://schemas.microsoft.com/office/powerpoint/2010/main" val="10297717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414</Words>
  <Application>Microsoft Office PowerPoint</Application>
  <PresentationFormat>画面に合わせる (4:3)</PresentationFormat>
  <Paragraphs>84</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岸　恭佑</dc:creator>
  <cp:lastModifiedBy>横田　直人</cp:lastModifiedBy>
  <cp:revision>184</cp:revision>
  <dcterms:created xsi:type="dcterms:W3CDTF">2023-02-13T01:21:19Z</dcterms:created>
  <dcterms:modified xsi:type="dcterms:W3CDTF">2025-05-09T02:36:12Z</dcterms:modified>
</cp:coreProperties>
</file>