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3" r:id="rId4"/>
    <p:sldMasterId id="2147483734" r:id="rId5"/>
  </p:sldMasterIdLst>
  <p:notesMasterIdLst>
    <p:notesMasterId r:id="rId7"/>
  </p:notesMasterIdLst>
  <p:handoutMasterIdLst>
    <p:handoutMasterId r:id="rId8"/>
  </p:handoutMasterIdLst>
  <p:sldIdLst>
    <p:sldId id="784"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guide id="3" orient="horz" pos="3130"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6EC"/>
    <a:srgbClr val="0098D0"/>
    <a:srgbClr val="003366"/>
    <a:srgbClr val="0066FF"/>
    <a:srgbClr val="FFCCCC"/>
    <a:srgbClr val="FF99FF"/>
    <a:srgbClr val="FFBE3C"/>
    <a:srgbClr val="FFCC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5897" autoAdjust="0"/>
  </p:normalViewPr>
  <p:slideViewPr>
    <p:cSldViewPr snapToGrid="0">
      <p:cViewPr varScale="1">
        <p:scale>
          <a:sx n="80" d="100"/>
          <a:sy n="80" d="100"/>
        </p:scale>
        <p:origin x="3330" y="108"/>
      </p:cViewPr>
      <p:guideLst>
        <p:guide orient="horz" pos="3120"/>
        <p:guide pos="1994"/>
        <p:guide pos="2160"/>
      </p:guideLst>
    </p:cSldViewPr>
  </p:slideViewPr>
  <p:outlineViewPr>
    <p:cViewPr>
      <p:scale>
        <a:sx n="33" d="100"/>
        <a:sy n="33" d="100"/>
      </p:scale>
      <p:origin x="0" y="14556"/>
    </p:cViewPr>
  </p:outlineViewPr>
  <p:notesTextViewPr>
    <p:cViewPr>
      <p:scale>
        <a:sx n="1" d="1"/>
        <a:sy n="1" d="1"/>
      </p:scale>
      <p:origin x="0" y="0"/>
    </p:cViewPr>
  </p:notesTextViewPr>
  <p:sorterViewPr>
    <p:cViewPr>
      <p:scale>
        <a:sx n="100" d="100"/>
        <a:sy n="100" d="100"/>
      </p:scale>
      <p:origin x="0" y="516"/>
    </p:cViewPr>
  </p:sorterViewPr>
  <p:notesViewPr>
    <p:cSldViewPr snapToGrid="0">
      <p:cViewPr varScale="1">
        <p:scale>
          <a:sx n="77" d="100"/>
          <a:sy n="77" d="100"/>
        </p:scale>
        <p:origin x="-2124" y="-96"/>
      </p:cViewPr>
      <p:guideLst>
        <p:guide orient="horz" pos="3107"/>
        <p:guide pos="2121"/>
        <p:guide orient="horz" pos="3130"/>
        <p:guide pos="2143"/>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notesMaster" Target="notesMasters/notesMaster1.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1.xml" />
  <Relationship Id="rId11" Type="http://schemas.openxmlformats.org/officeDocument/2006/relationships/viewProps" Target="viewProps.xml" />
  <Relationship Id="rId5" Type="http://schemas.openxmlformats.org/officeDocument/2006/relationships/slideMaster" Target="slideMasters/slideMaster2.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commentAuthors" Target="commentAuthor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4.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221" y="9440372"/>
            <a:ext cx="2950374" cy="497366"/>
          </a:xfrm>
          <a:prstGeom prst="rect">
            <a:avLst/>
          </a:prstGeom>
        </p:spPr>
        <p:txBody>
          <a:bodyPr vert="horz" lIns="92222" tIns="46112" rIns="92222" bIns="46112" rtlCol="0" anchor="b"/>
          <a:lstStyle>
            <a:lvl1pPr algn="r">
              <a:defRPr sz="1200"/>
            </a:lvl1pPr>
          </a:lstStyle>
          <a:p>
            <a:fld id="{890D49B3-77EC-46FE-B424-3B5A14154505}" type="slidenum">
              <a:rPr kumimoji="1" lang="ja-JP" altLang="en-US" smtClean="0"/>
              <a:t>‹#›</a:t>
            </a:fld>
            <a:endParaRPr kumimoji="1" lang="ja-JP" altLang="en-US"/>
          </a:p>
        </p:txBody>
      </p:sp>
    </p:spTree>
    <p:extLst>
      <p:ext uri="{BB962C8B-B14F-4D97-AF65-F5344CB8AC3E}">
        <p14:creationId xmlns:p14="http://schemas.microsoft.com/office/powerpoint/2010/main" val="2134749229"/>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0" tIns="45708" rIns="91420" bIns="45708" rtlCol="0"/>
          <a:lstStyle>
            <a:lvl1pPr algn="r">
              <a:defRPr sz="1200"/>
            </a:lvl1pPr>
          </a:lstStyle>
          <a:p>
            <a:fld id="{A359C27B-FDF5-4DC3-813C-4B04B6A0DE22}" type="datetimeFigureOut">
              <a:rPr kumimoji="1" lang="ja-JP" altLang="en-US" smtClean="0"/>
              <a:t>2019/2/26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20" tIns="45708" rIns="91420"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0" tIns="45708" rIns="91420" bIns="45708" rtlCol="0" anchor="b"/>
          <a:lstStyle>
            <a:lvl1pPr algn="r">
              <a:defRPr sz="1200"/>
            </a:lvl1pPr>
          </a:lstStyle>
          <a:p>
            <a:fld id="{45420239-B0DF-4D73-92F1-73AE1E14A798}" type="slidenum">
              <a:rPr kumimoji="1" lang="ja-JP" altLang="en-US" smtClean="0"/>
              <a:t>‹#›</a:t>
            </a:fld>
            <a:endParaRPr kumimoji="1" lang="ja-JP" altLang="en-US"/>
          </a:p>
        </p:txBody>
      </p:sp>
    </p:spTree>
    <p:extLst>
      <p:ext uri="{BB962C8B-B14F-4D97-AF65-F5344CB8AC3E}">
        <p14:creationId xmlns:p14="http://schemas.microsoft.com/office/powerpoint/2010/main" val="18263132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slideMaster" Target="../slideMasters/slideMaster1.xml" />
  <Relationship Id="rId1" Type="http://schemas.openxmlformats.org/officeDocument/2006/relationships/tags" Target="../tags/tag1.xml" />
  <Relationship Id="rId4" Type="http://schemas.openxmlformats.org/officeDocument/2006/relationships/image" Target="../media/image2.emf"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138"/>
          <p:cNvSpPr>
            <a:spLocks noChangeArrowheads="1"/>
          </p:cNvSpPr>
          <p:nvPr userDrawn="1">
            <p:custDataLst>
              <p:tags r:id="rId1"/>
            </p:custDataLst>
          </p:nvPr>
        </p:nvSpPr>
        <p:spPr bwMode="gray">
          <a:xfrm>
            <a:off x="0" y="7310266"/>
            <a:ext cx="6858000" cy="2600325"/>
          </a:xfrm>
          <a:prstGeom prst="rect">
            <a:avLst/>
          </a:prstGeom>
          <a:solidFill>
            <a:srgbClr val="177B57"/>
          </a:solidFill>
          <a:ln w="9525" algn="ctr">
            <a:noFill/>
            <a:miter lim="800000"/>
            <a:headEnd/>
            <a:tailEnd/>
          </a:ln>
          <a:effectLst/>
        </p:spPr>
        <p:txBody>
          <a:bodyPr wrap="none" anchor="ctr"/>
          <a:lstStyle/>
          <a:p>
            <a:endParaRPr kumimoji="0" lang="en-US" sz="1246">
              <a:solidFill>
                <a:srgbClr val="000000"/>
              </a:solidFill>
            </a:endParaRPr>
          </a:p>
        </p:txBody>
      </p:sp>
      <p:pic>
        <p:nvPicPr>
          <p:cNvPr id="8" name="Picture 149" descr="BCG_Monogram_RGB"/>
          <p:cNvPicPr>
            <a:picLocks noChangeAspect="1" noChangeArrowheads="1"/>
          </p:cNvPicPr>
          <p:nvPr userDrawn="1"/>
        </p:nvPicPr>
        <p:blipFill>
          <a:blip r:embed="rId3" cstate="print"/>
          <a:srcRect/>
          <a:stretch>
            <a:fillRect/>
          </a:stretch>
        </p:blipFill>
        <p:spPr bwMode="auto">
          <a:xfrm>
            <a:off x="336307" y="979135"/>
            <a:ext cx="1121019" cy="972256"/>
          </a:xfrm>
          <a:prstGeom prst="rect">
            <a:avLst/>
          </a:prstGeom>
          <a:noFill/>
        </p:spPr>
      </p:pic>
      <p:pic>
        <p:nvPicPr>
          <p:cNvPr id="9" name="Picture 150" descr="BCG_Logotype_Regular_rev"/>
          <p:cNvPicPr>
            <a:picLocks noChangeAspect="1" noChangeArrowheads="1"/>
          </p:cNvPicPr>
          <p:nvPr userDrawn="1"/>
        </p:nvPicPr>
        <p:blipFill>
          <a:blip r:embed="rId4" cstate="print"/>
          <a:srcRect/>
          <a:stretch>
            <a:fillRect/>
          </a:stretch>
        </p:blipFill>
        <p:spPr bwMode="auto">
          <a:xfrm>
            <a:off x="1982666" y="8436152"/>
            <a:ext cx="2892669" cy="364595"/>
          </a:xfrm>
          <a:prstGeom prst="rect">
            <a:avLst/>
          </a:prstGeom>
          <a:noFill/>
        </p:spPr>
      </p:pic>
      <p:sp>
        <p:nvSpPr>
          <p:cNvPr id="10" name="Text Placeholder 9"/>
          <p:cNvSpPr>
            <a:spLocks noGrp="1"/>
          </p:cNvSpPr>
          <p:nvPr>
            <p:ph type="body" sz="quarter" idx="10" hasCustomPrompt="1"/>
          </p:nvPr>
        </p:nvSpPr>
        <p:spPr>
          <a:xfrm>
            <a:off x="5385878" y="999919"/>
            <a:ext cx="1156431" cy="959101"/>
          </a:xfrm>
        </p:spPr>
        <p:txBody>
          <a:bodyPr lIns="90000" tIns="90000" rIns="90000" bIns="90000" anchor="ctr"/>
          <a:lstStyle>
            <a:lvl1pPr algn="ctr">
              <a:defRPr sz="969" b="0" baseline="0">
                <a:solidFill>
                  <a:srgbClr val="808080"/>
                </a:solidFill>
              </a:defRPr>
            </a:lvl1pPr>
          </a:lstStyle>
          <a:p>
            <a:pPr lvl="0"/>
            <a:r>
              <a:rPr lang="en-US" dirty="0"/>
              <a:t>Placeholder for client logo</a:t>
            </a:r>
            <a:endParaRPr lang="en-GB" dirty="0"/>
          </a:p>
        </p:txBody>
      </p:sp>
    </p:spTree>
    <p:extLst>
      <p:ext uri="{BB962C8B-B14F-4D97-AF65-F5344CB8AC3E}">
        <p14:creationId xmlns:p14="http://schemas.microsoft.com/office/powerpoint/2010/main" val="9675695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298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867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9037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9141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8809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234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7"/>
          <p:cNvSpPr>
            <a:spLocks noGrp="1"/>
          </p:cNvSpPr>
          <p:nvPr>
            <p:ph type="body" sz="quarter" idx="13"/>
          </p:nvPr>
        </p:nvSpPr>
        <p:spPr>
          <a:xfrm>
            <a:off x="316524" y="2178800"/>
            <a:ext cx="6225785" cy="663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hidden="1"/>
          <p:cNvSpPr txBox="1">
            <a:spLocks/>
          </p:cNvSpPr>
          <p:nvPr userDrawn="1"/>
        </p:nvSpPr>
        <p:spPr>
          <a:xfrm>
            <a:off x="6515724" y="9860933"/>
            <a:ext cx="132092" cy="192400"/>
          </a:xfrm>
          <a:prstGeom prst="flowChartProcess">
            <a:avLst/>
          </a:prstGeom>
        </p:spPr>
        <p:txBody>
          <a:bodyPr vert="horz" wrap="none" lIns="0" tIns="0" rIns="0" bIns="0" rtlCol="0" anchor="t" anchorCtr="0"/>
          <a:lstStyle/>
          <a:p>
            <a:pPr algn="r">
              <a:defRPr/>
            </a:pPr>
            <a:r>
              <a:rPr kumimoji="0" lang="en-US" sz="623">
                <a:solidFill>
                  <a:srgbClr val="000000"/>
                </a:solidFill>
              </a:rPr>
              <a:t>‹#›</a:t>
            </a:r>
          </a:p>
          <a:p>
            <a:pPr algn="r">
              <a:defRPr/>
            </a:pPr>
            <a:endParaRPr kumimoji="0" lang="en-US" sz="623" dirty="0">
              <a:solidFill>
                <a:srgbClr val="000000"/>
              </a:solidFill>
            </a:endParaRPr>
          </a:p>
        </p:txBody>
      </p:sp>
    </p:spTree>
    <p:extLst>
      <p:ext uri="{BB962C8B-B14F-4D97-AF65-F5344CB8AC3E}">
        <p14:creationId xmlns:p14="http://schemas.microsoft.com/office/powerpoint/2010/main" val="134777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885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5407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10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090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096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096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3961667"/>
      </p:ext>
    </p:extLst>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slideLayout" Target="../slideLayouts/slideLayout3.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5" Type="http://schemas.openxmlformats.org/officeDocument/2006/relationships/theme" Target="../theme/theme1.xml" />
  <Relationship Id="rId4" Type="http://schemas.openxmlformats.org/officeDocument/2006/relationships/slideLayout" Target="../slideLayouts/slideLayout4.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2.xml" />
  <Relationship Id="rId3" Type="http://schemas.openxmlformats.org/officeDocument/2006/relationships/slideLayout" Target="../slideLayouts/slideLayout7.xml" />
  <Relationship Id="rId7" Type="http://schemas.openxmlformats.org/officeDocument/2006/relationships/slideLayout" Target="../slideLayouts/slideLayout11.xml" />
  <Relationship Id="rId12" Type="http://schemas.openxmlformats.org/officeDocument/2006/relationships/theme" Target="../theme/theme2.xml" />
  <Relationship Id="rId2" Type="http://schemas.openxmlformats.org/officeDocument/2006/relationships/slideLayout" Target="../slideLayouts/slideLayout6.xml" />
  <Relationship Id="rId1" Type="http://schemas.openxmlformats.org/officeDocument/2006/relationships/slideLayout" Target="../slideLayouts/slideLayout5.xml" />
  <Relationship Id="rId6" Type="http://schemas.openxmlformats.org/officeDocument/2006/relationships/slideLayout" Target="../slideLayouts/slideLayout10.xml" />
  <Relationship Id="rId11" Type="http://schemas.openxmlformats.org/officeDocument/2006/relationships/slideLayout" Target="../slideLayouts/slideLayout15.xml" />
  <Relationship Id="rId5" Type="http://schemas.openxmlformats.org/officeDocument/2006/relationships/slideLayout" Target="../slideLayouts/slideLayout9.xml" />
  <Relationship Id="rId10" Type="http://schemas.openxmlformats.org/officeDocument/2006/relationships/slideLayout" Target="../slideLayouts/slideLayout14.xml" />
  <Relationship Id="rId4" Type="http://schemas.openxmlformats.org/officeDocument/2006/relationships/slideLayout" Target="../slideLayouts/slideLayout8.xml" />
  <Relationship Id="rId9" Type="http://schemas.openxmlformats.org/officeDocument/2006/relationships/slideLayout" Target="../slideLayouts/slideLayout13.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6524" y="234000"/>
            <a:ext cx="6225785" cy="1201200"/>
          </a:xfrm>
          <a:prstGeom prst="rect">
            <a:avLst/>
          </a:prstGeom>
        </p:spPr>
        <p:txBody>
          <a:bodyPr vert="horz" lIns="0" tIns="45720" rIns="0" bIns="45720" rtlCol="0" anchor="b" anchorCtr="0">
            <a:noAutofit/>
          </a:bodyPr>
          <a:lstStyle/>
          <a:p>
            <a:r>
              <a:rPr lang="en-US" noProof="0" dirty="0"/>
              <a:t>Click to edit Master title style</a:t>
            </a:r>
          </a:p>
        </p:txBody>
      </p:sp>
      <p:sp>
        <p:nvSpPr>
          <p:cNvPr id="3" name="Text Placeholder 2"/>
          <p:cNvSpPr>
            <a:spLocks noGrp="1"/>
          </p:cNvSpPr>
          <p:nvPr>
            <p:ph type="body" idx="1"/>
          </p:nvPr>
        </p:nvSpPr>
        <p:spPr>
          <a:xfrm>
            <a:off x="316524" y="2178800"/>
            <a:ext cx="6225785" cy="66300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4063049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defTabSz="633012" rtl="0" eaLnBrk="1" latinLnBrk="0" hangingPunct="1">
        <a:spcBef>
          <a:spcPct val="0"/>
        </a:spcBef>
        <a:buNone/>
        <a:defRPr sz="1662" b="1" kern="1200">
          <a:solidFill>
            <a:schemeClr val="tx2"/>
          </a:solidFill>
          <a:latin typeface="+mj-lt"/>
          <a:ea typeface="+mj-ea"/>
          <a:cs typeface="+mj-cs"/>
        </a:defRPr>
      </a:lvl1pPr>
    </p:titleStyle>
    <p:bodyStyle>
      <a:lvl1pPr marL="0" indent="0" algn="l" defTabSz="633012" rtl="0" eaLnBrk="1" latinLnBrk="0" hangingPunct="1">
        <a:spcBef>
          <a:spcPct val="20000"/>
        </a:spcBef>
        <a:buFontTx/>
        <a:buNone/>
        <a:defRPr sz="1108" b="1" kern="1200">
          <a:solidFill>
            <a:schemeClr val="tx1"/>
          </a:solidFill>
          <a:latin typeface="+mn-lt"/>
          <a:ea typeface="+mn-ea"/>
          <a:cs typeface="+mn-cs"/>
        </a:defRPr>
      </a:lvl1pPr>
      <a:lvl2pPr marL="316506"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2pPr>
      <a:lvl3pPr marL="633012"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3pPr>
      <a:lvl4pPr marL="952817" indent="-161550"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4pPr>
      <a:lvl5pPr marL="1425378" indent="-159353"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5pPr>
      <a:lvl6pPr marL="1740785"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6pPr>
      <a:lvl7pPr marL="2057291"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7pPr>
      <a:lvl8pPr marL="2373798"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8pPr>
      <a:lvl9pPr marL="2690303"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9pPr>
    </p:bodyStyle>
    <p:otherStyle>
      <a:defPPr>
        <a:defRPr lang="en-US"/>
      </a:defPPr>
      <a:lvl1pPr marL="0" algn="l" defTabSz="633012" rtl="0" eaLnBrk="1" latinLnBrk="0" hangingPunct="1">
        <a:defRPr sz="1246" kern="1200">
          <a:solidFill>
            <a:schemeClr val="tx1"/>
          </a:solidFill>
          <a:latin typeface="+mn-lt"/>
          <a:ea typeface="+mn-ea"/>
          <a:cs typeface="+mn-cs"/>
        </a:defRPr>
      </a:lvl1pPr>
      <a:lvl2pPr marL="316506" algn="l" defTabSz="633012" rtl="0" eaLnBrk="1" latinLnBrk="0" hangingPunct="1">
        <a:defRPr sz="1246" kern="1200">
          <a:solidFill>
            <a:schemeClr val="tx1"/>
          </a:solidFill>
          <a:latin typeface="+mn-lt"/>
          <a:ea typeface="+mn-ea"/>
          <a:cs typeface="+mn-cs"/>
        </a:defRPr>
      </a:lvl2pPr>
      <a:lvl3pPr marL="633012" algn="l" defTabSz="633012" rtl="0" eaLnBrk="1" latinLnBrk="0" hangingPunct="1">
        <a:defRPr sz="1246" kern="1200">
          <a:solidFill>
            <a:schemeClr val="tx1"/>
          </a:solidFill>
          <a:latin typeface="+mn-lt"/>
          <a:ea typeface="+mn-ea"/>
          <a:cs typeface="+mn-cs"/>
        </a:defRPr>
      </a:lvl3pPr>
      <a:lvl4pPr marL="949519" algn="l" defTabSz="633012" rtl="0" eaLnBrk="1" latinLnBrk="0" hangingPunct="1">
        <a:defRPr sz="1246" kern="1200">
          <a:solidFill>
            <a:schemeClr val="tx1"/>
          </a:solidFill>
          <a:latin typeface="+mn-lt"/>
          <a:ea typeface="+mn-ea"/>
          <a:cs typeface="+mn-cs"/>
        </a:defRPr>
      </a:lvl4pPr>
      <a:lvl5pPr marL="1266026" algn="l" defTabSz="633012" rtl="0" eaLnBrk="1" latinLnBrk="0" hangingPunct="1">
        <a:defRPr sz="1246" kern="1200">
          <a:solidFill>
            <a:schemeClr val="tx1"/>
          </a:solidFill>
          <a:latin typeface="+mn-lt"/>
          <a:ea typeface="+mn-ea"/>
          <a:cs typeface="+mn-cs"/>
        </a:defRPr>
      </a:lvl5pPr>
      <a:lvl6pPr marL="1582531" algn="l" defTabSz="633012" rtl="0" eaLnBrk="1" latinLnBrk="0" hangingPunct="1">
        <a:defRPr sz="1246" kern="1200">
          <a:solidFill>
            <a:schemeClr val="tx1"/>
          </a:solidFill>
          <a:latin typeface="+mn-lt"/>
          <a:ea typeface="+mn-ea"/>
          <a:cs typeface="+mn-cs"/>
        </a:defRPr>
      </a:lvl6pPr>
      <a:lvl7pPr marL="1899038" algn="l" defTabSz="633012" rtl="0" eaLnBrk="1" latinLnBrk="0" hangingPunct="1">
        <a:defRPr sz="1246" kern="1200">
          <a:solidFill>
            <a:schemeClr val="tx1"/>
          </a:solidFill>
          <a:latin typeface="+mn-lt"/>
          <a:ea typeface="+mn-ea"/>
          <a:cs typeface="+mn-cs"/>
        </a:defRPr>
      </a:lvl7pPr>
      <a:lvl8pPr marL="2215544" algn="l" defTabSz="633012" rtl="0" eaLnBrk="1" latinLnBrk="0" hangingPunct="1">
        <a:defRPr sz="1246" kern="1200">
          <a:solidFill>
            <a:schemeClr val="tx1"/>
          </a:solidFill>
          <a:latin typeface="+mn-lt"/>
          <a:ea typeface="+mn-ea"/>
          <a:cs typeface="+mn-cs"/>
        </a:defRPr>
      </a:lvl8pPr>
      <a:lvl9pPr marL="2532051" algn="l" defTabSz="633012" rtl="0" eaLnBrk="1" latinLnBrk="0" hangingPunct="1">
        <a:defRPr sz="12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2/26/2019</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50366161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3.gif" />
  <Relationship Id="rId1" Type="http://schemas.openxmlformats.org/officeDocument/2006/relationships/slideLayout" Target="../slideLayouts/slideLayout1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6829008" cy="688464"/>
          </a:xfrm>
          <a:prstGeom prst="rect">
            <a:avLst/>
          </a:prstGeom>
          <a:solidFill>
            <a:srgbClr val="99D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プレースホルダー 4"/>
          <p:cNvSpPr txBox="1">
            <a:spLocks/>
          </p:cNvSpPr>
          <p:nvPr/>
        </p:nvSpPr>
        <p:spPr>
          <a:xfrm>
            <a:off x="45466" y="1328028"/>
            <a:ext cx="6783541" cy="1356347"/>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親事業者の業務平準化のため、</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発注数量が予定より大幅に増えても納期（生産計画）を変えてくれず</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、残業等のしわ寄せが発生している。（自動車産業）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親事業者の残業時間の制限により、</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内で処理できない仕事が増え、当社に回ってくる。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今後、中小企業でも時間外規制が導入された場合、このような仕事をどこが対応するのだろうか。（自動車産業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46"/>
          <p:cNvSpPr txBox="1">
            <a:spLocks noChangeArrowheads="1"/>
          </p:cNvSpPr>
          <p:nvPr/>
        </p:nvSpPr>
        <p:spPr bwMode="auto">
          <a:xfrm>
            <a:off x="73518" y="26272"/>
            <a:ext cx="5314361" cy="629482"/>
          </a:xfrm>
          <a:prstGeom prst="rect">
            <a:avLst/>
          </a:prstGeom>
          <a:noFill/>
          <a:ln>
            <a:noFill/>
          </a:ln>
          <a:extLst/>
        </p:spPr>
        <p:style>
          <a:lnRef idx="2">
            <a:schemeClr val="dk1"/>
          </a:lnRef>
          <a:fillRef idx="1">
            <a:schemeClr val="lt1"/>
          </a:fillRef>
          <a:effectRef idx="0">
            <a:schemeClr val="dk1"/>
          </a:effectRef>
          <a:fontRef idx="minor">
            <a:schemeClr val="dk1"/>
          </a:fontRef>
        </p:style>
        <p:txBody>
          <a:bodyPr wrap="square" lIns="11494" tIns="6897" rIns="11494" bIns="6897"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働き方改革に関する下請等中小企業の生の声</a:t>
            </a:r>
            <a:r>
              <a:rPr lang="en-US" altLang="ja-JP" sz="20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dirty="0" smtClean="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発注側企業の４つの留意事項　～</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5467" y="4788553"/>
            <a:ext cx="1674003" cy="392450"/>
          </a:xfrm>
          <a:prstGeom prst="rect">
            <a:avLst/>
          </a:prstGeom>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dirty="0" smtClean="0">
                <a:solidFill>
                  <a:prstClr val="black"/>
                </a:solidFill>
                <a:latin typeface="Meiryo UI" panose="020B0604030504040204" pitchFamily="50" charset="-128"/>
                <a:ea typeface="Meiryo UI" panose="020B0604030504040204" pitchFamily="50" charset="-128"/>
              </a:rPr>
              <a:t>(3)</a:t>
            </a:r>
            <a:r>
              <a:rPr kumimoji="0" lang="ja-JP" altLang="en-US" sz="1400" b="1" kern="0" dirty="0" smtClean="0">
                <a:solidFill>
                  <a:prstClr val="black"/>
                </a:solidFill>
                <a:latin typeface="Meiryo UI" panose="020B0604030504040204" pitchFamily="50" charset="-128"/>
                <a:ea typeface="Meiryo UI" panose="020B0604030504040204" pitchFamily="50" charset="-128"/>
              </a:rPr>
              <a:t>納期対応</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7" name="正方形/長方形 6"/>
          <p:cNvSpPr/>
          <p:nvPr/>
        </p:nvSpPr>
        <p:spPr>
          <a:xfrm>
            <a:off x="45467" y="967557"/>
            <a:ext cx="1674003" cy="357632"/>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受注量の急増</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8" name="正方形/長方形 7"/>
          <p:cNvSpPr/>
          <p:nvPr/>
        </p:nvSpPr>
        <p:spPr>
          <a:xfrm>
            <a:off x="45465" y="7654494"/>
            <a:ext cx="2131314" cy="341490"/>
          </a:xfrm>
          <a:prstGeom prst="rect">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noProof="0" dirty="0" smtClean="0">
                <a:solidFill>
                  <a:prstClr val="black"/>
                </a:solidFill>
                <a:latin typeface="Meiryo UI" panose="020B0604030504040204" pitchFamily="50" charset="-128"/>
                <a:ea typeface="Meiryo UI" panose="020B0604030504040204" pitchFamily="50" charset="-128"/>
              </a:rPr>
              <a:t>(4)</a:t>
            </a:r>
            <a:r>
              <a:rPr kumimoji="0" lang="ja-JP" altLang="en-US" sz="1400" b="1" kern="0" noProof="0" dirty="0" smtClean="0">
                <a:solidFill>
                  <a:prstClr val="black"/>
                </a:solidFill>
                <a:latin typeface="Meiryo UI" panose="020B0604030504040204" pitchFamily="50" charset="-128"/>
                <a:ea typeface="Meiryo UI" panose="020B0604030504040204" pitchFamily="50" charset="-128"/>
              </a:rPr>
              <a:t>費用</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負担の押し付け</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0" name="正方形/長方形 9"/>
          <p:cNvSpPr/>
          <p:nvPr/>
        </p:nvSpPr>
        <p:spPr>
          <a:xfrm>
            <a:off x="45465" y="2963326"/>
            <a:ext cx="1674005" cy="333165"/>
          </a:xfrm>
          <a:prstGeom prst="rect">
            <a:avLst/>
          </a:prstGeom>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noProof="0" dirty="0" smtClean="0">
                <a:solidFill>
                  <a:prstClr val="black"/>
                </a:solidFill>
                <a:latin typeface="Meiryo UI" panose="020B0604030504040204" pitchFamily="50" charset="-128"/>
                <a:ea typeface="Meiryo UI" panose="020B0604030504040204" pitchFamily="50" charset="-128"/>
              </a:rPr>
              <a:t>(2)</a:t>
            </a:r>
            <a:r>
              <a:rPr kumimoji="0" lang="ja-JP" altLang="en-US" sz="1400" b="1" kern="0" noProof="0" dirty="0" smtClean="0">
                <a:solidFill>
                  <a:prstClr val="black"/>
                </a:solidFill>
                <a:latin typeface="Meiryo UI" panose="020B0604030504040204" pitchFamily="50" charset="-128"/>
                <a:ea typeface="Meiryo UI" panose="020B0604030504040204" pitchFamily="50" charset="-128"/>
              </a:rPr>
              <a:t>繁忙期対応</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pic>
        <p:nvPicPr>
          <p:cNvPr id="9" name="Picture 2" descr="中小企業庁ロゴマー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2008" y="-6438"/>
            <a:ext cx="1425992" cy="694903"/>
          </a:xfrm>
          <a:prstGeom prst="rect">
            <a:avLst/>
          </a:prstGeom>
          <a:noFill/>
          <a:extLst/>
        </p:spPr>
      </p:pic>
      <p:sp>
        <p:nvSpPr>
          <p:cNvPr id="13" name="テキスト プレースホルダー 4"/>
          <p:cNvSpPr txBox="1">
            <a:spLocks/>
          </p:cNvSpPr>
          <p:nvPr/>
        </p:nvSpPr>
        <p:spPr>
          <a:xfrm>
            <a:off x="45466" y="7996042"/>
            <a:ext cx="6783541" cy="1894956"/>
          </a:xfrm>
          <a:prstGeom prst="rect">
            <a:avLst/>
          </a:prstGeom>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大手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企業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が在庫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持たないため、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数量がある程度決まってから発注。発注後は早期の納品を迫られる。また</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予測と異なり、販売数量</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が少なかった場合は自社の在庫負担</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となる。（食料品製造業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業者が行うべき納品・検収システムの入力作業</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を押し付けられる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ことになった。</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（自動車産業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現場まで運送をしても工事</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延期がある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場合は、荷物を持ち帰らなければならない</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うえ、費用もみてもらえない。</a:t>
            </a:r>
            <a:r>
              <a:rPr lang="zh-TW" altLang="en-US" sz="1400" kern="100" dirty="0">
                <a:latin typeface="Meiryo UI" panose="020B0604030504040204" pitchFamily="50" charset="-128"/>
                <a:ea typeface="Meiryo UI" panose="020B0604030504040204" pitchFamily="50" charset="-128"/>
                <a:cs typeface="Times New Roman" panose="02020603050405020304" pitchFamily="18" charset="0"/>
              </a:rPr>
              <a:t>（道路貨物運送業）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テキスト プレースホルダー 4"/>
          <p:cNvSpPr txBox="1">
            <a:spLocks/>
          </p:cNvSpPr>
          <p:nvPr/>
        </p:nvSpPr>
        <p:spPr>
          <a:xfrm>
            <a:off x="45467" y="5181144"/>
            <a:ext cx="6783541" cy="2254029"/>
          </a:xfrm>
          <a:prstGeom prst="rect">
            <a:avLst/>
          </a:prstGeom>
          <a:noFill/>
          <a:ln w="12700">
            <a:solidFill>
              <a:schemeClr val="accent2"/>
            </a:solidFill>
          </a:ln>
        </p:spPr>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小売業</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の「売り切れ＝損失＝メーカーの責任」という考え方が強く、</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即時対応が常態化。</a:t>
            </a:r>
            <a:b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（食料品製造業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取引</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先</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の大企業の時短対応のため、丸投げが増えた。建設業は、</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工程遅れを下請が取り戻す</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構造。元請は休むが下請は責任施行と言われ、やることが増えた。（建設業）</a:t>
            </a:r>
            <a:endPar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親事業者側の勤務時間管理の厳格化のため、始業時間までに各現場への納入が求められる。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自社の社員の負担が大きくなり苦慮している。（建材・住宅設備産業）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４回～８回／日の多頻度小口配送が常態化している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そのため、納入先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の近くに倉庫を賃借するなどの対応が必要でコストが掛かりすぎる。（</a:t>
            </a:r>
            <a:r>
              <a:rPr lang="zh-TW" altLang="en-US" sz="1400" kern="100" dirty="0">
                <a:latin typeface="Meiryo UI" panose="020B0604030504040204" pitchFamily="50" charset="-128"/>
                <a:ea typeface="Meiryo UI" panose="020B0604030504040204" pitchFamily="50" charset="-128"/>
                <a:cs typeface="Times New Roman" panose="02020603050405020304" pitchFamily="18" charset="0"/>
              </a:rPr>
              <a:t>道路貨物運送業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テキスト プレースホルダー 4"/>
          <p:cNvSpPr txBox="1">
            <a:spLocks/>
          </p:cNvSpPr>
          <p:nvPr/>
        </p:nvSpPr>
        <p:spPr>
          <a:xfrm>
            <a:off x="45466" y="3296491"/>
            <a:ext cx="6783541" cy="1330699"/>
          </a:xfrm>
          <a:prstGeom prst="rect">
            <a:avLst/>
          </a:prstGeom>
          <a:ln/>
        </p:spPr>
        <p:style>
          <a:lnRef idx="2">
            <a:schemeClr val="accent3"/>
          </a:lnRef>
          <a:fillRef idx="1">
            <a:schemeClr val="lt1"/>
          </a:fillRef>
          <a:effectRef idx="0">
            <a:schemeClr val="accent3"/>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国は公共事業を平準化</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を推進していると言うが、</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実際の地方公共団体の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発注は年度後半に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偏るため、同時期が繁忙期</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なる。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地方自治体による発注</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の平準化が必要。</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（土木・建築サービス業</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親事業者の働き方改革実施により</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年末年始に発注が集中したため、三が日も操業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した。今春の</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連休の対応が心配である。（印刷産業）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プレースホルダー 4"/>
          <p:cNvSpPr txBox="1">
            <a:spLocks/>
          </p:cNvSpPr>
          <p:nvPr/>
        </p:nvSpPr>
        <p:spPr>
          <a:xfrm>
            <a:off x="1569479" y="627384"/>
            <a:ext cx="5288522" cy="289389"/>
          </a:xfrm>
          <a:prstGeom prst="rect">
            <a:avLst/>
          </a:prstGeom>
          <a:noFill/>
          <a:ln w="12700">
            <a:noFill/>
          </a:ln>
        </p:spPr>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r">
              <a:lnSpc>
                <a:spcPct val="100000"/>
              </a:lnSpc>
              <a:spcBef>
                <a:spcPts val="831"/>
              </a:spcBef>
              <a:spcAft>
                <a:spcPts val="831"/>
              </a:spcAft>
              <a:buClr>
                <a:schemeClr val="tx1"/>
              </a:buClr>
              <a:buNone/>
            </a:pPr>
            <a:r>
              <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smtClean="0">
                <a:latin typeface="Meiryo UI" panose="020B0604030504040204" pitchFamily="50" charset="-128"/>
                <a:ea typeface="Meiryo UI" panose="020B0604030504040204" pitchFamily="50" charset="-128"/>
                <a:cs typeface="Times New Roman" panose="02020603050405020304" pitchFamily="18" charset="0"/>
              </a:rPr>
              <a:t>中小企業庁にて働き方改革に関連して実施したアンケート調査・ヒアリング調査からの抜粋</a:t>
            </a:r>
            <a:endPar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p:cNvSpPr txBox="1"/>
          <p:nvPr/>
        </p:nvSpPr>
        <p:spPr>
          <a:xfrm>
            <a:off x="1719470" y="973570"/>
            <a:ext cx="4652228"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留意事項①</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受注</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企業にも配慮した生産計画を！！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1735980" y="4834323"/>
            <a:ext cx="4619207"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留意事項③</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納期、納入頻度の適正化を！！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719470" y="2963185"/>
            <a:ext cx="4408387" cy="309261"/>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留意事項②</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発注</a:t>
            </a:r>
            <a:r>
              <a:rPr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の平準化</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を</a:t>
            </a:r>
            <a:r>
              <a:rPr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2176779" y="7681350"/>
            <a:ext cx="4619207"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留意事項④</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適正なコスト負担を！！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525630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qvEGksz.vEmxHeRh91uGOQ"/>
</p:tagLst>
</file>

<file path=ppt/theme/theme1.xml><?xml version="1.0" encoding="utf-8"?>
<a:theme xmlns:a="http://schemas.openxmlformats.org/drawingml/2006/main" name="Standard Theme">
  <a:themeElements>
    <a:clrScheme name="Standard colors 1">
      <a:dk1>
        <a:srgbClr val="000000"/>
      </a:dk1>
      <a:lt1>
        <a:srgbClr val="FFFFFF"/>
      </a:lt1>
      <a:dk2>
        <a:srgbClr val="177B57"/>
      </a:dk2>
      <a:lt2>
        <a:srgbClr val="808080"/>
      </a:lt2>
      <a:accent1>
        <a:srgbClr val="E2E2E2"/>
      </a:accent1>
      <a:accent2>
        <a:srgbClr val="BCDEC2"/>
      </a:accent2>
      <a:accent3>
        <a:srgbClr val="B2B2B2"/>
      </a:accent3>
      <a:accent4>
        <a:srgbClr val="4D4D4D"/>
      </a:accent4>
      <a:accent5>
        <a:srgbClr val="D2E0E6"/>
      </a:accent5>
      <a:accent6>
        <a:srgbClr val="79A2B3"/>
      </a:accent6>
      <a:hlink>
        <a:srgbClr val="5BAD82"/>
      </a:hlink>
      <a:folHlink>
        <a:srgbClr val="8EC6A1"/>
      </a:folHlink>
    </a:clrScheme>
    <a:fontScheme name="Standard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bg2"/>
          </a:solidFill>
        </a:ln>
        <a:effectLst/>
      </a:spPr>
      <a:bodyPr tIns="90000" bIns="90000" rtlCol="0" anchor="ctr" anchorCtr="0"/>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tIns="90000" bIns="90000" rtlCol="0" anchor="t">
        <a:spAutoFit/>
      </a:bodyPr>
      <a:lstStyle>
        <a:defPPr algn="ctr">
          <a:defRPr sz="1400" dirty="0" smtClean="0"/>
        </a:defPPr>
      </a:lstStyle>
    </a:txDef>
  </a:objectDefaults>
  <a:extraClrSchemeLst/>
</a:theme>
</file>

<file path=ppt/theme/theme2.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2019-02-13T09:28:53+00:00</_dlc_Expire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7F0AC11AA19D845B626CDE6FFC02A8A" ma:contentTypeVersion="7" ma:contentTypeDescription="新しいドキュメントを作成します。" ma:contentTypeScope="" ma:versionID="71a5500b4397c2ed985e851f2e33a20b">
  <xsd:schema xmlns:xsd="http://www.w3.org/2001/XMLSchema" xmlns:xs="http://www.w3.org/2001/XMLSchema" xmlns:p="http://schemas.microsoft.com/office/2006/metadata/properties" xmlns:ns1="http://schemas.microsoft.com/sharepoint/v3" xmlns:ns2="a362043b-2941-4750-af18-a12d1222aeb7" targetNamespace="http://schemas.microsoft.com/office/2006/metadata/properties" ma:root="true" ma:fieldsID="ba4399dcd0bf1d077d469b6e4d3a81c6" ns1:_="" ns2:_="">
    <xsd:import namespace="http://schemas.microsoft.com/sharepoint/v3"/>
    <xsd:import namespace="a362043b-2941-4750-af18-a12d1222aeb7"/>
    <xsd:element name="properties">
      <xsd:complexType>
        <xsd:sequence>
          <xsd:element name="documentManagement">
            <xsd:complexType>
              <xsd:all>
                <xsd:element ref="ns1:_dlc_Exempt" minOccurs="0"/>
                <xsd:element ref="ns1:_dlc_ExpireDateSaved" minOccurs="0"/>
                <xsd:element ref="ns1:_dlc_Expire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362043b-2941-4750-af18-a12d1222aeb7" elementFormDefault="qualified">
    <xsd:import namespace="http://schemas.microsoft.com/office/2006/documentManagement/types"/>
    <xsd:import namespace="http://schemas.microsoft.com/office/infopath/2007/PartnerControls"/>
    <xsd:element name="SharedWithUsers" ma:index="11"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9EEEE5-7DD6-4AD8-A48D-4BCDD690E749}">
  <ds:schemaRefs>
    <ds:schemaRef ds:uri="http://schemas.microsoft.com/office/2006/documentManagement/types"/>
    <ds:schemaRef ds:uri="http://purl.org/dc/terms/"/>
    <ds:schemaRef ds:uri="http://schemas.microsoft.com/office/2006/metadata/properties"/>
    <ds:schemaRef ds:uri="http://schemas.microsoft.com/sharepoint/v3"/>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 ds:uri="a362043b-2941-4750-af18-a12d1222aeb7"/>
  </ds:schemaRefs>
</ds:datastoreItem>
</file>

<file path=customXml/itemProps2.xml><?xml version="1.0" encoding="utf-8"?>
<ds:datastoreItem xmlns:ds="http://schemas.openxmlformats.org/officeDocument/2006/customXml" ds:itemID="{8A8E8AB9-A272-487B-9366-E5A518AFFFC5}">
  <ds:schemaRefs>
    <ds:schemaRef ds:uri="http://schemas.microsoft.com/sharepoint/v3/contenttype/forms"/>
  </ds:schemaRefs>
</ds:datastoreItem>
</file>

<file path=customXml/itemProps3.xml><?xml version="1.0" encoding="utf-8"?>
<ds:datastoreItem xmlns:ds="http://schemas.openxmlformats.org/officeDocument/2006/customXml" ds:itemID="{ADA4E414-EE4D-46BE-B7CB-44A71B396A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62043b-2941-4750-af18-a12d1222a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0x01010027F0AC11AA19D845B626CDE6FFC02A8A</vt:lpwstr>
  </property>
  <property fmtid="{D5CDD505-2E9C-101B-9397-08002B2CF9AE}" pid="3" name="_dlc_policyId">
    <vt:lpwstr>0x01010027F0AC11AA19D845B626CDE6FFC02A8A|-25878836</vt:lpwstr>
  </property>
  <property fmtid="{D5CDD505-2E9C-101B-9397-08002B2CF9AE}" pid="4" name="ItemRetentionFormula">
    <vt:lpwstr>&lt;formula id="Microsoft.Office.RecordsManagement.PolicyFeatures.Expiration.Formula.BuiltIn"&gt;&lt;number&gt;14&lt;/number&gt;&lt;property&gt;Modified&lt;/property&gt;&lt;propertyId&gt;28cf69c5-fa48-462a-b5cd-27b6f9d2bd5f&lt;/propertyId&gt;&lt;period&gt;days&lt;/period&gt;&lt;/formula&gt;</vt:lpwstr>
  </property>
</Properties>
</file>