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0" r:id="rId1"/>
  </p:sldMasterIdLst>
  <p:notesMasterIdLst>
    <p:notesMasterId r:id="rId3"/>
  </p:notesMasterIdLst>
  <p:handoutMasterIdLst>
    <p:handoutMasterId r:id="rId4"/>
  </p:handoutMasterIdLst>
  <p:sldIdLst>
    <p:sldId id="308" r:id="rId2"/>
  </p:sldIdLst>
  <p:sldSz cx="6858000" cy="108013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 userDrawn="1">
          <p15:clr>
            <a:srgbClr val="A4A3A4"/>
          </p15:clr>
        </p15:guide>
        <p15:guide id="2" pos="3947" userDrawn="1">
          <p15:clr>
            <a:srgbClr val="A4A3A4"/>
          </p15:clr>
        </p15:guide>
        <p15:guide id="3" pos="4303"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田 圭司(kawata-keiji)" initials="河田" lastIdx="1" clrIdx="0">
    <p:extLst>
      <p:ext uri="{19B8F6BF-5375-455C-9EA6-DF929625EA0E}">
        <p15:presenceInfo xmlns:p15="http://schemas.microsoft.com/office/powerpoint/2012/main" userId="S-1-5-21-4175116151-3849908774-3845857867-353855" providerId="AD"/>
      </p:ext>
    </p:extLst>
  </p:cmAuthor>
  <p:cmAuthor id="2" name="大内 綾子(oouchi-ayako01)" initials="大内" lastIdx="1" clrIdx="1">
    <p:extLst>
      <p:ext uri="{19B8F6BF-5375-455C-9EA6-DF929625EA0E}">
        <p15:presenceInfo xmlns:p15="http://schemas.microsoft.com/office/powerpoint/2012/main" userId="S-1-5-21-4175116151-3849908774-3845857867-3740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3300"/>
    <a:srgbClr val="3333CC"/>
    <a:srgbClr val="CC66FF"/>
    <a:srgbClr val="385D8A"/>
    <a:srgbClr val="000000"/>
    <a:srgbClr val="F9C499"/>
    <a:srgbClr val="E0F1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9640" autoAdjust="0"/>
  </p:normalViewPr>
  <p:slideViewPr>
    <p:cSldViewPr>
      <p:cViewPr varScale="1">
        <p:scale>
          <a:sx n="74" d="100"/>
          <a:sy n="74" d="100"/>
        </p:scale>
        <p:origin x="3444" y="60"/>
      </p:cViewPr>
      <p:guideLst>
        <p:guide orient="horz" pos="44"/>
        <p:guide pos="3947"/>
        <p:guide pos="430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990" y="-72"/>
      </p:cViewPr>
      <p:guideLst>
        <p:guide orient="horz" pos="3131"/>
        <p:guide pos="2145"/>
      </p:guideLst>
    </p:cSldViewPr>
  </p:notesViewPr>
  <p:gridSpacing cx="45005" cy="45005"/>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notesMaster" Target="notesMasters/notesMaster1.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commentAuthors" Target="commentAuthors.xml" />
  <Relationship Id="rId4" Type="http://schemas.openxmlformats.org/officeDocument/2006/relationships/handoutMaster" Target="handoutMasters/handoutMaster1.xml" />
  <Relationship Id="rId9" Type="http://schemas.openxmlformats.org/officeDocument/2006/relationships/tableStyles" Target="tableStyles.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3.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787" cy="496967"/>
          </a:xfrm>
          <a:prstGeom prst="rect">
            <a:avLst/>
          </a:prstGeom>
        </p:spPr>
        <p:txBody>
          <a:bodyPr vert="horz" lIns="92208" tIns="46106" rIns="92208" bIns="461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2" y="0"/>
            <a:ext cx="2949787" cy="496967"/>
          </a:xfrm>
          <a:prstGeom prst="rect">
            <a:avLst/>
          </a:prstGeom>
        </p:spPr>
        <p:txBody>
          <a:bodyPr vert="horz" lIns="92208" tIns="46106" rIns="92208" bIns="46106"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5" y="9440646"/>
            <a:ext cx="2949787" cy="496967"/>
          </a:xfrm>
          <a:prstGeom prst="rect">
            <a:avLst/>
          </a:prstGeom>
        </p:spPr>
        <p:txBody>
          <a:bodyPr vert="horz" lIns="92208" tIns="46106" rIns="92208" bIns="461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2" y="9440646"/>
            <a:ext cx="2949787" cy="496967"/>
          </a:xfrm>
          <a:prstGeom prst="rect">
            <a:avLst/>
          </a:prstGeom>
        </p:spPr>
        <p:txBody>
          <a:bodyPr vert="horz" lIns="92208" tIns="46106" rIns="92208" bIns="46106"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787" cy="496967"/>
          </a:xfrm>
          <a:prstGeom prst="rect">
            <a:avLst/>
          </a:prstGeom>
        </p:spPr>
        <p:txBody>
          <a:bodyPr vert="horz" lIns="92208" tIns="46106" rIns="92208" bIns="461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0"/>
            <a:ext cx="2949787" cy="496967"/>
          </a:xfrm>
          <a:prstGeom prst="rect">
            <a:avLst/>
          </a:prstGeom>
        </p:spPr>
        <p:txBody>
          <a:bodyPr vert="horz" lIns="92208" tIns="46106" rIns="92208" bIns="46106"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2219325" y="744538"/>
            <a:ext cx="2368550" cy="3729037"/>
          </a:xfrm>
          <a:prstGeom prst="rect">
            <a:avLst/>
          </a:prstGeom>
          <a:noFill/>
          <a:ln w="12700">
            <a:solidFill>
              <a:prstClr val="black"/>
            </a:solidFill>
          </a:ln>
        </p:spPr>
        <p:txBody>
          <a:bodyPr vert="horz" lIns="92208" tIns="46106" rIns="92208" bIns="46106" rtlCol="0" anchor="ctr"/>
          <a:lstStyle/>
          <a:p>
            <a:endParaRPr lang="ja-JP" altLang="en-US"/>
          </a:p>
        </p:txBody>
      </p:sp>
      <p:sp>
        <p:nvSpPr>
          <p:cNvPr id="5" name="ノート プレースホルダー 4"/>
          <p:cNvSpPr>
            <a:spLocks noGrp="1"/>
          </p:cNvSpPr>
          <p:nvPr>
            <p:ph type="body" sz="quarter" idx="3"/>
          </p:nvPr>
        </p:nvSpPr>
        <p:spPr>
          <a:xfrm>
            <a:off x="680721" y="4721191"/>
            <a:ext cx="5445760" cy="4472702"/>
          </a:xfrm>
          <a:prstGeom prst="rect">
            <a:avLst/>
          </a:prstGeom>
        </p:spPr>
        <p:txBody>
          <a:bodyPr vert="horz" lIns="92208" tIns="46106" rIns="92208" bIns="461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646"/>
            <a:ext cx="2949787" cy="496967"/>
          </a:xfrm>
          <a:prstGeom prst="rect">
            <a:avLst/>
          </a:prstGeom>
        </p:spPr>
        <p:txBody>
          <a:bodyPr vert="horz" lIns="92208" tIns="46106" rIns="92208" bIns="461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46"/>
            <a:ext cx="2949787" cy="496967"/>
          </a:xfrm>
          <a:prstGeom prst="rect">
            <a:avLst/>
          </a:prstGeom>
        </p:spPr>
        <p:txBody>
          <a:bodyPr vert="horz" lIns="92208" tIns="46106" rIns="92208" bIns="46106"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767722"/>
            <a:ext cx="5829300" cy="3760470"/>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673210"/>
            <a:ext cx="5143500" cy="2607825"/>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3414789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170620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75072"/>
            <a:ext cx="1478756" cy="915364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75072"/>
            <a:ext cx="4350544" cy="915364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4023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23211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692840"/>
            <a:ext cx="5915025" cy="4493061"/>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7228406"/>
            <a:ext cx="5915025" cy="2362795"/>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241405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875360"/>
            <a:ext cx="2914650" cy="68533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875360"/>
            <a:ext cx="2914650" cy="68533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200491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75074"/>
            <a:ext cx="5915025" cy="208776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647832"/>
            <a:ext cx="2901255" cy="129766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945493"/>
            <a:ext cx="2901255" cy="580322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647832"/>
            <a:ext cx="2915543" cy="129766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945493"/>
            <a:ext cx="2915543" cy="580322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3234162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73161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1100278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720090"/>
            <a:ext cx="2211884" cy="2520315"/>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555197"/>
            <a:ext cx="3471863" cy="767595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3240405"/>
            <a:ext cx="2211884" cy="600325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274482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720090"/>
            <a:ext cx="2211884" cy="2520315"/>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555197"/>
            <a:ext cx="3471863" cy="767595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3240405"/>
            <a:ext cx="2211884" cy="600325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ADE23C-F855-41C5-BC18-A149E4F30AF4}" type="datetimeFigureOut">
              <a:rPr kumimoji="1" lang="ja-JP" altLang="en-US" smtClean="0"/>
              <a:t>2019/2/26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374591816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75074"/>
            <a:ext cx="5915025" cy="20877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875360"/>
            <a:ext cx="5915025" cy="68533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10011254"/>
            <a:ext cx="1543050" cy="575072"/>
          </a:xfrm>
          <a:prstGeom prst="rect">
            <a:avLst/>
          </a:prstGeom>
        </p:spPr>
        <p:txBody>
          <a:bodyPr vert="horz" lIns="91440" tIns="45720" rIns="91440" bIns="45720" rtlCol="0" anchor="ctr"/>
          <a:lstStyle>
            <a:lvl1pPr algn="l">
              <a:defRPr sz="900">
                <a:solidFill>
                  <a:schemeClr val="tx1">
                    <a:tint val="75000"/>
                  </a:schemeClr>
                </a:solidFill>
              </a:defRPr>
            </a:lvl1pPr>
          </a:lstStyle>
          <a:p>
            <a:fld id="{22ADE23C-F855-41C5-BC18-A149E4F30AF4}" type="datetimeFigureOut">
              <a:rPr kumimoji="1" lang="ja-JP" altLang="en-US" smtClean="0"/>
              <a:t>2019/2/26</a:t>
            </a:fld>
            <a:endParaRPr kumimoji="1" lang="ja-JP" altLang="en-US"/>
          </a:p>
        </p:txBody>
      </p:sp>
      <p:sp>
        <p:nvSpPr>
          <p:cNvPr id="5" name="Footer Placeholder 4"/>
          <p:cNvSpPr>
            <a:spLocks noGrp="1"/>
          </p:cNvSpPr>
          <p:nvPr>
            <p:ph type="ftr" sz="quarter" idx="3"/>
          </p:nvPr>
        </p:nvSpPr>
        <p:spPr>
          <a:xfrm>
            <a:off x="2271713" y="10011254"/>
            <a:ext cx="2314575" cy="57507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0011254"/>
            <a:ext cx="1543050" cy="575072"/>
          </a:xfrm>
          <a:prstGeom prst="rect">
            <a:avLst/>
          </a:prstGeom>
        </p:spPr>
        <p:txBody>
          <a:bodyPr vert="horz" lIns="91440" tIns="45720" rIns="91440" bIns="45720" rtlCol="0" anchor="ctr"/>
          <a:lstStyle>
            <a:lvl1pPr algn="r">
              <a:defRPr sz="900">
                <a:solidFill>
                  <a:schemeClr val="tx1">
                    <a:tint val="75000"/>
                  </a:schemeClr>
                </a:solidFill>
              </a:defRPr>
            </a:lvl1pPr>
          </a:lstStyle>
          <a:p>
            <a:fld id="{43A3DDB5-D565-4E78-B4E9-C718F47439F7}" type="slidenum">
              <a:rPr kumimoji="1" lang="ja-JP" altLang="en-US" smtClean="0"/>
              <a:t>‹#›</a:t>
            </a:fld>
            <a:endParaRPr kumimoji="1" lang="ja-JP" altLang="en-US"/>
          </a:p>
        </p:txBody>
      </p:sp>
    </p:spTree>
    <p:extLst>
      <p:ext uri="{BB962C8B-B14F-4D97-AF65-F5344CB8AC3E}">
        <p14:creationId xmlns:p14="http://schemas.microsoft.com/office/powerpoint/2010/main" val="17125650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下矢印 19"/>
          <p:cNvSpPr/>
          <p:nvPr/>
        </p:nvSpPr>
        <p:spPr>
          <a:xfrm>
            <a:off x="1039933" y="4627464"/>
            <a:ext cx="381666" cy="520700"/>
          </a:xfrm>
          <a:prstGeom prst="downArrow">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5237" tIns="27618" rIns="55237" bIns="27618" rtlCol="0" anchor="ctr"/>
          <a:lstStyle/>
          <a:p>
            <a:pPr algn="ctr"/>
            <a:endParaRPr lang="ja-JP" altLang="en-US" sz="1055">
              <a:solidFill>
                <a:prstClr val="white"/>
              </a:solidFill>
              <a:latin typeface="Calibri"/>
              <a:ea typeface="ＭＳ Ｐゴシック" panose="020B0600070205080204" pitchFamily="50" charset="-128"/>
            </a:endParaRPr>
          </a:p>
        </p:txBody>
      </p:sp>
      <p:sp>
        <p:nvSpPr>
          <p:cNvPr id="28" name="下矢印 27"/>
          <p:cNvSpPr/>
          <p:nvPr/>
        </p:nvSpPr>
        <p:spPr>
          <a:xfrm>
            <a:off x="3237852" y="4612322"/>
            <a:ext cx="350343" cy="543497"/>
          </a:xfrm>
          <a:prstGeom prst="downArrow">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5237" tIns="27618" rIns="55237" bIns="27618" rtlCol="0" anchor="ctr"/>
          <a:lstStyle/>
          <a:p>
            <a:pPr algn="ctr"/>
            <a:endParaRPr lang="ja-JP" altLang="en-US" sz="1055">
              <a:solidFill>
                <a:prstClr val="white"/>
              </a:solidFill>
              <a:latin typeface="Calibri"/>
              <a:ea typeface="ＭＳ Ｐゴシック" panose="020B0600070205080204" pitchFamily="50" charset="-128"/>
            </a:endParaRPr>
          </a:p>
        </p:txBody>
      </p:sp>
      <p:sp>
        <p:nvSpPr>
          <p:cNvPr id="34" name="下矢印 33"/>
          <p:cNvSpPr/>
          <p:nvPr/>
        </p:nvSpPr>
        <p:spPr>
          <a:xfrm>
            <a:off x="5466647" y="4627460"/>
            <a:ext cx="381666" cy="520703"/>
          </a:xfrm>
          <a:prstGeom prst="downArrow">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5237" tIns="27618" rIns="55237" bIns="27618" rtlCol="0" anchor="ctr"/>
          <a:lstStyle/>
          <a:p>
            <a:pPr algn="ctr"/>
            <a:endParaRPr lang="ja-JP" altLang="en-US" sz="1055">
              <a:solidFill>
                <a:prstClr val="white"/>
              </a:solidFill>
              <a:latin typeface="Calibri"/>
              <a:ea typeface="ＭＳ Ｐゴシック" panose="020B0600070205080204" pitchFamily="50" charset="-128"/>
            </a:endParaRPr>
          </a:p>
        </p:txBody>
      </p:sp>
      <p:sp>
        <p:nvSpPr>
          <p:cNvPr id="21" name="下矢印 20"/>
          <p:cNvSpPr/>
          <p:nvPr/>
        </p:nvSpPr>
        <p:spPr>
          <a:xfrm>
            <a:off x="1032980" y="6237793"/>
            <a:ext cx="381666" cy="558038"/>
          </a:xfrm>
          <a:prstGeom prst="downArrow">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5237" tIns="27618" rIns="55237" bIns="27618" rtlCol="0" anchor="ctr"/>
          <a:lstStyle/>
          <a:p>
            <a:pPr algn="ctr"/>
            <a:endParaRPr lang="ja-JP" altLang="en-US" sz="1055">
              <a:solidFill>
                <a:prstClr val="white"/>
              </a:solidFill>
              <a:latin typeface="Calibri"/>
              <a:ea typeface="ＭＳ Ｐゴシック" panose="020B0600070205080204" pitchFamily="50" charset="-128"/>
            </a:endParaRPr>
          </a:p>
        </p:txBody>
      </p:sp>
      <p:sp>
        <p:nvSpPr>
          <p:cNvPr id="26" name="下矢印 25"/>
          <p:cNvSpPr/>
          <p:nvPr/>
        </p:nvSpPr>
        <p:spPr>
          <a:xfrm>
            <a:off x="3237852" y="6241857"/>
            <a:ext cx="350343" cy="553102"/>
          </a:xfrm>
          <a:prstGeom prst="downArrow">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5237" tIns="27618" rIns="55237" bIns="27618" rtlCol="0" anchor="ctr"/>
          <a:lstStyle/>
          <a:p>
            <a:pPr algn="ctr"/>
            <a:endParaRPr lang="ja-JP" altLang="en-US" sz="1055">
              <a:solidFill>
                <a:prstClr val="white"/>
              </a:solidFill>
              <a:latin typeface="Calibri"/>
              <a:ea typeface="ＭＳ Ｐゴシック" panose="020B0600070205080204" pitchFamily="50" charset="-128"/>
            </a:endParaRPr>
          </a:p>
        </p:txBody>
      </p:sp>
      <p:sp>
        <p:nvSpPr>
          <p:cNvPr id="35" name="下矢印 34"/>
          <p:cNvSpPr/>
          <p:nvPr/>
        </p:nvSpPr>
        <p:spPr>
          <a:xfrm>
            <a:off x="5466647" y="6235174"/>
            <a:ext cx="381666" cy="558038"/>
          </a:xfrm>
          <a:prstGeom prst="downArrow">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55237" tIns="27618" rIns="55237" bIns="27618" rtlCol="0" anchor="ctr"/>
          <a:lstStyle/>
          <a:p>
            <a:pPr algn="ctr"/>
            <a:endParaRPr lang="ja-JP" altLang="en-US" sz="1055">
              <a:solidFill>
                <a:prstClr val="white"/>
              </a:solidFill>
              <a:latin typeface="Calibri"/>
              <a:ea typeface="ＭＳ Ｐゴシック" panose="020B0600070205080204" pitchFamily="50" charset="-128"/>
            </a:endParaRPr>
          </a:p>
        </p:txBody>
      </p:sp>
      <p:sp>
        <p:nvSpPr>
          <p:cNvPr id="7" name="テキスト ボックス 6"/>
          <p:cNvSpPr txBox="1"/>
          <p:nvPr/>
        </p:nvSpPr>
        <p:spPr>
          <a:xfrm>
            <a:off x="408734" y="360115"/>
            <a:ext cx="6429286" cy="717761"/>
          </a:xfrm>
          <a:prstGeom prst="rect">
            <a:avLst/>
          </a:prstGeom>
          <a:noFill/>
        </p:spPr>
        <p:txBody>
          <a:bodyPr wrap="square" rtlCol="0">
            <a:spAutoFit/>
          </a:bodyPr>
          <a:lstStyle/>
          <a:p>
            <a:pPr algn="ctr"/>
            <a:r>
              <a:rPr lang="ja-JP" altLang="en-US" sz="2032" spc="381" dirty="0">
                <a:latin typeface="メイリオ" panose="020B0604030504040204" pitchFamily="50" charset="-128"/>
                <a:ea typeface="メイリオ" panose="020B0604030504040204" pitchFamily="50" charset="-128"/>
              </a:rPr>
              <a:t>労働基準監督</a:t>
            </a:r>
            <a:r>
              <a:rPr lang="ja-JP" altLang="en-US" sz="2032" spc="381" dirty="0" smtClean="0">
                <a:latin typeface="メイリオ" panose="020B0604030504040204" pitchFamily="50" charset="-128"/>
                <a:ea typeface="メイリオ" panose="020B0604030504040204" pitchFamily="50" charset="-128"/>
              </a:rPr>
              <a:t>署で</a:t>
            </a:r>
            <a:r>
              <a:rPr lang="ja-JP" altLang="en-US" sz="2032" spc="381" dirty="0">
                <a:latin typeface="メイリオ" panose="020B0604030504040204" pitchFamily="50" charset="-128"/>
                <a:ea typeface="メイリオ" panose="020B0604030504040204" pitchFamily="50" charset="-128"/>
              </a:rPr>
              <a:t>把握した</a:t>
            </a:r>
            <a:endParaRPr lang="en-US" altLang="ja-JP" sz="2032" spc="381" dirty="0">
              <a:latin typeface="メイリオ" panose="020B0604030504040204" pitchFamily="50" charset="-128"/>
              <a:ea typeface="メイリオ" panose="020B0604030504040204" pitchFamily="50" charset="-128"/>
            </a:endParaRPr>
          </a:p>
          <a:p>
            <a:pPr algn="ctr"/>
            <a:r>
              <a:rPr lang="ja-JP" altLang="en-US" sz="2032" spc="381" dirty="0">
                <a:latin typeface="メイリオ" panose="020B0604030504040204" pitchFamily="50" charset="-128"/>
                <a:ea typeface="メイリオ" panose="020B0604030504040204" pitchFamily="50" charset="-128"/>
              </a:rPr>
              <a:t>働き方改革を阻害する取引</a:t>
            </a:r>
            <a:r>
              <a:rPr lang="ja-JP" altLang="en-US" sz="2032" spc="381" dirty="0" smtClean="0">
                <a:latin typeface="メイリオ" panose="020B0604030504040204" pitchFamily="50" charset="-128"/>
                <a:ea typeface="メイリオ" panose="020B0604030504040204" pitchFamily="50" charset="-128"/>
              </a:rPr>
              <a:t>環境の</a:t>
            </a:r>
            <a:r>
              <a:rPr lang="ja-JP" altLang="en-US" sz="2032" spc="381" dirty="0">
                <a:latin typeface="メイリオ" panose="020B0604030504040204" pitchFamily="50" charset="-128"/>
                <a:ea typeface="メイリオ" panose="020B0604030504040204" pitchFamily="50" charset="-128"/>
              </a:rPr>
              <a:t>改善事例</a:t>
            </a:r>
            <a:endParaRPr lang="en-US" altLang="ja-JP" sz="2032" spc="381" dirty="0">
              <a:latin typeface="メイリオ" panose="020B0604030504040204" pitchFamily="50" charset="-128"/>
              <a:ea typeface="メイリオ" panose="020B0604030504040204" pitchFamily="50" charset="-128"/>
            </a:endParaRPr>
          </a:p>
        </p:txBody>
      </p:sp>
      <p:sp>
        <p:nvSpPr>
          <p:cNvPr id="6" name="正方形/長方形 5"/>
          <p:cNvSpPr/>
          <p:nvPr/>
        </p:nvSpPr>
        <p:spPr bwMode="auto">
          <a:xfrm>
            <a:off x="4595616" y="6771314"/>
            <a:ext cx="2167467" cy="3219870"/>
          </a:xfrm>
          <a:prstGeom prst="rect">
            <a:avLst/>
          </a:prstGeom>
          <a:solidFill>
            <a:srgbClr val="FFC000"/>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8" name="正方形/長方形 7"/>
          <p:cNvSpPr/>
          <p:nvPr/>
        </p:nvSpPr>
        <p:spPr bwMode="auto">
          <a:xfrm>
            <a:off x="86935" y="6776959"/>
            <a:ext cx="2150607" cy="3214225"/>
          </a:xfrm>
          <a:prstGeom prst="rect">
            <a:avLst/>
          </a:prstGeom>
          <a:solidFill>
            <a:srgbClr val="FFC000"/>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9" name="正方形/長方形 8"/>
          <p:cNvSpPr/>
          <p:nvPr/>
        </p:nvSpPr>
        <p:spPr bwMode="auto">
          <a:xfrm>
            <a:off x="66149" y="5134479"/>
            <a:ext cx="2169394" cy="1121291"/>
          </a:xfrm>
          <a:prstGeom prst="rect">
            <a:avLst/>
          </a:prstGeom>
          <a:solidFill>
            <a:schemeClr val="accent6">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10" name="正方形/長方形 9"/>
          <p:cNvSpPr/>
          <p:nvPr/>
        </p:nvSpPr>
        <p:spPr bwMode="auto">
          <a:xfrm>
            <a:off x="2320488" y="5139724"/>
            <a:ext cx="2197771" cy="1116046"/>
          </a:xfrm>
          <a:prstGeom prst="rect">
            <a:avLst/>
          </a:prstGeom>
          <a:solidFill>
            <a:schemeClr val="accent6">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11" name="正方形/長方形 10"/>
          <p:cNvSpPr/>
          <p:nvPr/>
        </p:nvSpPr>
        <p:spPr bwMode="auto">
          <a:xfrm>
            <a:off x="4595616" y="5141451"/>
            <a:ext cx="2171670" cy="1114319"/>
          </a:xfrm>
          <a:prstGeom prst="rect">
            <a:avLst/>
          </a:prstGeom>
          <a:solidFill>
            <a:schemeClr val="accent6">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12" name="正方形/長方形 11"/>
          <p:cNvSpPr/>
          <p:nvPr/>
        </p:nvSpPr>
        <p:spPr bwMode="auto">
          <a:xfrm>
            <a:off x="2320488" y="2845432"/>
            <a:ext cx="2197771" cy="1790158"/>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13" name="正方形/長方形 12"/>
          <p:cNvSpPr/>
          <p:nvPr/>
        </p:nvSpPr>
        <p:spPr bwMode="auto">
          <a:xfrm>
            <a:off x="4595616" y="2840486"/>
            <a:ext cx="2171670" cy="1795104"/>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14" name="正方形/長方形 13"/>
          <p:cNvSpPr/>
          <p:nvPr/>
        </p:nvSpPr>
        <p:spPr bwMode="auto">
          <a:xfrm>
            <a:off x="58760" y="2843957"/>
            <a:ext cx="2171670" cy="1791633"/>
          </a:xfrm>
          <a:prstGeom prst="rect">
            <a:avLst/>
          </a:prstGeom>
          <a:solidFill>
            <a:schemeClr val="accent5">
              <a:lumMod val="20000"/>
              <a:lumOff val="80000"/>
            </a:schemeClr>
          </a:solidFill>
          <a:ln w="9525">
            <a:solidFill>
              <a:srgbClr val="B2B2B2"/>
            </a:solidFill>
            <a:miter lim="800000"/>
            <a:headEnd/>
            <a:tailEnd/>
          </a:ln>
          <a:effectLst/>
          <a:extLst/>
        </p:spPr>
        <p:txBody>
          <a:bodyPr wrap="none" rtlCol="0" anchor="ctr"/>
          <a:lstStyle/>
          <a:p>
            <a:pPr algn="l"/>
            <a:endParaRPr kumimoji="0" lang="ja-JP" altLang="en-US" sz="1200" dirty="0"/>
          </a:p>
        </p:txBody>
      </p:sp>
      <p:sp>
        <p:nvSpPr>
          <p:cNvPr id="15" name="正方形/長方形 14"/>
          <p:cNvSpPr/>
          <p:nvPr/>
        </p:nvSpPr>
        <p:spPr>
          <a:xfrm>
            <a:off x="58760" y="2021623"/>
            <a:ext cx="681801" cy="345889"/>
          </a:xfrm>
          <a:prstGeom prst="rect">
            <a:avLst/>
          </a:prstGeom>
          <a:solidFill>
            <a:srgbClr val="002060"/>
          </a:solidFill>
          <a:ln>
            <a:noFill/>
          </a:ln>
          <a:effectLst/>
        </p:spPr>
        <p:style>
          <a:lnRef idx="2">
            <a:schemeClr val="accent3"/>
          </a:lnRef>
          <a:fillRef idx="1">
            <a:schemeClr val="lt1"/>
          </a:fillRef>
          <a:effectRef idx="0">
            <a:schemeClr val="accent3"/>
          </a:effectRef>
          <a:fontRef idx="minor">
            <a:schemeClr val="dk1"/>
          </a:fontRef>
        </p:style>
        <p:txBody>
          <a:bodyPr rtlCol="0" anchor="t"/>
          <a:lstStyle/>
          <a:p>
            <a:pPr algn="ctr"/>
            <a:r>
              <a:rPr lang="ja-JP" altLang="en-US" sz="1200" b="1" spc="-88" dirty="0">
                <a:solidFill>
                  <a:prstClr val="white"/>
                </a:solidFill>
                <a:latin typeface="メイリオ" pitchFamily="50" charset="-128"/>
                <a:ea typeface="メイリオ" pitchFamily="50" charset="-128"/>
                <a:cs typeface="メイリオ" pitchFamily="50" charset="-128"/>
              </a:rPr>
              <a:t>事例①</a:t>
            </a:r>
          </a:p>
        </p:txBody>
      </p:sp>
      <p:sp>
        <p:nvSpPr>
          <p:cNvPr id="16" name="タイトル 4"/>
          <p:cNvSpPr txBox="1">
            <a:spLocks/>
          </p:cNvSpPr>
          <p:nvPr/>
        </p:nvSpPr>
        <p:spPr bwMode="auto">
          <a:xfrm>
            <a:off x="863715" y="2070305"/>
            <a:ext cx="1404180" cy="537938"/>
          </a:xfrm>
          <a:prstGeom prst="rect">
            <a:avLst/>
          </a:prstGeom>
          <a:noFill/>
          <a:ln w="9525">
            <a:noFill/>
            <a:miter lim="800000"/>
            <a:headEnd/>
            <a:tailEnd/>
          </a:ln>
        </p:spPr>
        <p:txBody>
          <a:bodyPr vert="horz" wrap="square" lIns="53478" tIns="26738" rIns="53478" bIns="26738"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237" algn="ctr" rtl="0" fontAlgn="base">
              <a:spcBef>
                <a:spcPct val="0"/>
              </a:spcBef>
              <a:spcAft>
                <a:spcPct val="0"/>
              </a:spcAft>
              <a:defRPr kumimoji="1" sz="4400">
                <a:solidFill>
                  <a:schemeClr val="tx1"/>
                </a:solidFill>
                <a:latin typeface="Calibri" pitchFamily="34" charset="0"/>
                <a:ea typeface="ＭＳ Ｐゴシック" charset="-128"/>
              </a:defRPr>
            </a:lvl6pPr>
            <a:lvl7pPr marL="912476" algn="ctr" rtl="0" fontAlgn="base">
              <a:spcBef>
                <a:spcPct val="0"/>
              </a:spcBef>
              <a:spcAft>
                <a:spcPct val="0"/>
              </a:spcAft>
              <a:defRPr kumimoji="1" sz="4400">
                <a:solidFill>
                  <a:schemeClr val="tx1"/>
                </a:solidFill>
                <a:latin typeface="Calibri" pitchFamily="34" charset="0"/>
                <a:ea typeface="ＭＳ Ｐゴシック" charset="-128"/>
              </a:defRPr>
            </a:lvl7pPr>
            <a:lvl8pPr marL="1368717" algn="ctr" rtl="0" fontAlgn="base">
              <a:spcBef>
                <a:spcPct val="0"/>
              </a:spcBef>
              <a:spcAft>
                <a:spcPct val="0"/>
              </a:spcAft>
              <a:defRPr kumimoji="1" sz="4400">
                <a:solidFill>
                  <a:schemeClr val="tx1"/>
                </a:solidFill>
                <a:latin typeface="Calibri" pitchFamily="34" charset="0"/>
                <a:ea typeface="ＭＳ Ｐゴシック" charset="-128"/>
              </a:defRPr>
            </a:lvl8pPr>
            <a:lvl9pPr marL="1824954"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所在県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神奈川</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：５名</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　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：運送業</a:t>
            </a:r>
          </a:p>
        </p:txBody>
      </p:sp>
      <p:sp>
        <p:nvSpPr>
          <p:cNvPr id="17" name="正方形/長方形 16"/>
          <p:cNvSpPr/>
          <p:nvPr/>
        </p:nvSpPr>
        <p:spPr>
          <a:xfrm>
            <a:off x="53625" y="2875105"/>
            <a:ext cx="2155261" cy="1584399"/>
          </a:xfrm>
          <a:prstGeom prst="rect">
            <a:avLst/>
          </a:prstGeom>
          <a:noFill/>
        </p:spPr>
        <p:txBody>
          <a:bodyPr wrap="square" lIns="55237" tIns="27618" rIns="55237" bIns="27618">
            <a:spAutoFit/>
          </a:bodyPr>
          <a:lstStyle/>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概要</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lgn="just">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梱包資材の配送を請け負う運送事業者</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lgn="just">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労働時間の記録によると、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協定の協定時間を超え、１日の拘束時間の上限（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時間）を複数回超えるトラック運転者が３名</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66148" y="5175650"/>
            <a:ext cx="2171670" cy="1081697"/>
          </a:xfrm>
          <a:prstGeom prst="rect">
            <a:avLst/>
          </a:prstGeom>
          <a:noFill/>
        </p:spPr>
        <p:txBody>
          <a:bodyPr wrap="square" lIns="55237" tIns="27618" rIns="55237" bIns="27618">
            <a:spAutoFit/>
          </a:bodyPr>
          <a:lstStyle/>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指導内容</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労働基準法第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違反</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労働時間）</a:t>
            </a:r>
          </a:p>
          <a:p>
            <a:pPr marL="181423" indent="-181423">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改善基準告示</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違反</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拘束時間）　</a:t>
            </a:r>
          </a:p>
        </p:txBody>
      </p:sp>
      <p:sp>
        <p:nvSpPr>
          <p:cNvPr id="19" name="正方形/長方形 18"/>
          <p:cNvSpPr/>
          <p:nvPr/>
        </p:nvSpPr>
        <p:spPr>
          <a:xfrm>
            <a:off x="67187" y="6836642"/>
            <a:ext cx="2132457" cy="2974523"/>
          </a:xfrm>
          <a:prstGeom prst="rect">
            <a:avLst/>
          </a:prstGeom>
          <a:noFill/>
        </p:spPr>
        <p:txBody>
          <a:bodyPr wrap="square" lIns="55237" tIns="27618" rIns="55237" bIns="27618">
            <a:spAutoFit/>
          </a:bodyPr>
          <a:lstStyle/>
          <a:p>
            <a:pPr algn="just"/>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改善の取組</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荷主会社と協議</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を行い、</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①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配送ルートの見直し</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より</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１日当たり</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の便数</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１便</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減少</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させ、</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配送業務</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の</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合理化</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　荷主の指定先での</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荷積</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み</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作業</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荷主</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協力</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を得て、荷主</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の労働</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者</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と複数名で</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作業</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をする</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ことで</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荷積み</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時間を</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短縮</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自動車運転者の残業</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が</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短縮</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タイトル 1"/>
          <p:cNvSpPr txBox="1">
            <a:spLocks/>
          </p:cNvSpPr>
          <p:nvPr/>
        </p:nvSpPr>
        <p:spPr>
          <a:xfrm>
            <a:off x="58759" y="1153936"/>
            <a:ext cx="6704324" cy="576320"/>
          </a:xfrm>
          <a:prstGeom prst="rect">
            <a:avLst/>
          </a:prstGeom>
          <a:solidFill>
            <a:schemeClr val="accent5">
              <a:lumMod val="60000"/>
              <a:lumOff val="40000"/>
            </a:schemeClr>
          </a:solidFill>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労働基準監督署の監督指導を契機に取引環境の改善を行った事業者を紹介します。</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2312899" y="2875105"/>
            <a:ext cx="2190426" cy="1584399"/>
          </a:xfrm>
          <a:prstGeom prst="rect">
            <a:avLst/>
          </a:prstGeom>
          <a:noFill/>
        </p:spPr>
        <p:txBody>
          <a:bodyPr wrap="square" lIns="55237" tIns="27618" rIns="55237" bIns="27618">
            <a:spAutoFit/>
          </a:bodyPr>
          <a:lstStyle/>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概要</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工業部品の配送を請け負う運送事業者</a:t>
            </a:r>
          </a:p>
          <a:p>
            <a:pPr marL="181423" indent="-181423" algn="just">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運転日報などの記録によると、</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協定の協定時間を超え、１か月の拘束時間の上限（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320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時間）を超えるトラック運転者が２名</a:t>
            </a:r>
          </a:p>
        </p:txBody>
      </p:sp>
      <p:sp>
        <p:nvSpPr>
          <p:cNvPr id="24" name="正方形/長方形 23"/>
          <p:cNvSpPr/>
          <p:nvPr/>
        </p:nvSpPr>
        <p:spPr>
          <a:xfrm>
            <a:off x="2312899" y="5160453"/>
            <a:ext cx="2131477" cy="1056049"/>
          </a:xfrm>
          <a:prstGeom prst="rect">
            <a:avLst/>
          </a:prstGeom>
          <a:noFill/>
        </p:spPr>
        <p:txBody>
          <a:bodyPr wrap="square" lIns="55237" tIns="27618" rIns="55237" bIns="27618">
            <a:spAutoFit/>
          </a:bodyPr>
          <a:lstStyle/>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指導内容</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労働基準法第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条違反（労働時間）</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改善基準告示</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違反</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拘束時間）</a:t>
            </a:r>
          </a:p>
        </p:txBody>
      </p:sp>
      <p:sp>
        <p:nvSpPr>
          <p:cNvPr id="25" name="正方形/長方形 24"/>
          <p:cNvSpPr/>
          <p:nvPr/>
        </p:nvSpPr>
        <p:spPr>
          <a:xfrm>
            <a:off x="2330711" y="2021623"/>
            <a:ext cx="640284" cy="342858"/>
          </a:xfrm>
          <a:prstGeom prst="rect">
            <a:avLst/>
          </a:prstGeom>
          <a:solidFill>
            <a:srgbClr val="002060"/>
          </a:solidFill>
          <a:ln>
            <a:noFill/>
          </a:ln>
          <a:effectLst/>
        </p:spPr>
        <p:style>
          <a:lnRef idx="2">
            <a:schemeClr val="accent3"/>
          </a:lnRef>
          <a:fillRef idx="1">
            <a:schemeClr val="lt1"/>
          </a:fillRef>
          <a:effectRef idx="0">
            <a:schemeClr val="accent3"/>
          </a:effectRef>
          <a:fontRef idx="minor">
            <a:schemeClr val="dk1"/>
          </a:fontRef>
        </p:style>
        <p:txBody>
          <a:bodyPr rtlCol="0" anchor="t"/>
          <a:lstStyle/>
          <a:p>
            <a:pPr algn="ctr"/>
            <a:r>
              <a:rPr lang="ja-JP" altLang="en-US" sz="1200" b="1" spc="-88" dirty="0">
                <a:solidFill>
                  <a:prstClr val="white"/>
                </a:solidFill>
                <a:latin typeface="メイリオ" pitchFamily="50" charset="-128"/>
                <a:ea typeface="メイリオ" pitchFamily="50" charset="-128"/>
                <a:cs typeface="メイリオ" pitchFamily="50" charset="-128"/>
              </a:rPr>
              <a:t>事例②</a:t>
            </a:r>
          </a:p>
        </p:txBody>
      </p:sp>
      <p:sp>
        <p:nvSpPr>
          <p:cNvPr id="27" name="タイトル 4"/>
          <p:cNvSpPr txBox="1">
            <a:spLocks/>
          </p:cNvSpPr>
          <p:nvPr/>
        </p:nvSpPr>
        <p:spPr bwMode="auto">
          <a:xfrm>
            <a:off x="3047460" y="2001016"/>
            <a:ext cx="1465672" cy="842942"/>
          </a:xfrm>
          <a:prstGeom prst="rect">
            <a:avLst/>
          </a:prstGeom>
          <a:noFill/>
          <a:ln w="9525">
            <a:noFill/>
            <a:miter lim="800000"/>
            <a:headEnd/>
            <a:tailEnd/>
          </a:ln>
        </p:spPr>
        <p:txBody>
          <a:bodyPr vert="horz" wrap="square" lIns="53478" tIns="26738" rIns="53478" bIns="26738"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237" algn="ctr" rtl="0" fontAlgn="base">
              <a:spcBef>
                <a:spcPct val="0"/>
              </a:spcBef>
              <a:spcAft>
                <a:spcPct val="0"/>
              </a:spcAft>
              <a:defRPr kumimoji="1" sz="4400">
                <a:solidFill>
                  <a:schemeClr val="tx1"/>
                </a:solidFill>
                <a:latin typeface="Calibri" pitchFamily="34" charset="0"/>
                <a:ea typeface="ＭＳ Ｐゴシック" charset="-128"/>
              </a:defRPr>
            </a:lvl6pPr>
            <a:lvl7pPr marL="912476" algn="ctr" rtl="0" fontAlgn="base">
              <a:spcBef>
                <a:spcPct val="0"/>
              </a:spcBef>
              <a:spcAft>
                <a:spcPct val="0"/>
              </a:spcAft>
              <a:defRPr kumimoji="1" sz="4400">
                <a:solidFill>
                  <a:schemeClr val="tx1"/>
                </a:solidFill>
                <a:latin typeface="Calibri" pitchFamily="34" charset="0"/>
                <a:ea typeface="ＭＳ Ｐゴシック" charset="-128"/>
              </a:defRPr>
            </a:lvl7pPr>
            <a:lvl8pPr marL="1368717" algn="ctr" rtl="0" fontAlgn="base">
              <a:spcBef>
                <a:spcPct val="0"/>
              </a:spcBef>
              <a:spcAft>
                <a:spcPct val="0"/>
              </a:spcAft>
              <a:defRPr kumimoji="1" sz="4400">
                <a:solidFill>
                  <a:schemeClr val="tx1"/>
                </a:solidFill>
                <a:latin typeface="Calibri" pitchFamily="34" charset="0"/>
                <a:ea typeface="ＭＳ Ｐゴシック" charset="-128"/>
              </a:defRPr>
            </a:lvl8pPr>
            <a:lvl9pPr marL="1824954"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所在県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富山</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名</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　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：運送</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倉庫業</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4583209" y="2042482"/>
            <a:ext cx="647872" cy="340909"/>
          </a:xfrm>
          <a:prstGeom prst="rect">
            <a:avLst/>
          </a:prstGeom>
          <a:solidFill>
            <a:srgbClr val="002060"/>
          </a:solidFill>
          <a:ln>
            <a:noFill/>
          </a:ln>
          <a:effectLst/>
        </p:spPr>
        <p:style>
          <a:lnRef idx="2">
            <a:schemeClr val="accent3"/>
          </a:lnRef>
          <a:fillRef idx="1">
            <a:schemeClr val="lt1"/>
          </a:fillRef>
          <a:effectRef idx="0">
            <a:schemeClr val="accent3"/>
          </a:effectRef>
          <a:fontRef idx="minor">
            <a:schemeClr val="dk1"/>
          </a:fontRef>
        </p:style>
        <p:txBody>
          <a:bodyPr rtlCol="0" anchor="t"/>
          <a:lstStyle/>
          <a:p>
            <a:pPr algn="ctr"/>
            <a:r>
              <a:rPr lang="ja-JP" altLang="en-US" sz="1200" b="1" spc="-88" dirty="0">
                <a:solidFill>
                  <a:prstClr val="white"/>
                </a:solidFill>
                <a:latin typeface="メイリオ" pitchFamily="50" charset="-128"/>
                <a:ea typeface="メイリオ" pitchFamily="50" charset="-128"/>
                <a:cs typeface="メイリオ" pitchFamily="50" charset="-128"/>
              </a:rPr>
              <a:t>事例③</a:t>
            </a:r>
          </a:p>
        </p:txBody>
      </p:sp>
      <p:sp>
        <p:nvSpPr>
          <p:cNvPr id="31" name="正方形/長方形 30"/>
          <p:cNvSpPr/>
          <p:nvPr/>
        </p:nvSpPr>
        <p:spPr>
          <a:xfrm>
            <a:off x="4562274" y="2866525"/>
            <a:ext cx="2205013" cy="1584399"/>
          </a:xfrm>
          <a:prstGeom prst="rect">
            <a:avLst/>
          </a:prstGeom>
          <a:noFill/>
        </p:spPr>
        <p:txBody>
          <a:bodyPr wrap="square" lIns="55237" tIns="27618" rIns="55237" bIns="27618">
            <a:spAutoFit/>
          </a:bodyPr>
          <a:lstStyle/>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概要</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lgn="just">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眼鏡フレームの製造を請け負う事業者</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lgn="just">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労働時間の記録によると、製造ラインにおいて、</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協定の特別延長時間の適用回数が６回を超え、残業時間が</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80</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時間超の労働者</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が１名</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4597254" y="5189261"/>
            <a:ext cx="2165829" cy="661069"/>
          </a:xfrm>
          <a:prstGeom prst="rect">
            <a:avLst/>
          </a:prstGeom>
          <a:noFill/>
        </p:spPr>
        <p:txBody>
          <a:bodyPr wrap="square" lIns="55237" tIns="27618" rIns="55237" bIns="27618">
            <a:spAutoFit/>
          </a:bodyPr>
          <a:lstStyle/>
          <a:p>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指導内容</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81423" indent="-181423">
              <a:spcBef>
                <a:spcPts val="181"/>
              </a:spcBef>
              <a:buFont typeface="Arial" panose="020B0604020202020204" pitchFamily="34" charset="0"/>
              <a:buChar char="•"/>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労働基準法第</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32</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条</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違反</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労働時間）</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4509120" y="6822249"/>
            <a:ext cx="2251678" cy="2974523"/>
          </a:xfrm>
          <a:prstGeom prst="rect">
            <a:avLst/>
          </a:prstGeom>
          <a:noFill/>
        </p:spPr>
        <p:txBody>
          <a:bodyPr wrap="square" lIns="55237" tIns="27618" rIns="55237" bIns="27618">
            <a:spAutoFit/>
          </a:bodyPr>
          <a:lstStyle/>
          <a:p>
            <a:pPr algn="just"/>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改善の取組</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親会社に対して</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36</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協定の範囲内の</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残業では</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受注</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対応が</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難しい</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事情</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を</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説明</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したところ、</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繁忙期</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の生産</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受注額</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落とさず</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親会社が発注前</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に</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加工の一部を自ら</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行った</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上</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発注</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作業工程が減少</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製造現場の労働者の</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残業</a:t>
            </a:r>
            <a:endParaRPr lang="en-US" altLang="ja-JP"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時間</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短縮</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タイトル 4"/>
          <p:cNvSpPr txBox="1">
            <a:spLocks/>
          </p:cNvSpPr>
          <p:nvPr/>
        </p:nvSpPr>
        <p:spPr bwMode="auto">
          <a:xfrm>
            <a:off x="5466647" y="2045100"/>
            <a:ext cx="1451156" cy="537938"/>
          </a:xfrm>
          <a:prstGeom prst="rect">
            <a:avLst/>
          </a:prstGeom>
          <a:noFill/>
          <a:ln w="9525">
            <a:noFill/>
            <a:miter lim="800000"/>
            <a:headEnd/>
            <a:tailEnd/>
          </a:ln>
        </p:spPr>
        <p:txBody>
          <a:bodyPr vert="horz" wrap="square" lIns="53478" tIns="26738" rIns="53478" bIns="26738"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237" algn="ctr" rtl="0" fontAlgn="base">
              <a:spcBef>
                <a:spcPct val="0"/>
              </a:spcBef>
              <a:spcAft>
                <a:spcPct val="0"/>
              </a:spcAft>
              <a:defRPr kumimoji="1" sz="4400">
                <a:solidFill>
                  <a:schemeClr val="tx1"/>
                </a:solidFill>
                <a:latin typeface="Calibri" pitchFamily="34" charset="0"/>
                <a:ea typeface="ＭＳ Ｐゴシック" charset="-128"/>
              </a:defRPr>
            </a:lvl6pPr>
            <a:lvl7pPr marL="912476" algn="ctr" rtl="0" fontAlgn="base">
              <a:spcBef>
                <a:spcPct val="0"/>
              </a:spcBef>
              <a:spcAft>
                <a:spcPct val="0"/>
              </a:spcAft>
              <a:defRPr kumimoji="1" sz="4400">
                <a:solidFill>
                  <a:schemeClr val="tx1"/>
                </a:solidFill>
                <a:latin typeface="Calibri" pitchFamily="34" charset="0"/>
                <a:ea typeface="ＭＳ Ｐゴシック" charset="-128"/>
              </a:defRPr>
            </a:lvl7pPr>
            <a:lvl8pPr marL="1368717" algn="ctr" rtl="0" fontAlgn="base">
              <a:spcBef>
                <a:spcPct val="0"/>
              </a:spcBef>
              <a:spcAft>
                <a:spcPct val="0"/>
              </a:spcAft>
              <a:defRPr kumimoji="1" sz="4400">
                <a:solidFill>
                  <a:schemeClr val="tx1"/>
                </a:solidFill>
                <a:latin typeface="Calibri" pitchFamily="34" charset="0"/>
                <a:ea typeface="ＭＳ Ｐゴシック" charset="-128"/>
              </a:defRPr>
            </a:lvl8pPr>
            <a:lvl9pPr marL="1824954"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所在県</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福井</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名</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l" defTabSz="535908"/>
            <a:r>
              <a:rPr lang="ja-JP" altLang="en-US" sz="12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　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a:t>
            </a:r>
          </a:p>
        </p:txBody>
      </p:sp>
      <p:sp>
        <p:nvSpPr>
          <p:cNvPr id="37" name="正方形/長方形 36"/>
          <p:cNvSpPr/>
          <p:nvPr/>
        </p:nvSpPr>
        <p:spPr bwMode="auto">
          <a:xfrm>
            <a:off x="2328426" y="6779578"/>
            <a:ext cx="2180694" cy="3211607"/>
          </a:xfrm>
          <a:prstGeom prst="rect">
            <a:avLst/>
          </a:prstGeom>
          <a:solidFill>
            <a:srgbClr val="FFC000"/>
          </a:solidFill>
          <a:ln w="9525">
            <a:solidFill>
              <a:srgbClr val="B2B2B2"/>
            </a:solidFill>
            <a:miter lim="800000"/>
            <a:headEnd/>
            <a:tailEnd/>
          </a:ln>
          <a:effectLst/>
          <a:extLst/>
        </p:spPr>
        <p:txBody>
          <a:bodyPr wrap="none" rtlCol="0" anchor="ctr"/>
          <a:lstStyle/>
          <a:p>
            <a:pPr lvl="0"/>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38"/>
          <p:cNvSpPr/>
          <p:nvPr/>
        </p:nvSpPr>
        <p:spPr>
          <a:xfrm>
            <a:off x="2258870" y="6840835"/>
            <a:ext cx="2251678" cy="2974523"/>
          </a:xfrm>
          <a:prstGeom prst="rect">
            <a:avLst/>
          </a:prstGeom>
          <a:noFill/>
        </p:spPr>
        <p:txBody>
          <a:bodyPr wrap="square" lIns="55237" tIns="27618" rIns="55237" bIns="27618">
            <a:spAutoFit/>
          </a:bodyPr>
          <a:lstStyle/>
          <a:p>
            <a:pPr lvl="0"/>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改善の取組</a:t>
            </a:r>
            <a:r>
              <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荷主会社と協議</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を行い、</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①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運賃の値上げ</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発注か</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ら出荷</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まで２日</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以上空け</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ことを</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要請し、改善</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②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出荷の際に</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パレット出</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荷を</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原則</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とし、</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バラ積み</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出荷に</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よる</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荷積み時間の</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ロスを抑制</a:t>
            </a:r>
            <a:endParaRPr lang="en-US" altLang="ja-JP"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荷主の指定する</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荷</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下</a:t>
            </a:r>
            <a:r>
              <a:rPr lang="ja-JP" altLang="en-US" sz="1200" b="1"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ろ</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し箇所</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３箇所</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から１箇</a:t>
            </a:r>
            <a:endParaRPr lang="en-US" altLang="ja-JP"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所に集約</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自動車運転者の残業時間</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181"/>
              </a:spcBef>
            </a:pP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が</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短縮</a:t>
            </a:r>
          </a:p>
        </p:txBody>
      </p:sp>
      <p:grpSp>
        <p:nvGrpSpPr>
          <p:cNvPr id="4" name="グループ化 3"/>
          <p:cNvGrpSpPr/>
          <p:nvPr/>
        </p:nvGrpSpPr>
        <p:grpSpPr>
          <a:xfrm>
            <a:off x="302533" y="10152772"/>
            <a:ext cx="6276817" cy="495301"/>
            <a:chOff x="-685800" y="-39688"/>
            <a:chExt cx="6872288" cy="495301"/>
          </a:xfrm>
        </p:grpSpPr>
        <p:sp>
          <p:nvSpPr>
            <p:cNvPr id="3" name="テキスト ボックス 2"/>
            <p:cNvSpPr txBox="1">
              <a:spLocks noChangeArrowheads="1"/>
            </p:cNvSpPr>
            <p:nvPr/>
          </p:nvSpPr>
          <p:spPr bwMode="auto">
            <a:xfrm>
              <a:off x="-685800" y="-39688"/>
              <a:ext cx="6872288" cy="495301"/>
            </a:xfrm>
            <a:prstGeom prst="rect">
              <a:avLst/>
            </a:prstGeom>
            <a:noFill/>
            <a:ln>
              <a:noFill/>
            </a:ln>
            <a:effectLst>
              <a:outerShdw dist="28398" dir="3806097" algn="ctr" rotWithShape="0">
                <a:srgbClr val="243F60">
                  <a:alpha val="50000"/>
                </a:srgbClr>
              </a:outerShdw>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38100">
                  <a:solidFill>
                    <a:srgbClr val="4F81BD"/>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2200" b="0" i="0" u="none" strike="noStrike" cap="none" normalizeH="0" baseline="0" dirty="0" smtClean="0">
                  <a:ln>
                    <a:noFill/>
                  </a:ln>
                  <a:solidFill>
                    <a:srgbClr val="FFFFFF"/>
                  </a:solidFill>
                  <a:effectLst/>
                  <a:latin typeface="ＤＦ特太ゴシック体" panose="020B0509000000000000" pitchFamily="49" charset="-128"/>
                  <a:ea typeface="ＤＦ特太ゴシック体" panose="020B0509000000000000" pitchFamily="49" charset="-128"/>
                </a:rPr>
                <a:t>　 </a:t>
              </a:r>
              <a:r>
                <a:rPr kumimoji="0" lang="ja-JP" altLang="en-US" sz="16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厚生労働省　都道府県労働局　労働基準監督署</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pic>
          <p:nvPicPr>
            <p:cNvPr id="1027" name="図 2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5412" y="28574"/>
              <a:ext cx="395288" cy="358775"/>
            </a:xfrm>
            <a:prstGeom prst="rect">
              <a:avLst/>
            </a:prstGeom>
            <a:solidFill>
              <a:srgbClr val="4F81BD"/>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279755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