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05" r:id="rId6"/>
    <p:sldId id="309" r:id="rId7"/>
    <p:sldId id="260" r:id="rId8"/>
    <p:sldId id="323" r:id="rId9"/>
    <p:sldId id="324" r:id="rId10"/>
    <p:sldId id="325" r:id="rId11"/>
    <p:sldId id="310" r:id="rId12"/>
    <p:sldId id="317" r:id="rId13"/>
    <p:sldId id="319" r:id="rId14"/>
    <p:sldId id="318" r:id="rId15"/>
    <p:sldId id="320" r:id="rId16"/>
    <p:sldId id="297" r:id="rId17"/>
    <p:sldId id="321" r:id="rId18"/>
    <p:sldId id="322" r:id="rId19"/>
    <p:sldId id="290" r:id="rId20"/>
    <p:sldId id="326" r:id="rId21"/>
    <p:sldId id="307" r:id="rId2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表紙" id="{FB0F1E94-E9FB-402A-8920-8E6AEA9C20EE}">
          <p14:sldIdLst>
            <p14:sldId id="256"/>
            <p14:sldId id="257"/>
          </p14:sldIdLst>
        </p14:section>
        <p14:section name="１　業務実績" id="{74AF80AA-CF47-4A3B-B718-4A5A447570BD}">
          <p14:sldIdLst>
            <p14:sldId id="258"/>
          </p14:sldIdLst>
        </p14:section>
        <p14:section name="２　基本的な考え方等" id="{229A5737-3D66-42AF-A73A-130DDDC84471}">
          <p14:sldIdLst>
            <p14:sldId id="259"/>
            <p14:sldId id="305"/>
          </p14:sldIdLst>
        </p14:section>
        <p14:section name="３　システム" id="{91039138-3FE3-47EF-B9A4-3AD090ED9E21}">
          <p14:sldIdLst>
            <p14:sldId id="309"/>
            <p14:sldId id="260"/>
            <p14:sldId id="323"/>
            <p14:sldId id="324"/>
            <p14:sldId id="325"/>
            <p14:sldId id="310"/>
            <p14:sldId id="317"/>
          </p14:sldIdLst>
        </p14:section>
        <p14:section name="４　導入業務" id="{DEDB916A-6E35-47D0-8239-5324AEFA4685}">
          <p14:sldIdLst>
            <p14:sldId id="319"/>
            <p14:sldId id="318"/>
            <p14:sldId id="320"/>
          </p14:sldIdLst>
        </p14:section>
        <p14:section name="５　運用保守" id="{8A5A0DD3-869F-4A07-970A-8C14E6772FDD}">
          <p14:sldIdLst>
            <p14:sldId id="297"/>
            <p14:sldId id="321"/>
            <p14:sldId id="322"/>
          </p14:sldIdLst>
        </p14:section>
        <p14:section name="６　追加提案" id="{5B13B31C-B3F4-4ED7-9951-01F50D693D7E}">
          <p14:sldIdLst>
            <p14:sldId id="290"/>
            <p14:sldId id="326"/>
            <p14:sldId id="30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4660"/>
  </p:normalViewPr>
  <p:slideViewPr>
    <p:cSldViewPr snapToGrid="0">
      <p:cViewPr varScale="1">
        <p:scale>
          <a:sx n="87" d="100"/>
          <a:sy n="87" d="100"/>
        </p:scale>
        <p:origin x="52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62401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08577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795405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11540443" y="107112"/>
            <a:ext cx="6192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72374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00401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394837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22707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45152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67140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57118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7296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55161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7411B-CCB0-47F5-A2B7-8DEB572D3973}" type="datetimeFigureOut">
              <a:rPr kumimoji="1" lang="ja-JP" altLang="en-US" smtClean="0"/>
              <a:t>2025/3/14</a:t>
            </a:fld>
            <a:endParaRPr kumimoji="1" lang="ja-JP" altLang="en-US"/>
          </a:p>
        </p:txBody>
      </p:sp>
      <p:sp>
        <p:nvSpPr>
          <p:cNvPr id="5" name="フッター プレースホルダー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345794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35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3999" y="1122363"/>
            <a:ext cx="9144000" cy="2387600"/>
          </a:xfrm>
        </p:spPr>
        <p:txBody>
          <a:bodyPr>
            <a:noAutofit/>
          </a:bodyPr>
          <a:lstStyle/>
          <a:p>
            <a:r>
              <a:rPr lang="ja-JP" altLang="en-US" sz="3200" dirty="0" smtClean="0"/>
              <a:t>デジタルチケット導入・運用保守業務委託</a:t>
            </a:r>
            <a:r>
              <a:rPr lang="ja-JP" altLang="en-US" sz="3200" dirty="0"/>
              <a:t/>
            </a:r>
            <a:br>
              <a:rPr lang="ja-JP" altLang="en-US" sz="3200" dirty="0"/>
            </a:br>
            <a:r>
              <a:rPr lang="ja-JP" altLang="en-US" sz="3200" dirty="0" smtClean="0"/>
              <a:t>公募型プロポーザルに係る</a:t>
            </a:r>
            <a:r>
              <a:rPr lang="ja-JP" altLang="en-US" sz="3200" dirty="0"/>
              <a:t/>
            </a:r>
            <a:br>
              <a:rPr lang="ja-JP" altLang="en-US" sz="3200" dirty="0"/>
            </a:br>
            <a:r>
              <a:rPr lang="ja-JP" altLang="en-US" sz="3200" dirty="0"/>
              <a:t>提案書</a:t>
            </a:r>
          </a:p>
        </p:txBody>
      </p:sp>
      <p:sp>
        <p:nvSpPr>
          <p:cNvPr id="4" name="テキスト ボックス 3"/>
          <p:cNvSpPr txBox="1"/>
          <p:nvPr/>
        </p:nvSpPr>
        <p:spPr>
          <a:xfrm>
            <a:off x="9794628" y="228602"/>
            <a:ext cx="1800000" cy="461665"/>
          </a:xfrm>
          <a:prstGeom prst="rect">
            <a:avLst/>
          </a:prstGeom>
          <a:noFill/>
          <a:ln>
            <a:solidFill>
              <a:schemeClr val="tx1"/>
            </a:solidFill>
          </a:ln>
        </p:spPr>
        <p:txBody>
          <a:bodyPr wrap="square" rtlCol="0">
            <a:spAutoFit/>
          </a:bodyPr>
          <a:lstStyle/>
          <a:p>
            <a:pPr algn="ctr"/>
            <a:r>
              <a:rPr lang="ja-JP" altLang="en-US" sz="2400" dirty="0" smtClean="0"/>
              <a:t>正本・副本</a:t>
            </a:r>
            <a:endParaRPr lang="ja-JP" altLang="en-US" sz="2400" dirty="0"/>
          </a:p>
        </p:txBody>
      </p:sp>
      <p:sp>
        <p:nvSpPr>
          <p:cNvPr id="5" name="テキスト ボックス 4"/>
          <p:cNvSpPr txBox="1"/>
          <p:nvPr/>
        </p:nvSpPr>
        <p:spPr>
          <a:xfrm>
            <a:off x="230833" y="90100"/>
            <a:ext cx="1338829" cy="369332"/>
          </a:xfrm>
          <a:prstGeom prst="rect">
            <a:avLst/>
          </a:prstGeom>
          <a:noFill/>
          <a:ln>
            <a:noFill/>
          </a:ln>
        </p:spPr>
        <p:txBody>
          <a:bodyPr wrap="none" rtlCol="0" anchor="ctr">
            <a:spAutoFit/>
          </a:bodyPr>
          <a:lstStyle/>
          <a:p>
            <a:pPr algn="ctr"/>
            <a:r>
              <a:rPr lang="ja-JP" altLang="en-US" dirty="0"/>
              <a:t>（</a:t>
            </a:r>
            <a:r>
              <a:rPr lang="ja-JP" altLang="en-US" dirty="0" smtClean="0"/>
              <a:t>様式</a:t>
            </a:r>
            <a:r>
              <a:rPr lang="ja-JP" altLang="en-US" dirty="0"/>
              <a:t>５</a:t>
            </a:r>
            <a:r>
              <a:rPr lang="ja-JP" altLang="en-US" dirty="0" smtClean="0"/>
              <a:t>）</a:t>
            </a:r>
            <a:endParaRPr lang="ja-JP" altLang="en-US" dirty="0"/>
          </a:p>
        </p:txBody>
      </p:sp>
      <p:sp>
        <p:nvSpPr>
          <p:cNvPr id="6" name="テキスト ボックス 5">
            <a:extLst>
              <a:ext uri="{FF2B5EF4-FFF2-40B4-BE49-F238E27FC236}">
                <a16:creationId xmlns:a16="http://schemas.microsoft.com/office/drawing/2014/main" id="{B954AB95-23BD-43A3-887D-429BFC80317F}"/>
              </a:ext>
            </a:extLst>
          </p:cNvPr>
          <p:cNvSpPr txBox="1"/>
          <p:nvPr/>
        </p:nvSpPr>
        <p:spPr>
          <a:xfrm>
            <a:off x="8232525" y="814636"/>
            <a:ext cx="3960000"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a:t>
            </a:r>
            <a:r>
              <a:rPr lang="ja-JP" altLang="en-US" sz="1200" dirty="0">
                <a:solidFill>
                  <a:srgbClr val="FF0000"/>
                </a:solidFill>
              </a:rPr>
              <a:t>と</a:t>
            </a:r>
            <a:r>
              <a:rPr lang="ja-JP" altLang="en-US" sz="1200" dirty="0" smtClean="0">
                <a:solidFill>
                  <a:srgbClr val="FF0000"/>
                </a:solidFill>
              </a:rPr>
              <a:t>。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正本・副本の区分について、該当する方を選択し、</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該当しない方については、削除すること。</a:t>
            </a:r>
            <a:endParaRPr lang="ja-JP" altLang="en-US" sz="1200" dirty="0">
              <a:solidFill>
                <a:srgbClr val="FF0000"/>
              </a:solidFill>
            </a:endParaRPr>
          </a:p>
        </p:txBody>
      </p:sp>
      <p:sp>
        <p:nvSpPr>
          <p:cNvPr id="7" name="テキスト ボックス 6">
            <a:extLst>
              <a:ext uri="{FF2B5EF4-FFF2-40B4-BE49-F238E27FC236}">
                <a16:creationId xmlns:a16="http://schemas.microsoft.com/office/drawing/2014/main" id="{B954AB95-23BD-43A3-887D-429BFC80317F}"/>
              </a:ext>
            </a:extLst>
          </p:cNvPr>
          <p:cNvSpPr txBox="1"/>
          <p:nvPr/>
        </p:nvSpPr>
        <p:spPr>
          <a:xfrm>
            <a:off x="3023215" y="4172894"/>
            <a:ext cx="5705149" cy="1015663"/>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a:t>
            </a:r>
            <a:r>
              <a:rPr lang="ja-JP" altLang="en-US" sz="1200" dirty="0">
                <a:solidFill>
                  <a:srgbClr val="FF0000"/>
                </a:solidFill>
              </a:rPr>
              <a:t>と</a:t>
            </a:r>
            <a:r>
              <a:rPr lang="ja-JP" altLang="en-US" sz="1200" dirty="0" smtClean="0">
                <a:solidFill>
                  <a:srgbClr val="FF0000"/>
                </a:solidFill>
              </a:rPr>
              <a:t>。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提案書の</a:t>
            </a:r>
            <a:r>
              <a:rPr lang="ja-JP" altLang="en-US" sz="1200" dirty="0">
                <a:solidFill>
                  <a:srgbClr val="FF0000"/>
                </a:solidFill>
              </a:rPr>
              <a:t>作成</a:t>
            </a:r>
            <a:r>
              <a:rPr lang="ja-JP" altLang="en-US" sz="1200" dirty="0" smtClean="0">
                <a:solidFill>
                  <a:srgbClr val="FF0000"/>
                </a:solidFill>
              </a:rPr>
              <a:t>にあたっては、本様式のとおり１項目につき１ページ以内で記載することを基本とするが、不足する場合、スライドを複製</a:t>
            </a:r>
            <a:r>
              <a:rPr lang="ja-JP" altLang="en-US" sz="1200" dirty="0">
                <a:solidFill>
                  <a:srgbClr val="FF0000"/>
                </a:solidFill>
              </a:rPr>
              <a:t>し</a:t>
            </a:r>
            <a:r>
              <a:rPr lang="ja-JP" altLang="en-US" sz="1200" dirty="0" smtClean="0">
                <a:solidFill>
                  <a:srgbClr val="FF0000"/>
                </a:solidFill>
              </a:rPr>
              <a:t>、ページを追加しても差し支えない。</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ただし、全体のページ数は</a:t>
            </a:r>
            <a:r>
              <a:rPr lang="ja-JP" altLang="en-US" sz="1200" dirty="0" smtClean="0">
                <a:solidFill>
                  <a:srgbClr val="FF0000"/>
                </a:solidFill>
              </a:rPr>
              <a:t>４０ページ（Ａ４両面２０枚）以内</a:t>
            </a:r>
            <a:r>
              <a:rPr lang="ja-JP" altLang="en-US" sz="1200" dirty="0" smtClean="0">
                <a:solidFill>
                  <a:srgbClr val="FF0000"/>
                </a:solidFill>
              </a:rPr>
              <a:t>とすること。</a:t>
            </a:r>
            <a:endParaRPr lang="ja-JP" altLang="en-US" sz="1200" dirty="0">
              <a:solidFill>
                <a:srgbClr val="FF0000"/>
              </a:solidFill>
            </a:endParaRPr>
          </a:p>
        </p:txBody>
      </p:sp>
    </p:spTree>
    <p:extLst>
      <p:ext uri="{BB962C8B-B14F-4D97-AF65-F5344CB8AC3E}">
        <p14:creationId xmlns:p14="http://schemas.microsoft.com/office/powerpoint/2010/main" val="2795493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a:t>５</a:t>
            </a:r>
            <a:r>
              <a:rPr lang="ja-JP" altLang="en-US" sz="1600" dirty="0" smtClean="0"/>
              <a:t>　集計・分析</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集計・分析機能について</a:t>
            </a:r>
            <a:r>
              <a:rPr lang="ja-JP" altLang="en-US" sz="1200" dirty="0">
                <a:solidFill>
                  <a:srgbClr val="FF0000"/>
                </a:solidFill>
              </a:rPr>
              <a:t>、具体的に記述すること。特に以下の点について分かりやすく示すこと。</a:t>
            </a:r>
            <a:br>
              <a:rPr lang="ja-JP" altLang="en-US" sz="1200" dirty="0">
                <a:solidFill>
                  <a:srgbClr val="FF0000"/>
                </a:solidFill>
              </a:rPr>
            </a:br>
            <a:r>
              <a:rPr lang="ja-JP" altLang="en-US" sz="1200" dirty="0">
                <a:solidFill>
                  <a:srgbClr val="FF0000"/>
                </a:solidFill>
              </a:rPr>
              <a:t>・デジタルチケットの利用状況の可視化や集計が容易に行えるか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・単</a:t>
            </a:r>
            <a:r>
              <a:rPr lang="ja-JP" altLang="en-US" sz="1200" dirty="0">
                <a:solidFill>
                  <a:srgbClr val="FF0000"/>
                </a:solidFill>
              </a:rPr>
              <a:t>に集計するだけではなく、様々な角度から利用状況の分析ができるか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10</a:t>
            </a:fld>
            <a:endParaRPr lang="en-US" altLang="ja-JP" dirty="0">
              <a:solidFill>
                <a:sysClr val="windowText" lastClr="000000"/>
              </a:solidFill>
            </a:endParaRPr>
          </a:p>
        </p:txBody>
      </p:sp>
    </p:spTree>
    <p:extLst>
      <p:ext uri="{BB962C8B-B14F-4D97-AF65-F5344CB8AC3E}">
        <p14:creationId xmlns:p14="http://schemas.microsoft.com/office/powerpoint/2010/main" val="1148873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a:t>６　</a:t>
            </a:r>
            <a:r>
              <a:rPr lang="ja-JP" altLang="en-US" sz="1600" dirty="0" smtClean="0"/>
              <a:t>拡張性</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システムの拡張性について、具体的に記述すること</a:t>
            </a:r>
            <a:r>
              <a:rPr lang="ja-JP" altLang="en-US" sz="1200" dirty="0">
                <a:solidFill>
                  <a:srgbClr val="FF0000"/>
                </a:solidFill>
              </a:rPr>
              <a:t>。特に以下の点について分かりやすく示すこと。</a:t>
            </a:r>
            <a:br>
              <a:rPr lang="ja-JP" altLang="en-US" sz="1200" dirty="0">
                <a:solidFill>
                  <a:srgbClr val="FF0000"/>
                </a:solidFill>
              </a:rPr>
            </a:br>
            <a:r>
              <a:rPr lang="ja-JP" altLang="en-US" sz="1200" dirty="0">
                <a:solidFill>
                  <a:srgbClr val="FF0000"/>
                </a:solidFill>
              </a:rPr>
              <a:t>・デジタルチケットの種類について、運用開始後も拡張性があるシステムとなっているか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・交通助成以外にも、デジタルチケット</a:t>
            </a:r>
            <a:r>
              <a:rPr lang="ja-JP" altLang="en-US" sz="1200" dirty="0">
                <a:solidFill>
                  <a:srgbClr val="FF0000"/>
                </a:solidFill>
              </a:rPr>
              <a:t>の種類の</a:t>
            </a:r>
            <a:r>
              <a:rPr lang="ja-JP" altLang="en-US" sz="1200" dirty="0" smtClean="0">
                <a:solidFill>
                  <a:srgbClr val="FF0000"/>
                </a:solidFill>
              </a:rPr>
              <a:t>追加が可能か。また、</a:t>
            </a:r>
            <a:r>
              <a:rPr lang="ja-JP" altLang="en-US" sz="1200" dirty="0">
                <a:solidFill>
                  <a:srgbClr val="FF0000"/>
                </a:solidFill>
              </a:rPr>
              <a:t>追加費用が必要な場合</a:t>
            </a:r>
            <a:r>
              <a:rPr lang="ja-JP" altLang="en-US" sz="1200" dirty="0" smtClean="0">
                <a:solidFill>
                  <a:srgbClr val="FF0000"/>
                </a:solidFill>
              </a:rPr>
              <a:t>、参考見積額を記載すること。</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11</a:t>
            </a:fld>
            <a:endParaRPr lang="en-US" altLang="ja-JP" dirty="0">
              <a:solidFill>
                <a:sysClr val="windowText" lastClr="000000"/>
              </a:solidFill>
            </a:endParaRPr>
          </a:p>
        </p:txBody>
      </p:sp>
    </p:spTree>
    <p:extLst>
      <p:ext uri="{BB962C8B-B14F-4D97-AF65-F5344CB8AC3E}">
        <p14:creationId xmlns:p14="http://schemas.microsoft.com/office/powerpoint/2010/main" val="1835711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a:t>７　</a:t>
            </a:r>
            <a:r>
              <a:rPr lang="ja-JP" altLang="en-US" sz="1600" dirty="0" smtClean="0"/>
              <a:t>セキュリティ</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システムのセキュリティ対策について、具体的に記述すること</a:t>
            </a:r>
            <a:r>
              <a:rPr lang="ja-JP" altLang="en-US" sz="1200" dirty="0">
                <a:solidFill>
                  <a:srgbClr val="FF0000"/>
                </a:solidFill>
              </a:rPr>
              <a:t>。特に以下の点について分かりやすく示すこと。</a:t>
            </a:r>
            <a:br>
              <a:rPr lang="ja-JP" altLang="en-US" sz="1200" dirty="0">
                <a:solidFill>
                  <a:srgbClr val="FF0000"/>
                </a:solidFill>
              </a:rPr>
            </a:br>
            <a:r>
              <a:rPr lang="ja-JP" altLang="en-US" sz="1200" dirty="0">
                <a:solidFill>
                  <a:srgbClr val="FF0000"/>
                </a:solidFill>
              </a:rPr>
              <a:t>・要求水準を満たし、かつより安全性の高い措置がとられたものであるか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12</a:t>
            </a:fld>
            <a:endParaRPr lang="en-US" altLang="ja-JP" dirty="0">
              <a:solidFill>
                <a:sysClr val="windowText" lastClr="000000"/>
              </a:solidFill>
            </a:endParaRPr>
          </a:p>
        </p:txBody>
      </p:sp>
    </p:spTree>
    <p:extLst>
      <p:ext uri="{BB962C8B-B14F-4D97-AF65-F5344CB8AC3E}">
        <p14:creationId xmlns:p14="http://schemas.microsoft.com/office/powerpoint/2010/main" val="2747150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４　導入業務</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４</a:t>
            </a:r>
            <a:r>
              <a:rPr lang="en-US" altLang="ja-JP" sz="1600" dirty="0" smtClean="0"/>
              <a:t>-</a:t>
            </a:r>
            <a:r>
              <a:rPr lang="ja-JP" altLang="en-US" sz="1600" dirty="0"/>
              <a:t>１　</a:t>
            </a:r>
            <a:r>
              <a:rPr lang="ja-JP" altLang="en-US" sz="1600" dirty="0" smtClean="0"/>
              <a:t>説明会</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導入時の交通事業者向け説明会について、回数や内容等を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13</a:t>
            </a:fld>
            <a:endParaRPr lang="en-US" altLang="ja-JP" dirty="0">
              <a:solidFill>
                <a:sysClr val="windowText" lastClr="000000"/>
              </a:solidFill>
            </a:endParaRPr>
          </a:p>
        </p:txBody>
      </p:sp>
    </p:spTree>
    <p:extLst>
      <p:ext uri="{BB962C8B-B14F-4D97-AF65-F5344CB8AC3E}">
        <p14:creationId xmlns:p14="http://schemas.microsoft.com/office/powerpoint/2010/main" val="2305901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４　導入業務</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４</a:t>
            </a:r>
            <a:r>
              <a:rPr lang="en-US" altLang="ja-JP" sz="1600" dirty="0" smtClean="0"/>
              <a:t>-</a:t>
            </a:r>
            <a:r>
              <a:rPr lang="ja-JP" altLang="en-US" sz="1600" dirty="0"/>
              <a:t>２　</a:t>
            </a:r>
            <a:r>
              <a:rPr lang="ja-JP" altLang="en-US" sz="1600" dirty="0" smtClean="0"/>
              <a:t>広報・案内</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専用</a:t>
            </a:r>
            <a:r>
              <a:rPr lang="ja-JP" altLang="en-US" sz="1200" dirty="0" smtClean="0">
                <a:solidFill>
                  <a:srgbClr val="FF0000"/>
                </a:solidFill>
              </a:rPr>
              <a:t>サイトや広報チラシ等の広報物や利用者向けの案内について、内容や数量等を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14</a:t>
            </a:fld>
            <a:endParaRPr lang="en-US" altLang="ja-JP" dirty="0">
              <a:solidFill>
                <a:sysClr val="windowText" lastClr="000000"/>
              </a:solidFill>
            </a:endParaRPr>
          </a:p>
        </p:txBody>
      </p:sp>
    </p:spTree>
    <p:extLst>
      <p:ext uri="{BB962C8B-B14F-4D97-AF65-F5344CB8AC3E}">
        <p14:creationId xmlns:p14="http://schemas.microsoft.com/office/powerpoint/2010/main" val="2256889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４　導入業務</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４</a:t>
            </a:r>
            <a:r>
              <a:rPr lang="en-US" altLang="ja-JP" sz="1600" dirty="0" smtClean="0"/>
              <a:t>-</a:t>
            </a:r>
            <a:r>
              <a:rPr lang="ja-JP" altLang="en-US" sz="1600" dirty="0" smtClean="0"/>
              <a:t>３</a:t>
            </a:r>
            <a:r>
              <a:rPr lang="ja-JP" altLang="en-US" sz="1600" dirty="0"/>
              <a:t>　</a:t>
            </a:r>
            <a:r>
              <a:rPr lang="ja-JP" altLang="en-US" sz="1600" dirty="0" smtClean="0"/>
              <a:t>問合せ対応（導入時）</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運用開始前の利用者や交通事業者からの電話による問合せについて、</a:t>
            </a:r>
            <a:r>
              <a:rPr lang="ja-JP" altLang="en-US" sz="1200" dirty="0">
                <a:solidFill>
                  <a:srgbClr val="FF0000"/>
                </a:solidFill>
              </a:rPr>
              <a:t>対応方法や期間・回線数・対応</a:t>
            </a:r>
            <a:r>
              <a:rPr lang="ja-JP" altLang="en-US" sz="1200" dirty="0" smtClean="0">
                <a:solidFill>
                  <a:srgbClr val="FF0000"/>
                </a:solidFill>
              </a:rPr>
              <a:t>時間等を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15</a:t>
            </a:fld>
            <a:endParaRPr lang="en-US" altLang="ja-JP" dirty="0">
              <a:solidFill>
                <a:sysClr val="windowText" lastClr="000000"/>
              </a:solidFill>
            </a:endParaRPr>
          </a:p>
        </p:txBody>
      </p:sp>
    </p:spTree>
    <p:extLst>
      <p:ext uri="{BB962C8B-B14F-4D97-AF65-F5344CB8AC3E}">
        <p14:creationId xmlns:p14="http://schemas.microsoft.com/office/powerpoint/2010/main" val="4140445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５</a:t>
            </a:r>
            <a:r>
              <a:rPr lang="en-US" altLang="ja-JP" sz="1600" dirty="0" smtClean="0"/>
              <a:t>-</a:t>
            </a:r>
            <a:r>
              <a:rPr lang="ja-JP" altLang="en-US" sz="1600" dirty="0"/>
              <a:t>１　</a:t>
            </a:r>
            <a:r>
              <a:rPr lang="ja-JP" altLang="en-US" sz="1600" dirty="0" smtClean="0"/>
              <a:t>運用支援</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16</a:t>
            </a:fld>
            <a:endParaRPr lang="en-US" altLang="ja-JP" dirty="0">
              <a:solidFill>
                <a:sysClr val="windowText" lastClr="000000"/>
              </a:solidFill>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158261" y="1173275"/>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月例処理や年次処理、その他臨時的処理時の対応など、運用支援の内容について具体的に記述すること。</a:t>
            </a:r>
            <a:endParaRPr lang="ja-JP" altLang="en-US" sz="1200" dirty="0">
              <a:solidFill>
                <a:srgbClr val="FF0000"/>
              </a:solidFill>
            </a:endParaRPr>
          </a:p>
        </p:txBody>
      </p:sp>
    </p:spTree>
    <p:extLst>
      <p:ext uri="{BB962C8B-B14F-4D97-AF65-F5344CB8AC3E}">
        <p14:creationId xmlns:p14="http://schemas.microsoft.com/office/powerpoint/2010/main" val="1082873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５　</a:t>
            </a:r>
            <a:r>
              <a:rPr lang="ja-JP" altLang="en-US" b="1" dirty="0" smtClean="0">
                <a:solidFill>
                  <a:sysClr val="windowText" lastClr="000000"/>
                </a:solidFill>
                <a:latin typeface="Meiryo UI" panose="020B0604030504040204" pitchFamily="50" charset="-128"/>
                <a:ea typeface="Meiryo UI" panose="020B0604030504040204" pitchFamily="50" charset="-128"/>
              </a:rPr>
              <a:t>運用</a:t>
            </a:r>
            <a:r>
              <a:rPr lang="ja-JP" altLang="en-US" b="1" dirty="0">
                <a:solidFill>
                  <a:sysClr val="windowText" lastClr="000000"/>
                </a:solidFill>
                <a:latin typeface="Meiryo UI" panose="020B0604030504040204" pitchFamily="50" charset="-128"/>
                <a:ea typeface="Meiryo UI" panose="020B0604030504040204" pitchFamily="50" charset="-128"/>
              </a:rPr>
              <a:t>保守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５</a:t>
            </a:r>
            <a:r>
              <a:rPr lang="en-US" altLang="ja-JP" sz="1600" dirty="0" smtClean="0"/>
              <a:t>-</a:t>
            </a:r>
            <a:r>
              <a:rPr lang="ja-JP" altLang="en-US" sz="1600" dirty="0"/>
              <a:t>２　</a:t>
            </a:r>
            <a:r>
              <a:rPr lang="ja-JP" altLang="en-US" sz="1600" dirty="0" smtClean="0"/>
              <a:t>システム保守・障害対応</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17</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smtClean="0">
                <a:solidFill>
                  <a:srgbClr val="FF0000"/>
                </a:solidFill>
              </a:rPr>
              <a:t>【</a:t>
            </a:r>
            <a:r>
              <a:rPr lang="ja-JP" altLang="en-US" sz="1200" dirty="0" smtClean="0">
                <a:solidFill>
                  <a:srgbClr val="FF0000"/>
                </a:solidFill>
              </a:rPr>
              <a:t>このテキストボックスは提出前に削除してください。 </a:t>
            </a:r>
            <a:r>
              <a:rPr lang="en-US" altLang="ja-JP" sz="1200" dirty="0" smtClean="0">
                <a:solidFill>
                  <a:srgbClr val="FF0000"/>
                </a:solidFill>
              </a:rPr>
              <a:t>】</a:t>
            </a:r>
          </a:p>
          <a:p>
            <a:pPr marL="285737" indent="-285737">
              <a:buFont typeface="Wingdings" panose="05000000000000000000" pitchFamily="2" charset="2"/>
              <a:buChar char="n"/>
            </a:pPr>
            <a:r>
              <a:rPr lang="ja-JP" altLang="en-US" sz="1200" dirty="0">
                <a:solidFill>
                  <a:srgbClr val="FF0000"/>
                </a:solidFill>
              </a:rPr>
              <a:t>システムの保守や障害対応の内容に</a:t>
            </a:r>
            <a:r>
              <a:rPr lang="ja-JP" altLang="en-US" sz="1200" dirty="0" smtClean="0">
                <a:solidFill>
                  <a:srgbClr val="FF0000"/>
                </a:solidFill>
              </a:rPr>
              <a:t>ついて具体的に記述すること。</a:t>
            </a:r>
            <a:endParaRPr lang="en-US" altLang="ja-JP" sz="1200" dirty="0" smtClean="0">
              <a:solidFill>
                <a:srgbClr val="FF0000"/>
              </a:solidFill>
            </a:endParaRPr>
          </a:p>
        </p:txBody>
      </p:sp>
    </p:spTree>
    <p:extLst>
      <p:ext uri="{BB962C8B-B14F-4D97-AF65-F5344CB8AC3E}">
        <p14:creationId xmlns:p14="http://schemas.microsoft.com/office/powerpoint/2010/main" val="3043324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５　</a:t>
            </a:r>
            <a:r>
              <a:rPr lang="ja-JP" altLang="en-US" b="1" dirty="0" smtClean="0">
                <a:solidFill>
                  <a:sysClr val="windowText" lastClr="000000"/>
                </a:solidFill>
                <a:latin typeface="Meiryo UI" panose="020B0604030504040204" pitchFamily="50" charset="-128"/>
                <a:ea typeface="Meiryo UI" panose="020B0604030504040204" pitchFamily="50" charset="-128"/>
              </a:rPr>
              <a:t>運用</a:t>
            </a:r>
            <a:r>
              <a:rPr lang="ja-JP" altLang="en-US" b="1" dirty="0">
                <a:solidFill>
                  <a:sysClr val="windowText" lastClr="000000"/>
                </a:solidFill>
                <a:latin typeface="Meiryo UI" panose="020B0604030504040204" pitchFamily="50" charset="-128"/>
                <a:ea typeface="Meiryo UI" panose="020B0604030504040204" pitchFamily="50" charset="-128"/>
              </a:rPr>
              <a:t>保守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５</a:t>
            </a:r>
            <a:r>
              <a:rPr lang="en-US" altLang="ja-JP" sz="1600" dirty="0" smtClean="0"/>
              <a:t>-</a:t>
            </a:r>
            <a:r>
              <a:rPr lang="ja-JP" altLang="en-US" sz="1600" dirty="0" smtClean="0"/>
              <a:t>３</a:t>
            </a:r>
            <a:r>
              <a:rPr lang="ja-JP" altLang="en-US" sz="1600" dirty="0"/>
              <a:t>　</a:t>
            </a:r>
            <a:r>
              <a:rPr lang="ja-JP" altLang="en-US" sz="1600" dirty="0" smtClean="0"/>
              <a:t>問合せ対応（運用開始後）</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18</a:t>
            </a:fld>
            <a:endParaRPr lang="en-US" altLang="ja-JP" dirty="0">
              <a:solidFill>
                <a:sysClr val="windowText" lastClr="000000"/>
              </a:solidFill>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運用期間中の利用者や交通事業者からの電話による問合せ対応について、</a:t>
            </a:r>
            <a:r>
              <a:rPr lang="ja-JP" altLang="en-US" sz="1200" dirty="0">
                <a:solidFill>
                  <a:srgbClr val="FF0000"/>
                </a:solidFill>
              </a:rPr>
              <a:t>対応方法や期間・回線数・対応</a:t>
            </a:r>
            <a:r>
              <a:rPr lang="ja-JP" altLang="en-US" sz="1200" dirty="0" smtClean="0">
                <a:solidFill>
                  <a:srgbClr val="FF0000"/>
                </a:solidFill>
              </a:rPr>
              <a:t>時間等を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Tree>
    <p:extLst>
      <p:ext uri="{BB962C8B-B14F-4D97-AF65-F5344CB8AC3E}">
        <p14:creationId xmlns:p14="http://schemas.microsoft.com/office/powerpoint/2010/main" val="747733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６</a:t>
            </a:r>
            <a:r>
              <a:rPr lang="en-US" altLang="ja-JP" sz="1600" dirty="0" smtClean="0"/>
              <a:t>-</a:t>
            </a:r>
            <a:r>
              <a:rPr lang="ja-JP" altLang="en-US" sz="1600" dirty="0"/>
              <a:t>１　</a:t>
            </a:r>
            <a:r>
              <a:rPr lang="ja-JP" altLang="en-US" sz="1600" dirty="0" smtClean="0"/>
              <a:t>郵送</a:t>
            </a:r>
            <a:r>
              <a:rPr lang="ja-JP" altLang="en-US" sz="1600" dirty="0"/>
              <a:t>業務</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デジタルチケットの利用に必要</a:t>
            </a:r>
            <a:r>
              <a:rPr lang="ja-JP" altLang="en-US" sz="1200" dirty="0" smtClean="0">
                <a:solidFill>
                  <a:srgbClr val="FF0000"/>
                </a:solidFill>
              </a:rPr>
              <a:t>な郵送物に関するＢＰＯ業務について、対応可否や対応内容、見積額を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19</a:t>
            </a:fld>
            <a:endParaRPr lang="en-US" altLang="ja-JP" dirty="0">
              <a:solidFill>
                <a:sysClr val="windowText" lastClr="000000"/>
              </a:solidFill>
            </a:endParaRPr>
          </a:p>
        </p:txBody>
      </p:sp>
    </p:spTree>
    <p:extLst>
      <p:ext uri="{BB962C8B-B14F-4D97-AF65-F5344CB8AC3E}">
        <p14:creationId xmlns:p14="http://schemas.microsoft.com/office/powerpoint/2010/main" val="3768738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404664"/>
            <a:ext cx="12192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　提案者情報　</a:t>
            </a:r>
          </a:p>
        </p:txBody>
      </p:sp>
      <p:sp>
        <p:nvSpPr>
          <p:cNvPr id="1226" name="テキスト 981"/>
          <p:cNvSpPr txBox="1"/>
          <p:nvPr/>
        </p:nvSpPr>
        <p:spPr>
          <a:xfrm>
            <a:off x="0" y="82823"/>
            <a:ext cx="9144000" cy="338554"/>
          </a:xfrm>
          <a:prstGeom prst="rect">
            <a:avLst/>
          </a:prstGeom>
        </p:spPr>
        <p:txBody>
          <a:bodyPr wrap="square">
            <a:spAutoFit/>
          </a:bodyPr>
          <a:lstStyle/>
          <a:p>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様式５）</a:t>
            </a:r>
            <a:r>
              <a:rPr lang="ja-JP" altLang="en-US" sz="1600" b="1" kern="0" dirty="0">
                <a:solidFill>
                  <a:sysClr val="windowText" lastClr="000000"/>
                </a:solidFill>
                <a:latin typeface="Meiryo UI" panose="020B0604030504040204" pitchFamily="50" charset="-128"/>
                <a:ea typeface="Meiryo UI" panose="020B0604030504040204" pitchFamily="50" charset="-128"/>
              </a:rPr>
              <a:t>　</a:t>
            </a:r>
            <a:r>
              <a:rPr lang="ja-JP" altLang="en-US" sz="1600" b="1" kern="0" dirty="0" smtClean="0">
                <a:solidFill>
                  <a:sysClr val="windowText" lastClr="000000"/>
                </a:solidFill>
                <a:latin typeface="Meiryo UI" panose="020B0604030504040204" pitchFamily="50" charset="-128"/>
                <a:ea typeface="Meiryo UI" panose="020B0604030504040204" pitchFamily="50" charset="-128"/>
              </a:rPr>
              <a:t>デジタルチケット導入・運用保守業務委託公募型</a:t>
            </a:r>
            <a:r>
              <a:rPr lang="ja-JP" altLang="en-US" sz="1600" b="1" kern="0" dirty="0">
                <a:solidFill>
                  <a:sysClr val="windowText" lastClr="000000"/>
                </a:solidFill>
                <a:latin typeface="Meiryo UI" panose="020B0604030504040204" pitchFamily="50" charset="-128"/>
                <a:ea typeface="Meiryo UI" panose="020B0604030504040204" pitchFamily="50" charset="-128"/>
              </a:rPr>
              <a:t>プロポーザルに</a:t>
            </a:r>
            <a:r>
              <a:rPr lang="ja-JP" altLang="en-US" sz="1600" b="1" kern="0" dirty="0" smtClean="0">
                <a:solidFill>
                  <a:sysClr val="windowText" lastClr="000000"/>
                </a:solidFill>
                <a:latin typeface="Meiryo UI" panose="020B0604030504040204" pitchFamily="50" charset="-128"/>
                <a:ea typeface="Meiryo UI" panose="020B0604030504040204" pitchFamily="50" charset="-128"/>
              </a:rPr>
              <a:t>係る提案書</a:t>
            </a:r>
            <a:r>
              <a:rPr lang="ja-JP" altLang="en-US" sz="1600" b="1" dirty="0">
                <a:latin typeface="Meiryo UI" panose="020B0604030504040204" pitchFamily="50" charset="-128"/>
                <a:ea typeface="Meiryo UI" panose="020B0604030504040204" pitchFamily="50" charset="-128"/>
              </a:rPr>
              <a:t>　</a:t>
            </a:r>
            <a:endParaRPr sz="1600"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11604224" y="517248"/>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2</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722408" y="1678518"/>
            <a:ext cx="8945592"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722408" y="3799554"/>
            <a:ext cx="8945592"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担当者連絡先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571506341"/>
              </p:ext>
            </p:extLst>
          </p:nvPr>
        </p:nvGraphicFramePr>
        <p:xfrm>
          <a:off x="1722408" y="2056155"/>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2506358263"/>
              </p:ext>
            </p:extLst>
          </p:nvPr>
        </p:nvGraphicFramePr>
        <p:xfrm>
          <a:off x="1722408" y="4178504"/>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ja-JP" altLang="en-US" sz="1500" b="0" dirty="0" smtClean="0">
                          <a:solidFill>
                            <a:schemeClr val="tx1"/>
                          </a:solidFill>
                          <a:latin typeface="Meiryo UI" panose="020B0604030504040204" pitchFamily="50" charset="-128"/>
                          <a:ea typeface="Meiryo UI" panose="020B0604030504040204" pitchFamily="50" charset="-128"/>
                        </a:rPr>
                        <a:t>　　　　　　　　　－　　　　　　　　　－</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anose="020B0604030504040204" pitchFamily="50" charset="-128"/>
                          <a:ea typeface="Meiryo UI" panose="020B0604030504040204" pitchFamily="50" charset="-128"/>
                        </a:rPr>
                        <a:t>　　　　　　　　　－　　　　　　　　　－</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ja-JP" altLang="en-US" sz="1500" b="0" dirty="0" smtClean="0">
                          <a:solidFill>
                            <a:schemeClr val="tx1"/>
                          </a:solidFill>
                          <a:latin typeface="Meiryo UI" panose="020B0604030504040204" pitchFamily="50" charset="-128"/>
                          <a:ea typeface="Meiryo UI" panose="020B0604030504040204" pitchFamily="50" charset="-128"/>
                        </a:rPr>
                        <a:t>　　　　　　　　　　　　　　　　　　　　＠</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58261" y="1122277"/>
            <a:ext cx="11445963" cy="338554"/>
          </a:xfrm>
          <a:prstGeom prst="rect">
            <a:avLst/>
          </a:prstGeom>
          <a:noFill/>
        </p:spPr>
        <p:txBody>
          <a:bodyPr wrap="square" rtlCol="0">
            <a:spAutoFit/>
          </a:bodyPr>
          <a:lstStyle/>
          <a:p>
            <a:r>
              <a:rPr lang="ja-JP" altLang="en-US" sz="1600" dirty="0" smtClean="0"/>
              <a:t>デジタルチケット導入・運用保守業務</a:t>
            </a:r>
            <a:r>
              <a:rPr lang="ja-JP" altLang="en-US" sz="1600" dirty="0"/>
              <a:t>委託について、</a:t>
            </a:r>
            <a:r>
              <a:rPr lang="ja-JP" altLang="en-US" sz="1600" dirty="0" smtClean="0"/>
              <a:t>プロポーザル募集要項に</a:t>
            </a:r>
            <a:r>
              <a:rPr lang="ja-JP" altLang="en-US" sz="1600" dirty="0"/>
              <a:t>基づき提案します。</a:t>
            </a:r>
          </a:p>
        </p:txBody>
      </p:sp>
      <p:sp>
        <p:nvSpPr>
          <p:cNvPr id="7" name="テキスト ボックス 6">
            <a:extLst>
              <a:ext uri="{FF2B5EF4-FFF2-40B4-BE49-F238E27FC236}">
                <a16:creationId xmlns:a16="http://schemas.microsoft.com/office/drawing/2014/main" id="{7B2A96E5-237A-495B-9B94-48BEA968BB59}"/>
              </a:ext>
            </a:extLst>
          </p:cNvPr>
          <p:cNvSpPr txBox="1"/>
          <p:nvPr/>
        </p:nvSpPr>
        <p:spPr>
          <a:xfrm>
            <a:off x="10023151" y="3104813"/>
            <a:ext cx="338554" cy="276999"/>
          </a:xfrm>
          <a:prstGeom prst="rect">
            <a:avLst/>
          </a:prstGeom>
          <a:noFill/>
        </p:spPr>
        <p:txBody>
          <a:bodyPr wrap="none" rtlCol="0">
            <a:spAutoFit/>
          </a:bodyPr>
          <a:lstStyle/>
          <a:p>
            <a:r>
              <a:rPr lang="ja-JP" altLang="en-US" sz="1200" dirty="0"/>
              <a:t>印</a:t>
            </a:r>
          </a:p>
        </p:txBody>
      </p:sp>
      <p:sp>
        <p:nvSpPr>
          <p:cNvPr id="11" name="テキスト ボックス 10">
            <a:extLst>
              <a:ext uri="{FF2B5EF4-FFF2-40B4-BE49-F238E27FC236}">
                <a16:creationId xmlns:a16="http://schemas.microsoft.com/office/drawing/2014/main" id="{B954AB95-23BD-43A3-887D-429BFC80317F}"/>
              </a:ext>
            </a:extLst>
          </p:cNvPr>
          <p:cNvSpPr txBox="1"/>
          <p:nvPr/>
        </p:nvSpPr>
        <p:spPr>
          <a:xfrm>
            <a:off x="1682261" y="457898"/>
            <a:ext cx="9000000"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副本については提案法人の法人名欄に、参加資格確認通知書で指定する文字列を記載し、それ以外は空白とすること。</a:t>
            </a:r>
            <a:endParaRPr lang="ja-JP" altLang="en-US" sz="1200" dirty="0">
              <a:solidFill>
                <a:srgbClr val="FF0000"/>
              </a:solidFill>
            </a:endParaRPr>
          </a:p>
        </p:txBody>
      </p:sp>
    </p:spTree>
    <p:extLst>
      <p:ext uri="{BB962C8B-B14F-4D97-AF65-F5344CB8AC3E}">
        <p14:creationId xmlns:p14="http://schemas.microsoft.com/office/powerpoint/2010/main" val="42547158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６</a:t>
            </a:r>
            <a:r>
              <a:rPr lang="en-US" altLang="ja-JP" sz="1600" dirty="0" smtClean="0"/>
              <a:t>-</a:t>
            </a:r>
            <a:r>
              <a:rPr lang="ja-JP" altLang="en-US" sz="1600" dirty="0" smtClean="0"/>
              <a:t>２</a:t>
            </a:r>
            <a:r>
              <a:rPr lang="ja-JP" altLang="en-US" sz="1600" dirty="0"/>
              <a:t>　</a:t>
            </a:r>
            <a:r>
              <a:rPr lang="ja-JP" altLang="en-US" sz="1600" dirty="0" smtClean="0"/>
              <a:t>精算業務</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利用済みのデジタルチケットの</a:t>
            </a:r>
            <a:r>
              <a:rPr lang="ja-JP" altLang="en-US" sz="1200" dirty="0" smtClean="0">
                <a:solidFill>
                  <a:srgbClr val="FF0000"/>
                </a:solidFill>
              </a:rPr>
              <a:t>精算に関するＢＰＯ業務について、対応可否や対応内容、見積額を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20</a:t>
            </a:fld>
            <a:endParaRPr lang="en-US" altLang="ja-JP" dirty="0">
              <a:solidFill>
                <a:sysClr val="windowText" lastClr="000000"/>
              </a:solidFill>
            </a:endParaRPr>
          </a:p>
        </p:txBody>
      </p:sp>
    </p:spTree>
    <p:extLst>
      <p:ext uri="{BB962C8B-B14F-4D97-AF65-F5344CB8AC3E}">
        <p14:creationId xmlns:p14="http://schemas.microsoft.com/office/powerpoint/2010/main" val="319165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６</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６－３</a:t>
            </a:r>
            <a:r>
              <a:rPr lang="ja-JP" altLang="en-US" sz="1600" dirty="0"/>
              <a:t>　</a:t>
            </a:r>
            <a:r>
              <a:rPr lang="ja-JP" altLang="en-US" sz="1600" dirty="0" smtClean="0"/>
              <a:t>その他、追加提案</a:t>
            </a:r>
            <a:endParaRPr lang="ja-JP" altLang="en-US" sz="1600" dirty="0"/>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158261" y="1173277"/>
            <a:ext cx="11445963"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１</a:t>
            </a:r>
            <a:r>
              <a:rPr lang="ja-JP" altLang="en-US" sz="1200" dirty="0" smtClean="0">
                <a:solidFill>
                  <a:srgbClr val="FF0000"/>
                </a:solidFill>
              </a:rPr>
              <a:t>から</a:t>
            </a:r>
            <a:r>
              <a:rPr lang="ja-JP" altLang="en-US" sz="1200" dirty="0">
                <a:solidFill>
                  <a:srgbClr val="FF0000"/>
                </a:solidFill>
              </a:rPr>
              <a:t>５</a:t>
            </a:r>
            <a:r>
              <a:rPr lang="ja-JP" altLang="en-US" sz="1200" dirty="0" smtClean="0">
                <a:solidFill>
                  <a:srgbClr val="FF0000"/>
                </a:solidFill>
              </a:rPr>
              <a:t>までに記載した内容以外</a:t>
            </a:r>
            <a:r>
              <a:rPr lang="ja-JP" altLang="en-US" sz="1200" dirty="0">
                <a:solidFill>
                  <a:srgbClr val="FF0000"/>
                </a:solidFill>
              </a:rPr>
              <a:t>で</a:t>
            </a:r>
            <a:r>
              <a:rPr lang="ja-JP" altLang="en-US" sz="1200" dirty="0" smtClean="0">
                <a:solidFill>
                  <a:srgbClr val="FF0000"/>
                </a:solidFill>
              </a:rPr>
              <a:t>、本市や利用者にとって有益な提案があれば具体的に記述する</a:t>
            </a:r>
            <a:r>
              <a:rPr lang="ja-JP" altLang="en-US" sz="1200" dirty="0">
                <a:solidFill>
                  <a:srgbClr val="FF0000"/>
                </a:solidFill>
              </a:rPr>
              <a:t>こと</a:t>
            </a:r>
            <a:r>
              <a:rPr lang="ja-JP" altLang="en-US" sz="1200" dirty="0" smtClean="0">
                <a:solidFill>
                  <a:srgbClr val="FF0000"/>
                </a:solidFill>
              </a:rPr>
              <a:t>。</a:t>
            </a:r>
            <a:endParaRPr lang="en-US" altLang="ja-JP" sz="1200" dirty="0" smtClean="0">
              <a:solidFill>
                <a:srgbClr val="FF0000"/>
              </a:solidFill>
            </a:endParaRPr>
          </a:p>
          <a:p>
            <a:pPr marL="285737" indent="-285737">
              <a:buFont typeface="Wingdings" panose="05000000000000000000" pitchFamily="2" charset="2"/>
              <a:buChar char="n"/>
            </a:pPr>
            <a:r>
              <a:rPr lang="ja-JP" altLang="en-US" sz="1200" dirty="0" smtClean="0">
                <a:solidFill>
                  <a:srgbClr val="FF0000"/>
                </a:solidFill>
              </a:rPr>
              <a:t>提案見積書</a:t>
            </a:r>
            <a:r>
              <a:rPr lang="ja-JP" altLang="en-US" sz="1200" dirty="0">
                <a:solidFill>
                  <a:srgbClr val="FF0000"/>
                </a:solidFill>
              </a:rPr>
              <a:t>に記載</a:t>
            </a:r>
            <a:r>
              <a:rPr lang="ja-JP" altLang="en-US" sz="1200" dirty="0" smtClean="0">
                <a:solidFill>
                  <a:srgbClr val="FF0000"/>
                </a:solidFill>
              </a:rPr>
              <a:t>した事業費の範囲内</a:t>
            </a:r>
            <a:r>
              <a:rPr lang="ja-JP" altLang="en-US" sz="1200" dirty="0">
                <a:solidFill>
                  <a:srgbClr val="FF0000"/>
                </a:solidFill>
              </a:rPr>
              <a:t>で実現可能なものと別途費用を要するものとを明確に区別し、その旨を明記すること。</a:t>
            </a:r>
          </a:p>
        </p:txBody>
      </p:sp>
      <p:sp>
        <p:nvSpPr>
          <p:cNvPr id="10"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21</a:t>
            </a:fld>
            <a:endParaRPr lang="en-US" altLang="ja-JP" dirty="0">
              <a:solidFill>
                <a:sysClr val="windowText" lastClr="000000"/>
              </a:solidFill>
            </a:endParaRPr>
          </a:p>
        </p:txBody>
      </p:sp>
    </p:spTree>
    <p:extLst>
      <p:ext uri="{BB962C8B-B14F-4D97-AF65-F5344CB8AC3E}">
        <p14:creationId xmlns:p14="http://schemas.microsoft.com/office/powerpoint/2010/main" val="1007965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１　業務実績</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１</a:t>
            </a:r>
            <a:r>
              <a:rPr lang="en-US" altLang="ja-JP" sz="1600" dirty="0"/>
              <a:t>-</a:t>
            </a:r>
            <a:r>
              <a:rPr lang="ja-JP" altLang="en-US" sz="1600" dirty="0"/>
              <a:t>１　</a:t>
            </a:r>
            <a:r>
              <a:rPr lang="ja-JP" altLang="en-US" sz="1600" dirty="0" smtClean="0"/>
              <a:t>業務実績</a:t>
            </a:r>
            <a:endParaRPr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3774715" y="500909"/>
            <a:ext cx="9180000" cy="1569660"/>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令和２年４月１日以後に、契約締結日時点において人口２０万人以上の地方公共団体（特別区を含む）及びそれらの地方公共団体が事務局を務めている団体等が発注した、デジタルチケット、デジタルクーポン又はデジタル商品券の導入業務を元請として実施し、かつ公告日の前日時点で６か月以上継続して運用した</a:t>
            </a:r>
            <a:r>
              <a:rPr lang="ja-JP" altLang="en-US" sz="1200" dirty="0" smtClean="0">
                <a:solidFill>
                  <a:srgbClr val="FF0000"/>
                </a:solidFill>
              </a:rPr>
              <a:t>実績を記載すること。</a:t>
            </a:r>
            <a:r>
              <a:rPr lang="ja-JP" altLang="en-US" sz="1200" dirty="0">
                <a:solidFill>
                  <a:srgbClr val="FF0000"/>
                </a:solidFill>
              </a:rPr>
              <a:t>（参加表明の際に示したものを１件としても良いものとする。</a:t>
            </a:r>
            <a:r>
              <a:rPr lang="ja-JP" altLang="en-US" sz="1200" dirty="0" smtClean="0">
                <a:solidFill>
                  <a:srgbClr val="FF0000"/>
                </a:solidFill>
              </a:rPr>
              <a:t>）</a:t>
            </a:r>
            <a:endParaRPr lang="en-US" altLang="ja-JP" sz="1200" dirty="0" smtClean="0">
              <a:solidFill>
                <a:srgbClr val="FF0000"/>
              </a:solidFill>
            </a:endParaRPr>
          </a:p>
          <a:p>
            <a:pPr marL="285737" indent="-285737">
              <a:buFont typeface="Wingdings" panose="05000000000000000000" pitchFamily="2" charset="2"/>
              <a:buChar char="n"/>
            </a:pPr>
            <a:r>
              <a:rPr lang="ja-JP" altLang="en-US" sz="1200" dirty="0" smtClean="0">
                <a:solidFill>
                  <a:srgbClr val="FF0000"/>
                </a:solidFill>
              </a:rPr>
              <a:t>記載した履行</a:t>
            </a:r>
            <a:r>
              <a:rPr lang="ja-JP" altLang="en-US" sz="1200" dirty="0">
                <a:solidFill>
                  <a:srgbClr val="FF0000"/>
                </a:solidFill>
              </a:rPr>
              <a:t>実績を証するものとして、当該業務の契約書及び業務内容のわかる書類（特記仕様書等のプロポーザル参加資格条件となっている内容が確認できるもの）の写し</a:t>
            </a:r>
            <a:r>
              <a:rPr lang="ja-JP" altLang="en-US" sz="1200" dirty="0" smtClean="0">
                <a:solidFill>
                  <a:srgbClr val="FF0000"/>
                </a:solidFill>
              </a:rPr>
              <a:t>を提出</a:t>
            </a:r>
            <a:r>
              <a:rPr lang="ja-JP" altLang="en-US" sz="1200" dirty="0">
                <a:solidFill>
                  <a:srgbClr val="FF0000"/>
                </a:solidFill>
              </a:rPr>
              <a:t>すること。</a:t>
            </a:r>
          </a:p>
          <a:p>
            <a:pPr marL="285737" indent="-285737">
              <a:buFont typeface="Wingdings" panose="05000000000000000000" pitchFamily="2" charset="2"/>
              <a:buChar char="n"/>
            </a:pPr>
            <a:r>
              <a:rPr lang="ja-JP" altLang="en-US" sz="1200" dirty="0" smtClean="0">
                <a:solidFill>
                  <a:srgbClr val="FF0000"/>
                </a:solidFill>
              </a:rPr>
              <a:t>記載</a:t>
            </a:r>
            <a:r>
              <a:rPr lang="ja-JP" altLang="en-US" sz="1200" dirty="0">
                <a:solidFill>
                  <a:srgbClr val="FF0000"/>
                </a:solidFill>
              </a:rPr>
              <a:t>件数は</a:t>
            </a:r>
            <a:r>
              <a:rPr lang="ja-JP" altLang="en-US" sz="1200" dirty="0" smtClean="0">
                <a:solidFill>
                  <a:srgbClr val="FF0000"/>
                </a:solidFill>
              </a:rPr>
              <a:t>最大４件とする。</a:t>
            </a:r>
            <a:r>
              <a:rPr lang="ja-JP" altLang="en-US" sz="1200" dirty="0">
                <a:solidFill>
                  <a:srgbClr val="FF0000"/>
                </a:solidFill>
              </a:rPr>
              <a:t>４件を超える件数の実績を記載しても、評価対象とは</a:t>
            </a:r>
            <a:r>
              <a:rPr lang="ja-JP" altLang="en-US" sz="1200" dirty="0" smtClean="0">
                <a:solidFill>
                  <a:srgbClr val="FF0000"/>
                </a:solidFill>
              </a:rPr>
              <a:t>ならない。</a:t>
            </a:r>
            <a:endParaRPr lang="ja-JP" altLang="en-US" sz="1200" dirty="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081235443"/>
              </p:ext>
            </p:extLst>
          </p:nvPr>
        </p:nvGraphicFramePr>
        <p:xfrm>
          <a:off x="1228964" y="1304515"/>
          <a:ext cx="9000000" cy="5184000"/>
        </p:xfrm>
        <a:graphic>
          <a:graphicData uri="http://schemas.openxmlformats.org/drawingml/2006/table">
            <a:tbl>
              <a:tblPr firstRow="1" bandRow="1">
                <a:tableStyleId>{BC89EF96-8CEA-46FF-86C4-4CE0E7609802}</a:tableStyleId>
              </a:tblPr>
              <a:tblGrid>
                <a:gridCol w="720000">
                  <a:extLst>
                    <a:ext uri="{9D8B030D-6E8A-4147-A177-3AD203B41FA5}">
                      <a16:colId xmlns:a16="http://schemas.microsoft.com/office/drawing/2014/main" val="854539044"/>
                    </a:ext>
                  </a:extLst>
                </a:gridCol>
                <a:gridCol w="2160000">
                  <a:extLst>
                    <a:ext uri="{9D8B030D-6E8A-4147-A177-3AD203B41FA5}">
                      <a16:colId xmlns:a16="http://schemas.microsoft.com/office/drawing/2014/main" val="390935261"/>
                    </a:ext>
                  </a:extLst>
                </a:gridCol>
                <a:gridCol w="6120000">
                  <a:extLst>
                    <a:ext uri="{9D8B030D-6E8A-4147-A177-3AD203B41FA5}">
                      <a16:colId xmlns:a16="http://schemas.microsoft.com/office/drawing/2014/main" val="2211359200"/>
                    </a:ext>
                  </a:extLst>
                </a:gridCol>
              </a:tblGrid>
              <a:tr h="324000">
                <a:tc rowSpan="4">
                  <a:txBody>
                    <a:bodyPr/>
                    <a:lstStyle/>
                    <a:p>
                      <a:pPr algn="ctr"/>
                      <a:r>
                        <a:rPr kumimoji="1" lang="ja-JP" altLang="en-US" sz="1400" b="0" dirty="0" smtClean="0">
                          <a:latin typeface="+mn-ea"/>
                          <a:ea typeface="+mn-ea"/>
                        </a:rPr>
                        <a:t>１</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087068575"/>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665761649"/>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36753842"/>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81536825"/>
                  </a:ext>
                </a:extLst>
              </a:tr>
              <a:tr h="324000">
                <a:tc rowSpan="4">
                  <a:txBody>
                    <a:bodyPr/>
                    <a:lstStyle/>
                    <a:p>
                      <a:pPr algn="ctr"/>
                      <a:r>
                        <a:rPr kumimoji="1" lang="ja-JP" altLang="en-US" sz="1400" b="0" dirty="0" smtClean="0">
                          <a:latin typeface="+mn-ea"/>
                          <a:ea typeface="+mn-ea"/>
                        </a:rPr>
                        <a:t>２</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00188829"/>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786353143"/>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76143908"/>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17599709"/>
                  </a:ext>
                </a:extLst>
              </a:tr>
              <a:tr h="324000">
                <a:tc rowSpan="4">
                  <a:txBody>
                    <a:bodyPr/>
                    <a:lstStyle/>
                    <a:p>
                      <a:pPr algn="ctr"/>
                      <a:r>
                        <a:rPr kumimoji="1" lang="ja-JP" altLang="en-US" sz="1400" b="0" dirty="0" smtClean="0">
                          <a:latin typeface="+mn-ea"/>
                          <a:ea typeface="+mn-ea"/>
                        </a:rPr>
                        <a:t>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02516926"/>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94642862"/>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65904848"/>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59835967"/>
                  </a:ext>
                </a:extLst>
              </a:tr>
              <a:tr h="324000">
                <a:tc rowSpan="4">
                  <a:txBody>
                    <a:bodyPr/>
                    <a:lstStyle/>
                    <a:p>
                      <a:pPr algn="ctr"/>
                      <a:r>
                        <a:rPr kumimoji="1" lang="ja-JP" altLang="en-US" sz="1400" b="0" dirty="0" smtClean="0">
                          <a:latin typeface="+mn-ea"/>
                          <a:ea typeface="+mn-ea"/>
                        </a:rPr>
                        <a:t>４</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715019824"/>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1032107"/>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48091411"/>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26020425"/>
                  </a:ext>
                </a:extLst>
              </a:tr>
            </a:tbl>
          </a:graphicData>
        </a:graphic>
      </p:graphicFrame>
    </p:spTree>
    <p:extLst>
      <p:ext uri="{BB962C8B-B14F-4D97-AF65-F5344CB8AC3E}">
        <p14:creationId xmlns:p14="http://schemas.microsoft.com/office/powerpoint/2010/main" val="2178394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２</a:t>
            </a:r>
            <a:r>
              <a:rPr lang="ja-JP" altLang="en-US" b="1" dirty="0">
                <a:solidFill>
                  <a:sysClr val="windowText" lastClr="000000"/>
                </a:solidFill>
                <a:latin typeface="Meiryo UI" panose="020B0604030504040204" pitchFamily="50" charset="-128"/>
                <a:ea typeface="Meiryo UI" panose="020B0604030504040204" pitchFamily="50" charset="-128"/>
              </a:rPr>
              <a:t>　基本的な考え方等</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6BBD5F69-7236-419D-9763-AF3F73F9D713}"/>
              </a:ext>
            </a:extLst>
          </p:cNvPr>
          <p:cNvSpPr txBox="1"/>
          <p:nvPr/>
        </p:nvSpPr>
        <p:spPr>
          <a:xfrm>
            <a:off x="158261" y="1173276"/>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本事業に取り組むうえで</a:t>
            </a:r>
            <a:r>
              <a:rPr lang="ja-JP" altLang="en-US" sz="1200" dirty="0" smtClean="0">
                <a:solidFill>
                  <a:srgbClr val="FF0000"/>
                </a:solidFill>
              </a:rPr>
              <a:t>、</a:t>
            </a:r>
            <a:r>
              <a:rPr lang="ja-JP" altLang="en-US" sz="1200" dirty="0">
                <a:solidFill>
                  <a:srgbClr val="FF0000"/>
                </a:solidFill>
              </a:rPr>
              <a:t>募集要項</a:t>
            </a:r>
            <a:r>
              <a:rPr lang="ja-JP" altLang="en-US" sz="1200" dirty="0" smtClean="0">
                <a:solidFill>
                  <a:srgbClr val="FF0000"/>
                </a:solidFill>
              </a:rPr>
              <a:t>に</a:t>
            </a:r>
            <a:r>
              <a:rPr lang="ja-JP" altLang="en-US" sz="1200" dirty="0">
                <a:solidFill>
                  <a:srgbClr val="FF0000"/>
                </a:solidFill>
              </a:rPr>
              <a:t>掲げる</a:t>
            </a:r>
            <a:r>
              <a:rPr lang="ja-JP" altLang="en-US" sz="1200" dirty="0" smtClean="0">
                <a:solidFill>
                  <a:srgbClr val="FF0000"/>
                </a:solidFill>
              </a:rPr>
              <a:t>業務の目的に</a:t>
            </a:r>
            <a:r>
              <a:rPr lang="ja-JP" altLang="en-US" sz="1200" dirty="0">
                <a:solidFill>
                  <a:srgbClr val="FF0000"/>
                </a:solidFill>
              </a:rPr>
              <a:t>則した目標・ビジョンを詳細に記述すること</a:t>
            </a:r>
            <a:r>
              <a:rPr lang="ja-JP" altLang="en-US" sz="1200" dirty="0" smtClean="0">
                <a:solidFill>
                  <a:srgbClr val="FF0000"/>
                </a:solidFill>
              </a:rPr>
              <a:t>。</a:t>
            </a:r>
            <a:endParaRPr lang="en-US" altLang="ja-JP" sz="1200" dirty="0">
              <a:solidFill>
                <a:srgbClr val="FF0000"/>
              </a:solidFill>
            </a:endParaRPr>
          </a:p>
        </p:txBody>
      </p:sp>
      <p:sp>
        <p:nvSpPr>
          <p:cNvPr id="7" name="テキスト ボックス 6">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２</a:t>
            </a:r>
            <a:r>
              <a:rPr lang="en-US" altLang="ja-JP" sz="1600" dirty="0" smtClean="0"/>
              <a:t>-</a:t>
            </a:r>
            <a:r>
              <a:rPr lang="ja-JP" altLang="en-US" sz="1600" dirty="0"/>
              <a:t>１　</a:t>
            </a:r>
            <a:r>
              <a:rPr lang="ja-JP" altLang="en-US" sz="1600" dirty="0" smtClean="0"/>
              <a:t>目標・ビジョン</a:t>
            </a:r>
            <a:endParaRPr lang="ja-JP" altLang="en-US" sz="1600" dirty="0"/>
          </a:p>
        </p:txBody>
      </p:sp>
    </p:spTree>
    <p:extLst>
      <p:ext uri="{BB962C8B-B14F-4D97-AF65-F5344CB8AC3E}">
        <p14:creationId xmlns:p14="http://schemas.microsoft.com/office/powerpoint/2010/main" val="151486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２</a:t>
            </a:r>
            <a:r>
              <a:rPr lang="ja-JP" altLang="en-US" b="1" dirty="0">
                <a:solidFill>
                  <a:sysClr val="windowText" lastClr="000000"/>
                </a:solidFill>
                <a:latin typeface="Meiryo UI" panose="020B0604030504040204" pitchFamily="50" charset="-128"/>
                <a:ea typeface="Meiryo UI" panose="020B0604030504040204" pitchFamily="50" charset="-128"/>
              </a:rPr>
              <a:t>　基本的な考え方等</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6BBD5F69-7236-419D-9763-AF3F73F9D713}"/>
              </a:ext>
            </a:extLst>
          </p:cNvPr>
          <p:cNvSpPr txBox="1"/>
          <p:nvPr/>
        </p:nvSpPr>
        <p:spPr>
          <a:xfrm>
            <a:off x="158261" y="1173276"/>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本事業の実施体制について、人員の配置、人員の数や当該人員が有する知見・経験等を示し、責任の所在も簡潔かつ明確に示すこと（</a:t>
            </a:r>
            <a:r>
              <a:rPr lang="ja-JP" altLang="en-US" sz="1200" u="sng" dirty="0">
                <a:solidFill>
                  <a:srgbClr val="FF0000"/>
                </a:solidFill>
              </a:rPr>
              <a:t>担当者の個人名等の記述は不可。</a:t>
            </a:r>
            <a:r>
              <a:rPr lang="ja-JP" altLang="en-US" sz="1200" dirty="0">
                <a:solidFill>
                  <a:srgbClr val="FF0000"/>
                </a:solidFill>
              </a:rPr>
              <a:t>）。</a:t>
            </a:r>
            <a:endParaRPr lang="en-US" altLang="ja-JP" sz="1200" dirty="0">
              <a:solidFill>
                <a:srgbClr val="FF0000"/>
              </a:solidFill>
            </a:endParaRPr>
          </a:p>
          <a:p>
            <a:pPr marL="285737" indent="-285737">
              <a:buFont typeface="Wingdings" panose="05000000000000000000" pitchFamily="2" charset="2"/>
              <a:buChar char="n"/>
            </a:pPr>
            <a:r>
              <a:rPr lang="ja-JP" altLang="en-US" sz="1200" dirty="0">
                <a:solidFill>
                  <a:srgbClr val="FF0000"/>
                </a:solidFill>
              </a:rPr>
              <a:t>業務の一部を再委託することを予定している場合は、再委託先、主な再委託内容を記述すること。</a:t>
            </a:r>
          </a:p>
        </p:txBody>
      </p:sp>
      <p:sp>
        <p:nvSpPr>
          <p:cNvPr id="7" name="テキスト ボックス 6">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２</a:t>
            </a:r>
            <a:r>
              <a:rPr lang="en-US" altLang="ja-JP" sz="1600" dirty="0" smtClean="0"/>
              <a:t>-</a:t>
            </a:r>
            <a:r>
              <a:rPr lang="ja-JP" altLang="en-US" sz="1600" dirty="0" smtClean="0"/>
              <a:t>２</a:t>
            </a:r>
            <a:r>
              <a:rPr lang="ja-JP" altLang="en-US" sz="1600" dirty="0"/>
              <a:t>　</a:t>
            </a:r>
            <a:r>
              <a:rPr lang="ja-JP" altLang="en-US" sz="1600" dirty="0" smtClean="0"/>
              <a:t>実施体制</a:t>
            </a:r>
            <a:endParaRPr lang="ja-JP" altLang="en-US" sz="1600" dirty="0"/>
          </a:p>
        </p:txBody>
      </p:sp>
    </p:spTree>
    <p:extLst>
      <p:ext uri="{BB962C8B-B14F-4D97-AF65-F5344CB8AC3E}">
        <p14:creationId xmlns:p14="http://schemas.microsoft.com/office/powerpoint/2010/main" val="2380768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a:t>１　</a:t>
            </a:r>
            <a:r>
              <a:rPr lang="ja-JP" altLang="en-US" sz="1600" dirty="0" smtClean="0"/>
              <a:t>システム全般</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2862322"/>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システムの構成や特徴、システム導入による効果等を、具体的に記述すること。</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システムの構成は、図などを用いて分かりやすく示すこと。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特徴やシステム導入による効果は、利用者側・交通事業者側・管理者側に分けて、それぞれ合理的根拠も</a:t>
            </a:r>
            <a:r>
              <a:rPr lang="ja-JP" altLang="en-US" sz="1200" dirty="0">
                <a:solidFill>
                  <a:srgbClr val="FF0000"/>
                </a:solidFill>
              </a:rPr>
              <a:t>含</a:t>
            </a:r>
            <a:r>
              <a:rPr lang="ja-JP" altLang="en-US" sz="1200" dirty="0" smtClean="0">
                <a:solidFill>
                  <a:srgbClr val="FF0000"/>
                </a:solidFill>
              </a:rPr>
              <a:t>めて体的に記述すること。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特に以下の点について分かりやすく示すこと。</a:t>
            </a:r>
            <a:r>
              <a:rPr lang="en-US" altLang="ja-JP" sz="1200" dirty="0" smtClean="0">
                <a:solidFill>
                  <a:srgbClr val="FF0000"/>
                </a:solidFill>
              </a:rPr>
              <a:t/>
            </a:r>
            <a:br>
              <a:rPr lang="en-US" altLang="ja-JP" sz="1200" dirty="0" smtClean="0">
                <a:solidFill>
                  <a:srgbClr val="FF0000"/>
                </a:solidFill>
              </a:rPr>
            </a:br>
            <a:r>
              <a:rPr lang="en-US" altLang="ja-JP" sz="1200" dirty="0" smtClean="0">
                <a:solidFill>
                  <a:srgbClr val="FF0000"/>
                </a:solidFill>
              </a:rPr>
              <a:t/>
            </a:r>
            <a:br>
              <a:rPr lang="en-US" altLang="ja-JP" sz="1200" dirty="0" smtClean="0">
                <a:solidFill>
                  <a:srgbClr val="FF0000"/>
                </a:solidFill>
              </a:rPr>
            </a:br>
            <a:r>
              <a:rPr lang="en-US" altLang="ja-JP" sz="1200" dirty="0" smtClean="0">
                <a:solidFill>
                  <a:srgbClr val="FF0000"/>
                </a:solidFill>
              </a:rPr>
              <a:t>[</a:t>
            </a:r>
            <a:r>
              <a:rPr lang="ja-JP" altLang="en-US" sz="1200" dirty="0" smtClean="0">
                <a:solidFill>
                  <a:srgbClr val="FF0000"/>
                </a:solidFill>
              </a:rPr>
              <a:t>利用者側</a:t>
            </a:r>
            <a:r>
              <a:rPr lang="en-US" altLang="ja-JP" sz="1200" dirty="0" smtClean="0">
                <a:solidFill>
                  <a:srgbClr val="FF0000"/>
                </a:solidFill>
              </a:rPr>
              <a:t>]</a:t>
            </a:r>
            <a:br>
              <a:rPr lang="en-US" altLang="ja-JP" sz="1200" dirty="0" smtClean="0">
                <a:solidFill>
                  <a:srgbClr val="FF0000"/>
                </a:solidFill>
              </a:rPr>
            </a:br>
            <a:r>
              <a:rPr lang="ja-JP" altLang="en-US" sz="1200" dirty="0" smtClean="0">
                <a:solidFill>
                  <a:srgbClr val="FF0000"/>
                </a:solidFill>
              </a:rPr>
              <a:t>・利用者の利便性向上が見込まれるシステムとなっているか。</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・利用者が使いやすいシステムとなっているか。</a:t>
            </a:r>
            <a:r>
              <a:rPr lang="en-US" altLang="ja-JP" sz="1200" dirty="0">
                <a:solidFill>
                  <a:srgbClr val="FF0000"/>
                </a:solidFill>
              </a:rPr>
              <a:t/>
            </a:r>
            <a:br>
              <a:rPr lang="en-US" altLang="ja-JP" sz="1200" dirty="0">
                <a:solidFill>
                  <a:srgbClr val="FF0000"/>
                </a:solidFill>
              </a:rPr>
            </a:br>
            <a:r>
              <a:rPr lang="en-US" altLang="ja-JP" sz="1200" dirty="0" smtClean="0">
                <a:solidFill>
                  <a:srgbClr val="FF0000"/>
                </a:solidFill>
              </a:rPr>
              <a:t>[</a:t>
            </a:r>
            <a:r>
              <a:rPr lang="ja-JP" altLang="en-US" sz="1200" dirty="0" smtClean="0">
                <a:solidFill>
                  <a:srgbClr val="FF0000"/>
                </a:solidFill>
              </a:rPr>
              <a:t>交通事業者側</a:t>
            </a:r>
            <a:r>
              <a:rPr lang="en-US" altLang="ja-JP" sz="1200" dirty="0">
                <a:solidFill>
                  <a:srgbClr val="FF0000"/>
                </a:solidFill>
              </a:rPr>
              <a:t>]</a:t>
            </a:r>
            <a:br>
              <a:rPr lang="en-US" altLang="ja-JP" sz="1200" dirty="0">
                <a:solidFill>
                  <a:srgbClr val="FF0000"/>
                </a:solidFill>
              </a:rPr>
            </a:br>
            <a:r>
              <a:rPr lang="ja-JP" altLang="en-US" sz="1200" dirty="0" smtClean="0">
                <a:solidFill>
                  <a:srgbClr val="FF0000"/>
                </a:solidFill>
              </a:rPr>
              <a:t>・交通事業者の負担軽減が見込まれるシステムとなっているか。</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・交通</a:t>
            </a:r>
            <a:r>
              <a:rPr lang="ja-JP" altLang="en-US" sz="1200" dirty="0">
                <a:solidFill>
                  <a:srgbClr val="FF0000"/>
                </a:solidFill>
              </a:rPr>
              <a:t>事</a:t>
            </a:r>
            <a:r>
              <a:rPr lang="ja-JP" altLang="en-US" sz="1200" dirty="0" smtClean="0">
                <a:solidFill>
                  <a:srgbClr val="FF0000"/>
                </a:solidFill>
              </a:rPr>
              <a:t>業者が使いやすいシステムとなっているか。</a:t>
            </a:r>
            <a:r>
              <a:rPr lang="en-US" altLang="ja-JP" sz="1200" dirty="0">
                <a:solidFill>
                  <a:srgbClr val="FF0000"/>
                </a:solidFill>
              </a:rPr>
              <a:t/>
            </a:r>
            <a:br>
              <a:rPr lang="en-US" altLang="ja-JP" sz="1200" dirty="0">
                <a:solidFill>
                  <a:srgbClr val="FF0000"/>
                </a:solidFill>
              </a:rPr>
            </a:br>
            <a:r>
              <a:rPr lang="en-US" altLang="ja-JP" sz="1200" dirty="0" smtClean="0">
                <a:solidFill>
                  <a:srgbClr val="FF0000"/>
                </a:solidFill>
              </a:rPr>
              <a:t>[</a:t>
            </a:r>
            <a:r>
              <a:rPr lang="ja-JP" altLang="en-US" sz="1200" dirty="0" smtClean="0">
                <a:solidFill>
                  <a:srgbClr val="FF0000"/>
                </a:solidFill>
              </a:rPr>
              <a:t>管理者側</a:t>
            </a:r>
            <a:r>
              <a:rPr lang="en-US" altLang="ja-JP" sz="1200" dirty="0" smtClean="0">
                <a:solidFill>
                  <a:srgbClr val="FF0000"/>
                </a:solidFill>
              </a:rPr>
              <a:t>]</a:t>
            </a:r>
            <a:br>
              <a:rPr lang="en-US" altLang="ja-JP" sz="1200" dirty="0" smtClean="0">
                <a:solidFill>
                  <a:srgbClr val="FF0000"/>
                </a:solidFill>
              </a:rPr>
            </a:br>
            <a:r>
              <a:rPr lang="ja-JP" altLang="en-US" sz="1200" dirty="0" smtClean="0">
                <a:solidFill>
                  <a:srgbClr val="FF0000"/>
                </a:solidFill>
              </a:rPr>
              <a:t>・本市の負担軽減が見込まれるシステムとなっているか。</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・管理者</a:t>
            </a:r>
            <a:r>
              <a:rPr lang="ja-JP" altLang="en-US" sz="1200" dirty="0">
                <a:solidFill>
                  <a:srgbClr val="FF0000"/>
                </a:solidFill>
              </a:rPr>
              <a:t>が使いやすいシステムとなっているか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6</a:t>
            </a:fld>
            <a:endParaRPr lang="en-US" altLang="ja-JP" dirty="0">
              <a:solidFill>
                <a:sysClr val="windowText" lastClr="000000"/>
              </a:solidFill>
            </a:endParaRPr>
          </a:p>
        </p:txBody>
      </p:sp>
    </p:spTree>
    <p:extLst>
      <p:ext uri="{BB962C8B-B14F-4D97-AF65-F5344CB8AC3E}">
        <p14:creationId xmlns:p14="http://schemas.microsoft.com/office/powerpoint/2010/main" val="1050249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smtClean="0"/>
              <a:t>２　チケットの発行・管理</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デジタルチケットの発行・管理について</a:t>
            </a:r>
            <a:r>
              <a:rPr lang="ja-JP" altLang="en-US" sz="1200" dirty="0">
                <a:solidFill>
                  <a:srgbClr val="FF0000"/>
                </a:solidFill>
              </a:rPr>
              <a:t>、具体的に記述すること。特に以下の点について分かりやすく示すこと。</a:t>
            </a:r>
            <a:br>
              <a:rPr lang="ja-JP" altLang="en-US" sz="1200" dirty="0">
                <a:solidFill>
                  <a:srgbClr val="FF0000"/>
                </a:solidFill>
              </a:rPr>
            </a:br>
            <a:r>
              <a:rPr lang="ja-JP" altLang="en-US" sz="1200" dirty="0">
                <a:solidFill>
                  <a:srgbClr val="FF0000"/>
                </a:solidFill>
              </a:rPr>
              <a:t>・デジタルチケットは、複数種類を発行付与することができ、それぞれ個別に利用条件、有効期限の設定などを管理することができるか</a:t>
            </a:r>
            <a:r>
              <a:rPr lang="ja-JP" altLang="en-US" sz="1200" dirty="0" err="1">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7</a:t>
            </a:fld>
            <a:endParaRPr lang="en-US" altLang="ja-JP" dirty="0">
              <a:solidFill>
                <a:sysClr val="windowText" lastClr="000000"/>
              </a:solidFill>
            </a:endParaRPr>
          </a:p>
        </p:txBody>
      </p:sp>
    </p:spTree>
    <p:extLst>
      <p:ext uri="{BB962C8B-B14F-4D97-AF65-F5344CB8AC3E}">
        <p14:creationId xmlns:p14="http://schemas.microsoft.com/office/powerpoint/2010/main" val="1298512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smtClean="0"/>
              <a:t>３　チケットの利用</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デジタルチケットの利用方法に</a:t>
            </a:r>
            <a:r>
              <a:rPr lang="ja-JP" altLang="en-US" sz="1200" dirty="0">
                <a:solidFill>
                  <a:srgbClr val="FF0000"/>
                </a:solidFill>
              </a:rPr>
              <a:t>ついて、具体的に記述すること。特に以下の点について分かりやすく示すこと。</a:t>
            </a:r>
            <a:br>
              <a:rPr lang="ja-JP" altLang="en-US" sz="1200" dirty="0">
                <a:solidFill>
                  <a:srgbClr val="FF0000"/>
                </a:solidFill>
              </a:rPr>
            </a:br>
            <a:r>
              <a:rPr lang="ja-JP" altLang="en-US" sz="1200" dirty="0" smtClean="0">
                <a:solidFill>
                  <a:srgbClr val="FF0000"/>
                </a:solidFill>
              </a:rPr>
              <a:t>・スマートフォン</a:t>
            </a:r>
            <a:r>
              <a:rPr lang="ja-JP" altLang="en-US" sz="1200" dirty="0">
                <a:solidFill>
                  <a:srgbClr val="FF0000"/>
                </a:solidFill>
              </a:rPr>
              <a:t>の操作に不慣れな者やスマートフォンを持っていない者でも</a:t>
            </a:r>
            <a:r>
              <a:rPr lang="ja-JP" altLang="en-US" sz="1200" dirty="0" smtClean="0">
                <a:solidFill>
                  <a:srgbClr val="FF0000"/>
                </a:solidFill>
              </a:rPr>
              <a:t>使えるか。</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・デジタルチケット</a:t>
            </a:r>
            <a:r>
              <a:rPr lang="ja-JP" altLang="en-US" sz="1200" dirty="0">
                <a:solidFill>
                  <a:srgbClr val="FF0000"/>
                </a:solidFill>
              </a:rPr>
              <a:t>の利用方法は、交通事業者の負担が少ないものとなっているか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8</a:t>
            </a:fld>
            <a:endParaRPr lang="en-US" altLang="ja-JP" dirty="0">
              <a:solidFill>
                <a:sysClr val="windowText" lastClr="000000"/>
              </a:solidFill>
            </a:endParaRPr>
          </a:p>
        </p:txBody>
      </p:sp>
    </p:spTree>
    <p:extLst>
      <p:ext uri="{BB962C8B-B14F-4D97-AF65-F5344CB8AC3E}">
        <p14:creationId xmlns:p14="http://schemas.microsoft.com/office/powerpoint/2010/main" val="2644346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３</a:t>
            </a:r>
            <a:r>
              <a:rPr lang="en-US" altLang="ja-JP" sz="1600" dirty="0" smtClean="0"/>
              <a:t>-</a:t>
            </a:r>
            <a:r>
              <a:rPr lang="ja-JP" altLang="en-US" sz="1600" dirty="0" smtClean="0"/>
              <a:t>４　不正防止</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このテキストボックスは提出前に削除してください。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デジタルチケットの不正防止に</a:t>
            </a:r>
            <a:r>
              <a:rPr lang="ja-JP" altLang="en-US" sz="1200" dirty="0">
                <a:solidFill>
                  <a:srgbClr val="FF0000"/>
                </a:solidFill>
              </a:rPr>
              <a:t>ついて、具体的に記述すること。特に以下の点について分かりやすく示すこと。</a:t>
            </a:r>
            <a:br>
              <a:rPr lang="ja-JP" altLang="en-US" sz="1200" dirty="0">
                <a:solidFill>
                  <a:srgbClr val="FF0000"/>
                </a:solidFill>
              </a:rPr>
            </a:br>
            <a:r>
              <a:rPr lang="ja-JP" altLang="en-US" sz="1200" dirty="0">
                <a:solidFill>
                  <a:srgbClr val="FF0000"/>
                </a:solidFill>
              </a:rPr>
              <a:t>・デジタルチケットの不正利用について、十分な対策が取られているか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・不正</a:t>
            </a:r>
            <a:r>
              <a:rPr lang="ja-JP" altLang="en-US" sz="1200" dirty="0">
                <a:solidFill>
                  <a:srgbClr val="FF0000"/>
                </a:solidFill>
              </a:rPr>
              <a:t>利用発覚時に速やかに対応が可能なシステムとなっているか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9</a:t>
            </a:fld>
            <a:endParaRPr lang="en-US" altLang="ja-JP" dirty="0">
              <a:solidFill>
                <a:sysClr val="windowText" lastClr="000000"/>
              </a:solidFill>
            </a:endParaRPr>
          </a:p>
        </p:txBody>
      </p:sp>
    </p:spTree>
    <p:extLst>
      <p:ext uri="{BB962C8B-B14F-4D97-AF65-F5344CB8AC3E}">
        <p14:creationId xmlns:p14="http://schemas.microsoft.com/office/powerpoint/2010/main" val="2591051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1830</Words>
  <Application>Microsoft Office PowerPoint</Application>
  <PresentationFormat>ワイド画面</PresentationFormat>
  <Paragraphs>146</Paragraphs>
  <Slides>21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Meiryo UI</vt:lpstr>
      <vt:lpstr>游ゴシック</vt:lpstr>
      <vt:lpstr>游ゴシック Light</vt:lpstr>
      <vt:lpstr>Arial</vt:lpstr>
      <vt:lpstr>Wingdings</vt:lpstr>
      <vt:lpstr>Office テーマ</vt:lpstr>
      <vt:lpstr>デジタルチケット導入・運用保守業務委託 公募型プロポーザルに係る 提案書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（仮称）姫路ライフ・スマート都市推進 コンソーシアム事務局運営業務委託に係る 提案書</dc:title>
  <dc:creator>髙橋　玲</dc:creator>
  <cp:lastModifiedBy>森　智政</cp:lastModifiedBy>
  <cp:revision>92</cp:revision>
  <cp:lastPrinted>2023-04-24T00:09:13Z</cp:lastPrinted>
  <dcterms:created xsi:type="dcterms:W3CDTF">2023-04-07T08:48:27Z</dcterms:created>
  <dcterms:modified xsi:type="dcterms:W3CDTF">2025-03-14T07:57:26Z</dcterms:modified>
</cp:coreProperties>
</file>