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465" r:id="rId2"/>
    <p:sldId id="256" r:id="rId3"/>
    <p:sldId id="467" r:id="rId4"/>
    <p:sldId id="468" r:id="rId5"/>
    <p:sldId id="471" r:id="rId6"/>
    <p:sldId id="522" r:id="rId7"/>
    <p:sldId id="472" r:id="rId8"/>
    <p:sldId id="474" r:id="rId9"/>
    <p:sldId id="475" r:id="rId10"/>
    <p:sldId id="509" r:id="rId11"/>
    <p:sldId id="476" r:id="rId12"/>
    <p:sldId id="510" r:id="rId13"/>
    <p:sldId id="480" r:id="rId14"/>
    <p:sldId id="482" r:id="rId15"/>
    <p:sldId id="516" r:id="rId16"/>
    <p:sldId id="517" r:id="rId17"/>
    <p:sldId id="518" r:id="rId18"/>
    <p:sldId id="523" r:id="rId19"/>
    <p:sldId id="519" r:id="rId20"/>
    <p:sldId id="526" r:id="rId21"/>
    <p:sldId id="525" r:id="rId22"/>
    <p:sldId id="528" r:id="rId23"/>
    <p:sldId id="527" r:id="rId24"/>
    <p:sldId id="529" r:id="rId25"/>
    <p:sldId id="530" r:id="rId26"/>
    <p:sldId id="531" r:id="rId27"/>
    <p:sldId id="544" r:id="rId28"/>
    <p:sldId id="483" r:id="rId29"/>
    <p:sldId id="533" r:id="rId30"/>
    <p:sldId id="494" r:id="rId31"/>
    <p:sldId id="495" r:id="rId32"/>
    <p:sldId id="496" r:id="rId33"/>
    <p:sldId id="534" r:id="rId34"/>
    <p:sldId id="501" r:id="rId35"/>
    <p:sldId id="536" r:id="rId36"/>
    <p:sldId id="537" r:id="rId37"/>
    <p:sldId id="538" r:id="rId38"/>
    <p:sldId id="539" r:id="rId39"/>
    <p:sldId id="540" r:id="rId40"/>
    <p:sldId id="541" r:id="rId41"/>
    <p:sldId id="535" r:id="rId42"/>
    <p:sldId id="543" r:id="rId43"/>
    <p:sldId id="542" r:id="rId44"/>
    <p:sldId id="503" r:id="rId45"/>
    <p:sldId id="511" r:id="rId46"/>
    <p:sldId id="504" r:id="rId47"/>
    <p:sldId id="505" r:id="rId48"/>
    <p:sldId id="506" r:id="rId49"/>
    <p:sldId id="521" r:id="rId5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4660"/>
  </p:normalViewPr>
  <p:slideViewPr>
    <p:cSldViewPr snapToGrid="0">
      <p:cViewPr varScale="1">
        <p:scale>
          <a:sx n="73" d="100"/>
          <a:sy n="73" d="100"/>
        </p:scale>
        <p:origin x="10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414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67146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3012039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1041" name="Rectangle 6"/>
          <p:cNvSpPr>
            <a:spLocks noGrp="1" noChangeArrowheads="1"/>
          </p:cNvSpPr>
          <p:nvPr>
            <p:ph type="sldNum" sz="quarter" idx="12"/>
          </p:nvPr>
        </p:nvSpPr>
        <p:spPr>
          <a:xfrm>
            <a:off x="8655332" y="107107"/>
            <a:ext cx="464400" cy="347925"/>
          </a:xfrm>
          <a:solidFill>
            <a:schemeClr val="bg1"/>
          </a:solidFill>
          <a:ln>
            <a:solidFill>
              <a:schemeClr val="tx1"/>
            </a:solidFill>
          </a:ln>
        </p:spPr>
        <p:txBody>
          <a:bodyPr anchor="ctr"/>
          <a:lstStyle>
            <a:lvl1pPr algn="ctr">
              <a:defRPr/>
            </a:lvl1pPr>
          </a:lstStyle>
          <a:p>
            <a:pPr>
              <a:defRPr/>
            </a:pPr>
            <a:fld id="{ED70751B-34C4-41F7-9A42-B8AF8614956A}" type="slidenum">
              <a:rPr lang="en-US" altLang="ja-JP" smtClean="0"/>
              <a:pPr>
                <a:defRPr/>
              </a:pPr>
              <a:t>‹#›</a:t>
            </a:fld>
            <a:endParaRPr lang="en-US" altLang="ja-JP" dirty="0"/>
          </a:p>
        </p:txBody>
      </p:sp>
    </p:spTree>
    <p:extLst>
      <p:ext uri="{BB962C8B-B14F-4D97-AF65-F5344CB8AC3E}">
        <p14:creationId xmlns:p14="http://schemas.microsoft.com/office/powerpoint/2010/main" val="213015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731532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4108574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83320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14244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177552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532917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597422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8D4750-B527-4FB6-BED3-ED33BA4CA95E}" type="datetimeFigureOut">
              <a:rPr kumimoji="1" lang="ja-JP" altLang="en-US" smtClean="0"/>
              <a:t>2025/3/28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1939197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D4750-B527-4FB6-BED3-ED33BA4CA95E}" type="datetimeFigureOut">
              <a:rPr kumimoji="1" lang="ja-JP" altLang="en-US" smtClean="0"/>
              <a:t>2025/3/28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D6317C-6A60-497E-92B7-B78FBF601BB8}" type="slidenum">
              <a:rPr kumimoji="1" lang="ja-JP" altLang="en-US" smtClean="0"/>
              <a:t>‹#›</a:t>
            </a:fld>
            <a:endParaRPr kumimoji="1" lang="ja-JP" altLang="en-US"/>
          </a:p>
        </p:txBody>
      </p:sp>
    </p:spTree>
    <p:extLst>
      <p:ext uri="{BB962C8B-B14F-4D97-AF65-F5344CB8AC3E}">
        <p14:creationId xmlns:p14="http://schemas.microsoft.com/office/powerpoint/2010/main" val="2314847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4" name="Rectangle 67"/>
          <p:cNvSpPr>
            <a:spLocks noChangeArrowheads="1"/>
          </p:cNvSpPr>
          <p:nvPr/>
        </p:nvSpPr>
        <p:spPr>
          <a:xfrm>
            <a:off x="0" y="404664"/>
            <a:ext cx="9144000" cy="573088"/>
          </a:xfrm>
          <a:prstGeom prst="rect">
            <a:avLst/>
          </a:prstGeom>
          <a:solidFill>
            <a:schemeClr val="accent5">
              <a:lumMod val="40000"/>
              <a:lumOff val="60000"/>
            </a:schemeClr>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b="1" dirty="0">
                <a:solidFill>
                  <a:sysClr val="windowText" lastClr="000000"/>
                </a:solidFill>
                <a:latin typeface="Meiryo UI" panose="020B0604030504040204" pitchFamily="50" charset="-128"/>
                <a:ea typeface="Meiryo UI" panose="020B0604030504040204" pitchFamily="50" charset="-128"/>
              </a:rPr>
              <a:t>提案者情報　</a:t>
            </a:r>
          </a:p>
        </p:txBody>
      </p:sp>
      <p:sp>
        <p:nvSpPr>
          <p:cNvPr id="1226" name="テキスト 981"/>
          <p:cNvSpPr txBox="1"/>
          <p:nvPr/>
        </p:nvSpPr>
        <p:spPr>
          <a:xfrm>
            <a:off x="0" y="-8134"/>
            <a:ext cx="8028384" cy="369332"/>
          </a:xfrm>
          <a:prstGeom prst="rect">
            <a:avLst/>
          </a:prstGeom>
        </p:spPr>
        <p:txBody>
          <a:bodyPr wrap="square">
            <a:spAutoFit/>
          </a:bodyPr>
          <a:lstStyle/>
          <a:p>
            <a:r>
              <a:rPr lang="ja-JP" altLang="en-US" b="1" dirty="0">
                <a:latin typeface="Meiryo UI" panose="020B0604030504040204" pitchFamily="50" charset="-128"/>
                <a:ea typeface="Meiryo UI" panose="020B0604030504040204" pitchFamily="50" charset="-128"/>
              </a:rPr>
              <a:t>様式</a:t>
            </a:r>
            <a:r>
              <a:rPr lang="ja-JP" altLang="en-US" b="1" dirty="0" smtClean="0">
                <a:latin typeface="Meiryo UI" panose="020B0604030504040204" pitchFamily="50" charset="-128"/>
                <a:ea typeface="Meiryo UI" panose="020B0604030504040204" pitchFamily="50" charset="-128"/>
              </a:rPr>
              <a:t>３　</a:t>
            </a:r>
            <a:r>
              <a:rPr lang="ja-JP" altLang="en-US" b="1" kern="0" dirty="0">
                <a:solidFill>
                  <a:sysClr val="windowText" lastClr="000000"/>
                </a:solidFill>
                <a:latin typeface="Meiryo UI" panose="020B0604030504040204" pitchFamily="50" charset="-128"/>
                <a:ea typeface="Meiryo UI" panose="020B0604030504040204" pitchFamily="50" charset="-128"/>
              </a:rPr>
              <a:t>商品券型汎用給付システム導入事業に係る提案書</a:t>
            </a:r>
            <a:r>
              <a:rPr lang="ja-JP" altLang="en-US" b="1" dirty="0">
                <a:latin typeface="Meiryo UI" panose="020B0604030504040204" pitchFamily="50" charset="-128"/>
                <a:ea typeface="Meiryo UI" panose="020B0604030504040204" pitchFamily="50" charset="-128"/>
              </a:rPr>
              <a:t>　</a:t>
            </a:r>
            <a:endParaRPr b="1" dirty="0">
              <a:latin typeface="Meiryo UI" panose="020B0604030504040204" pitchFamily="50" charset="-128"/>
              <a:ea typeface="Meiryo UI" panose="020B0604030504040204" pitchFamily="50" charset="-128"/>
            </a:endParaRPr>
          </a:p>
        </p:txBody>
      </p:sp>
      <p:sp>
        <p:nvSpPr>
          <p:cNvPr id="3" name="スライド番号プレースホルダー 2">
            <a:extLst>
              <a:ext uri="{FF2B5EF4-FFF2-40B4-BE49-F238E27FC236}">
                <a16:creationId xmlns:a16="http://schemas.microsoft.com/office/drawing/2014/main" id="{9CC1C640-D413-45BB-82FC-479BFD55E4DE}"/>
              </a:ext>
            </a:extLst>
          </p:cNvPr>
          <p:cNvSpPr>
            <a:spLocks noGrp="1"/>
          </p:cNvSpPr>
          <p:nvPr>
            <p:ph type="sldNum" sz="quarter" idx="12"/>
          </p:nvPr>
        </p:nvSpPr>
        <p:spPr>
          <a:xfrm>
            <a:off x="8621253" y="503801"/>
            <a:ext cx="464400" cy="347925"/>
          </a:xfrm>
          <a:solidFill>
            <a:schemeClr val="bg1"/>
          </a:solidFill>
          <a:ln>
            <a:solidFill>
              <a:schemeClr val="tx1"/>
            </a:solidFill>
          </a:ln>
        </p:spPr>
        <p:txBody>
          <a:bodyPr/>
          <a:lstStyle/>
          <a:p>
            <a:pPr>
              <a:defRPr/>
            </a:pPr>
            <a:fld id="{ED70751B-34C4-41F7-9A42-B8AF8614956A}" type="slidenum">
              <a:rPr lang="en-US" altLang="ja-JP" smtClean="0">
                <a:solidFill>
                  <a:sysClr val="windowText" lastClr="000000"/>
                </a:solidFill>
              </a:rPr>
              <a:pPr>
                <a:defRPr/>
              </a:pPr>
              <a:t>1</a:t>
            </a:fld>
            <a:endParaRPr lang="en-US" altLang="ja-JP" dirty="0">
              <a:solidFill>
                <a:sysClr val="windowText" lastClr="000000"/>
              </a:solidFill>
            </a:endParaRPr>
          </a:p>
        </p:txBody>
      </p:sp>
      <p:sp>
        <p:nvSpPr>
          <p:cNvPr id="9" name="テキスト ボックス 8">
            <a:extLst>
              <a:ext uri="{FF2B5EF4-FFF2-40B4-BE49-F238E27FC236}">
                <a16:creationId xmlns:a16="http://schemas.microsoft.com/office/drawing/2014/main" id="{A9A4FFE3-7243-4A3B-8628-C79124CE841C}"/>
              </a:ext>
            </a:extLst>
          </p:cNvPr>
          <p:cNvSpPr txBox="1"/>
          <p:nvPr/>
        </p:nvSpPr>
        <p:spPr>
          <a:xfrm>
            <a:off x="198408" y="1802921"/>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提案法人</a:t>
            </a:r>
          </a:p>
        </p:txBody>
      </p:sp>
      <p:sp>
        <p:nvSpPr>
          <p:cNvPr id="10" name="テキスト ボックス 9">
            <a:extLst>
              <a:ext uri="{FF2B5EF4-FFF2-40B4-BE49-F238E27FC236}">
                <a16:creationId xmlns:a16="http://schemas.microsoft.com/office/drawing/2014/main" id="{CA2C3682-A28C-4D9B-AF42-71BDB7A6CE62}"/>
              </a:ext>
            </a:extLst>
          </p:cNvPr>
          <p:cNvSpPr txBox="1"/>
          <p:nvPr/>
        </p:nvSpPr>
        <p:spPr>
          <a:xfrm>
            <a:off x="198408" y="3923957"/>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代表者担当者連絡先</a:t>
            </a:r>
          </a:p>
        </p:txBody>
      </p:sp>
      <p:graphicFrame>
        <p:nvGraphicFramePr>
          <p:cNvPr id="12" name="表 6">
            <a:extLst>
              <a:ext uri="{FF2B5EF4-FFF2-40B4-BE49-F238E27FC236}">
                <a16:creationId xmlns:a16="http://schemas.microsoft.com/office/drawing/2014/main" id="{EE9F706E-1E6E-40DF-B410-B6C983CB0A75}"/>
              </a:ext>
            </a:extLst>
          </p:cNvPr>
          <p:cNvGraphicFramePr>
            <a:graphicFrameLocks noGrp="1"/>
          </p:cNvGraphicFramePr>
          <p:nvPr>
            <p:extLst>
              <p:ext uri="{D42A27DB-BD31-4B8C-83A1-F6EECF244321}">
                <p14:modId xmlns:p14="http://schemas.microsoft.com/office/powerpoint/2010/main" val="943755721"/>
              </p:ext>
            </p:extLst>
          </p:nvPr>
        </p:nvGraphicFramePr>
        <p:xfrm>
          <a:off x="198408" y="2180560"/>
          <a:ext cx="8768800" cy="1404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所在地</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法人名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代表者名</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bl>
          </a:graphicData>
        </a:graphic>
      </p:graphicFrame>
      <p:graphicFrame>
        <p:nvGraphicFramePr>
          <p:cNvPr id="13" name="表 6">
            <a:extLst>
              <a:ext uri="{FF2B5EF4-FFF2-40B4-BE49-F238E27FC236}">
                <a16:creationId xmlns:a16="http://schemas.microsoft.com/office/drawing/2014/main" id="{77895FDA-D3F2-4249-959A-0412BE211D0A}"/>
              </a:ext>
            </a:extLst>
          </p:cNvPr>
          <p:cNvGraphicFramePr>
            <a:graphicFrameLocks noGrp="1"/>
          </p:cNvGraphicFramePr>
          <p:nvPr>
            <p:extLst>
              <p:ext uri="{D42A27DB-BD31-4B8C-83A1-F6EECF244321}">
                <p14:modId xmlns:p14="http://schemas.microsoft.com/office/powerpoint/2010/main" val="1080332015"/>
              </p:ext>
            </p:extLst>
          </p:nvPr>
        </p:nvGraphicFramePr>
        <p:xfrm>
          <a:off x="198408" y="4301596"/>
          <a:ext cx="8768800" cy="2340000"/>
        </p:xfrm>
        <a:graphic>
          <a:graphicData uri="http://schemas.openxmlformats.org/drawingml/2006/table">
            <a:tbl>
              <a:tblPr firstRow="1" bandRow="1">
                <a:tableStyleId>{5C22544A-7EE6-4342-B048-85BDC9FD1C3A}</a:tableStyleId>
              </a:tblPr>
              <a:tblGrid>
                <a:gridCol w="2792136">
                  <a:extLst>
                    <a:ext uri="{9D8B030D-6E8A-4147-A177-3AD203B41FA5}">
                      <a16:colId xmlns:a16="http://schemas.microsoft.com/office/drawing/2014/main" val="1080278781"/>
                    </a:ext>
                  </a:extLst>
                </a:gridCol>
                <a:gridCol w="5976664">
                  <a:extLst>
                    <a:ext uri="{9D8B030D-6E8A-4147-A177-3AD203B41FA5}">
                      <a16:colId xmlns:a16="http://schemas.microsoft.com/office/drawing/2014/main" val="3315598308"/>
                    </a:ext>
                  </a:extLst>
                </a:gridCol>
              </a:tblGrid>
              <a:tr h="468000">
                <a:tc>
                  <a:txBody>
                    <a:bodyPr/>
                    <a:lstStyle/>
                    <a:p>
                      <a:pPr algn="ctr">
                        <a:spcAft>
                          <a:spcPts val="0"/>
                        </a:spcAft>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担当者名</a:t>
                      </a:r>
                      <a:endParaRPr kumimoji="1" 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76125915"/>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所　属</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006849093"/>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電話番号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659509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FAX</a:t>
                      </a:r>
                      <a:r>
                        <a:rPr kumimoji="1" lang="ja-JP" altLang="en-US" sz="1400" b="0" kern="1200" dirty="0">
                          <a:solidFill>
                            <a:schemeClr val="tx1"/>
                          </a:solidFill>
                          <a:latin typeface="Meiryo UI" panose="020B0604030504040204" pitchFamily="50" charset="-128"/>
                          <a:ea typeface="Meiryo UI" panose="020B0604030504040204" pitchFamily="50" charset="-128"/>
                          <a:cs typeface="+mn-cs"/>
                        </a:rPr>
                        <a:t>番号</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17892729"/>
                  </a:ext>
                </a:extLst>
              </a:tr>
              <a:tr h="468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0" kern="1200" dirty="0">
                          <a:solidFill>
                            <a:schemeClr val="tx1"/>
                          </a:solidFill>
                          <a:latin typeface="Meiryo UI" panose="020B0604030504040204" pitchFamily="50" charset="-128"/>
                          <a:ea typeface="Meiryo UI" panose="020B0604030504040204" pitchFamily="50" charset="-128"/>
                          <a:cs typeface="+mn-cs"/>
                        </a:rPr>
                        <a:t>E-mail</a:t>
                      </a:r>
                      <a:endParaRPr kumimoji="1" lang="ja-JP" altLang="ja-JP" sz="1400" b="0" kern="1200" dirty="0">
                        <a:solidFill>
                          <a:schemeClr val="tx1"/>
                        </a:solidFill>
                        <a:latin typeface="Meiryo UI" panose="020B0604030504040204" pitchFamily="50" charset="-128"/>
                        <a:ea typeface="Meiryo UI" panose="020B0604030504040204" pitchFamily="50" charset="-128"/>
                        <a:cs typeface="+mn-cs"/>
                      </a:endParaRPr>
                    </a:p>
                  </a:txBody>
                  <a:tcPr marL="54002" marR="54002" marT="0" marB="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rgbClr val="F2F2F2"/>
                    </a:solidFill>
                  </a:tcPr>
                </a:tc>
                <a:tc>
                  <a:txBody>
                    <a:bodyPr/>
                    <a:lstStyle/>
                    <a:p>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52912970"/>
                  </a:ext>
                </a:extLst>
              </a:tr>
            </a:tbl>
          </a:graphicData>
        </a:graphic>
      </p:graphicFrame>
      <p:sp>
        <p:nvSpPr>
          <p:cNvPr id="14" name="テキスト ボックス 13">
            <a:extLst>
              <a:ext uri="{FF2B5EF4-FFF2-40B4-BE49-F238E27FC236}">
                <a16:creationId xmlns:a16="http://schemas.microsoft.com/office/drawing/2014/main" id="{B0AED1CA-6A51-4730-875E-80BF16D68A1F}"/>
              </a:ext>
            </a:extLst>
          </p:cNvPr>
          <p:cNvSpPr txBox="1"/>
          <p:nvPr/>
        </p:nvSpPr>
        <p:spPr>
          <a:xfrm>
            <a:off x="198408" y="1214201"/>
            <a:ext cx="8945592" cy="338554"/>
          </a:xfrm>
          <a:prstGeom prst="rect">
            <a:avLst/>
          </a:prstGeom>
          <a:noFill/>
        </p:spPr>
        <p:txBody>
          <a:bodyPr wrap="square" rtlCol="0">
            <a:spAutoFit/>
          </a:bodyPr>
          <a:lstStyle/>
          <a:p>
            <a:r>
              <a:rPr kumimoji="1" lang="ja-JP" altLang="en-US" sz="1600" dirty="0"/>
              <a:t>商品券型汎用給付システム導入事業について、</a:t>
            </a:r>
            <a:r>
              <a:rPr kumimoji="1" lang="ja-JP" altLang="en-US" sz="1600" dirty="0" smtClean="0"/>
              <a:t>プロポーザル募集要項に</a:t>
            </a:r>
            <a:r>
              <a:rPr kumimoji="1" lang="ja-JP" altLang="en-US" sz="1600" dirty="0"/>
              <a:t>基づき提案します。</a:t>
            </a:r>
          </a:p>
        </p:txBody>
      </p:sp>
      <p:sp>
        <p:nvSpPr>
          <p:cNvPr id="7" name="テキスト ボックス 6">
            <a:extLst>
              <a:ext uri="{FF2B5EF4-FFF2-40B4-BE49-F238E27FC236}">
                <a16:creationId xmlns:a16="http://schemas.microsoft.com/office/drawing/2014/main" id="{7B2A96E5-237A-495B-9B94-48BEA968BB59}"/>
              </a:ext>
            </a:extLst>
          </p:cNvPr>
          <p:cNvSpPr txBox="1"/>
          <p:nvPr/>
        </p:nvSpPr>
        <p:spPr>
          <a:xfrm>
            <a:off x="8516735" y="3211688"/>
            <a:ext cx="338554" cy="276999"/>
          </a:xfrm>
          <a:prstGeom prst="rect">
            <a:avLst/>
          </a:prstGeom>
          <a:noFill/>
        </p:spPr>
        <p:txBody>
          <a:bodyPr wrap="none" rtlCol="0">
            <a:spAutoFit/>
          </a:bodyPr>
          <a:lstStyle/>
          <a:p>
            <a:r>
              <a:rPr kumimoji="1" lang="ja-JP" altLang="en-US" sz="1200" dirty="0"/>
              <a:t>印</a:t>
            </a:r>
          </a:p>
        </p:txBody>
      </p:sp>
      <p:sp>
        <p:nvSpPr>
          <p:cNvPr id="11" name="テキスト ボックス 10">
            <a:extLst>
              <a:ext uri="{FF2B5EF4-FFF2-40B4-BE49-F238E27FC236}">
                <a16:creationId xmlns:a16="http://schemas.microsoft.com/office/drawing/2014/main" id="{B954AB95-23BD-43A3-887D-429BFC80317F}"/>
              </a:ext>
            </a:extLst>
          </p:cNvPr>
          <p:cNvSpPr txBox="1"/>
          <p:nvPr/>
        </p:nvSpPr>
        <p:spPr>
          <a:xfrm>
            <a:off x="1348062" y="429598"/>
            <a:ext cx="7505391"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副本は、参加</a:t>
            </a:r>
            <a:r>
              <a:rPr kumimoji="1" lang="ja-JP" altLang="en-US" sz="1400" dirty="0">
                <a:solidFill>
                  <a:srgbClr val="FF0000"/>
                </a:solidFill>
              </a:rPr>
              <a:t>資格確認</a:t>
            </a:r>
            <a:r>
              <a:rPr kumimoji="1" lang="ja-JP" altLang="en-US" sz="1400" dirty="0" smtClean="0">
                <a:solidFill>
                  <a:srgbClr val="FF0000"/>
                </a:solidFill>
              </a:rPr>
              <a:t>通知書で指定</a:t>
            </a:r>
            <a:r>
              <a:rPr kumimoji="1" lang="ja-JP" altLang="en-US" sz="1400" dirty="0">
                <a:solidFill>
                  <a:srgbClr val="FF0000"/>
                </a:solidFill>
              </a:rPr>
              <a:t>する</a:t>
            </a:r>
            <a:r>
              <a:rPr kumimoji="1" lang="ja-JP" altLang="en-US" sz="1400" dirty="0" smtClean="0">
                <a:solidFill>
                  <a:srgbClr val="FF0000"/>
                </a:solidFill>
              </a:rPr>
              <a:t>文字列を法人名に記載し、その他は空白とすること。</a:t>
            </a:r>
            <a:endParaRPr kumimoji="1" lang="ja-JP" altLang="en-US" sz="1400" dirty="0">
              <a:solidFill>
                <a:srgbClr val="FF0000"/>
              </a:solidFill>
            </a:endParaRPr>
          </a:p>
        </p:txBody>
      </p:sp>
      <p:sp>
        <p:nvSpPr>
          <p:cNvPr id="15" name="テキスト ボックス 14">
            <a:extLst>
              <a:ext uri="{FF2B5EF4-FFF2-40B4-BE49-F238E27FC236}">
                <a16:creationId xmlns:a16="http://schemas.microsoft.com/office/drawing/2014/main" id="{B954AB95-23BD-43A3-887D-429BFC80317F}"/>
              </a:ext>
            </a:extLst>
          </p:cNvPr>
          <p:cNvSpPr txBox="1"/>
          <p:nvPr/>
        </p:nvSpPr>
        <p:spPr>
          <a:xfrm>
            <a:off x="2971911" y="4283531"/>
            <a:ext cx="6092722"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smtClean="0">
                <a:solidFill>
                  <a:srgbClr val="FF0000"/>
                </a:solidFill>
              </a:rPr>
              <a:t>このテキスト</a:t>
            </a:r>
            <a:r>
              <a:rPr kumimoji="1" lang="ja-JP" altLang="en-US" sz="1400" dirty="0">
                <a:solidFill>
                  <a:srgbClr val="FF0000"/>
                </a:solidFill>
              </a:rPr>
              <a:t>ボックス</a:t>
            </a:r>
            <a:r>
              <a:rPr kumimoji="1" lang="ja-JP" altLang="en-US" sz="1400" dirty="0" smtClean="0">
                <a:solidFill>
                  <a:srgbClr val="FF0000"/>
                </a:solidFill>
              </a:rPr>
              <a:t>は</a:t>
            </a:r>
            <a:r>
              <a:rPr kumimoji="1" lang="ja-JP" altLang="en-US" sz="1400" dirty="0">
                <a:solidFill>
                  <a:srgbClr val="FF0000"/>
                </a:solidFill>
              </a:rPr>
              <a:t>提出前に削除してください</a:t>
            </a:r>
            <a:r>
              <a:rPr kumimoji="1" lang="en-US" altLang="ja-JP" sz="1400" dirty="0">
                <a:solidFill>
                  <a:srgbClr val="FF0000"/>
                </a:solidFill>
              </a:rPr>
              <a:t>】</a:t>
            </a:r>
          </a:p>
          <a:p>
            <a:r>
              <a:rPr kumimoji="1" lang="ja-JP" altLang="en-US" sz="1400" dirty="0">
                <a:solidFill>
                  <a:srgbClr val="FF0000"/>
                </a:solidFill>
              </a:rPr>
              <a:t>副本には、本市指定の文字列を記載し、提案者の特定につながる記述をしないこと。</a:t>
            </a:r>
          </a:p>
        </p:txBody>
      </p:sp>
    </p:spTree>
    <p:extLst>
      <p:ext uri="{BB962C8B-B14F-4D97-AF65-F5344CB8AC3E}">
        <p14:creationId xmlns:p14="http://schemas.microsoft.com/office/powerpoint/2010/main" val="106876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３－１　基本要件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smtClean="0"/>
              <a:t>１</a:t>
            </a:r>
            <a:r>
              <a:rPr kumimoji="1" lang="en-US" altLang="zh-TW" sz="1600" dirty="0" smtClean="0"/>
              <a:t>-</a:t>
            </a:r>
            <a:r>
              <a:rPr kumimoji="1" lang="ja-JP" altLang="en-US" sz="1600" dirty="0" smtClean="0"/>
              <a:t>２ </a:t>
            </a:r>
            <a:r>
              <a:rPr kumimoji="1" lang="zh-TW" altLang="en-US" sz="1600" dirty="0"/>
              <a:t>　</a:t>
            </a:r>
            <a:r>
              <a:rPr kumimoji="1" lang="en-US" altLang="ja-JP" sz="1600" dirty="0"/>
              <a:t>UI/UX</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43064" cy="2246769"/>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a:t>
            </a:r>
            <a:r>
              <a:rPr kumimoji="1" lang="en-US" altLang="ja-JP" sz="1400" dirty="0">
                <a:solidFill>
                  <a:srgbClr val="FF0000"/>
                </a:solidFill>
              </a:rPr>
              <a:t>UI/UX</a:t>
            </a:r>
            <a:r>
              <a:rPr kumimoji="1" lang="ja-JP" altLang="en-US" sz="1400" dirty="0">
                <a:solidFill>
                  <a:srgbClr val="FF0000"/>
                </a:solidFill>
              </a:rPr>
              <a:t>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利用者</a:t>
            </a:r>
            <a:r>
              <a:rPr kumimoji="1" lang="ja-JP" altLang="en-US" sz="1400" dirty="0">
                <a:solidFill>
                  <a:srgbClr val="FF0000"/>
                </a:solidFill>
              </a:rPr>
              <a:t>が、申込や店舗で利用する際のアプリケーションの実装方式（</a:t>
            </a:r>
            <a:r>
              <a:rPr kumimoji="1" lang="en-US" altLang="ja-JP" sz="1400" dirty="0">
                <a:solidFill>
                  <a:srgbClr val="FF0000"/>
                </a:solidFill>
              </a:rPr>
              <a:t>web</a:t>
            </a:r>
            <a:r>
              <a:rPr kumimoji="1" lang="ja-JP" altLang="en-US" sz="1400" dirty="0">
                <a:solidFill>
                  <a:srgbClr val="FF0000"/>
                </a:solidFill>
              </a:rPr>
              <a:t>アプリやネイティブアプリ）について記載すること。また、そのような実装形態とした理由や意図を記載すること。</a:t>
            </a:r>
          </a:p>
          <a:p>
            <a:pPr marL="285750" indent="-285750">
              <a:buFont typeface="Wingdings" panose="05000000000000000000" pitchFamily="2" charset="2"/>
              <a:buChar char="n"/>
            </a:pPr>
            <a:r>
              <a:rPr kumimoji="1" lang="ja-JP" altLang="en-US" sz="1400" dirty="0" smtClean="0">
                <a:solidFill>
                  <a:srgbClr val="FF0000"/>
                </a:solidFill>
              </a:rPr>
              <a:t>各端末</a:t>
            </a:r>
            <a:r>
              <a:rPr kumimoji="1" lang="ja-JP" altLang="en-US" sz="1400" dirty="0">
                <a:solidFill>
                  <a:srgbClr val="FF0000"/>
                </a:solidFill>
              </a:rPr>
              <a:t>（</a:t>
            </a:r>
            <a:r>
              <a:rPr kumimoji="1" lang="en-US" altLang="ja-JP" sz="1400" dirty="0">
                <a:solidFill>
                  <a:srgbClr val="FF0000"/>
                </a:solidFill>
              </a:rPr>
              <a:t>PC</a:t>
            </a:r>
            <a:r>
              <a:rPr kumimoji="1" lang="ja-JP" altLang="en-US" sz="1400" dirty="0">
                <a:solidFill>
                  <a:srgbClr val="FF0000"/>
                </a:solidFill>
              </a:rPr>
              <a:t>やスマートフォン）上での動作や操作性について、実際の操作画面やイメージ等を用いて、記載すること。</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するアプリやシステムが、利用者にとって良好な体験となるように、どのような工夫や配慮を行う想定かを記載すること。</a:t>
            </a:r>
          </a:p>
          <a:p>
            <a:pPr marL="285750" indent="-285750">
              <a:buFont typeface="Wingdings" panose="05000000000000000000" pitchFamily="2" charset="2"/>
              <a:buChar char="n"/>
            </a:pPr>
            <a:r>
              <a:rPr kumimoji="1" lang="ja-JP" altLang="en-US" sz="1400" dirty="0" smtClean="0">
                <a:solidFill>
                  <a:srgbClr val="FF0000"/>
                </a:solidFill>
              </a:rPr>
              <a:t>色</a:t>
            </a:r>
            <a:r>
              <a:rPr kumimoji="1" lang="ja-JP" altLang="en-US" sz="1400" dirty="0">
                <a:solidFill>
                  <a:srgbClr val="FF0000"/>
                </a:solidFill>
              </a:rPr>
              <a:t>の調整など、高齢者や視覚障害等をもつ利用者へのデザイン上の配慮があれば、記載すること。</a:t>
            </a:r>
          </a:p>
          <a:p>
            <a:pPr marL="285750" indent="-285750">
              <a:buFont typeface="Wingdings" panose="05000000000000000000" pitchFamily="2" charset="2"/>
              <a:buChar char="n"/>
            </a:pPr>
            <a:r>
              <a:rPr kumimoji="1" lang="ja-JP" altLang="en-US" sz="1400" dirty="0" smtClean="0">
                <a:solidFill>
                  <a:srgbClr val="FF0000"/>
                </a:solidFill>
              </a:rPr>
              <a:t>多言語</a:t>
            </a:r>
            <a:r>
              <a:rPr kumimoji="1" lang="ja-JP" altLang="en-US" sz="1400" dirty="0">
                <a:solidFill>
                  <a:srgbClr val="FF0000"/>
                </a:solidFill>
              </a:rPr>
              <a:t>対応の可否について言及すること。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3986123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３－２　</a:t>
            </a:r>
            <a:r>
              <a:rPr lang="en-US" altLang="ja-JP" b="1" dirty="0" err="1" smtClean="0">
                <a:solidFill>
                  <a:sysClr val="windowText" lastClr="000000"/>
                </a:solidFill>
                <a:latin typeface="Meiryo UI" panose="020B0604030504040204" pitchFamily="50" charset="-128"/>
                <a:ea typeface="Meiryo UI" panose="020B0604030504040204" pitchFamily="50" charset="-128"/>
              </a:rPr>
              <a:t>xID</a:t>
            </a:r>
            <a:r>
              <a:rPr lang="ja-JP" altLang="en-US" b="1" dirty="0" smtClean="0">
                <a:solidFill>
                  <a:sysClr val="windowText" lastClr="000000"/>
                </a:solidFill>
                <a:latin typeface="Meiryo UI" panose="020B0604030504040204" pitchFamily="50" charset="-128"/>
                <a:ea typeface="Meiryo UI" panose="020B0604030504040204" pitchFamily="50" charset="-128"/>
              </a:rPr>
              <a:t>アプリとの連携</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a:t>２</a:t>
            </a:r>
            <a:r>
              <a:rPr kumimoji="1" lang="en-US" altLang="ja-JP" sz="1600" dirty="0" smtClean="0"/>
              <a:t>-</a:t>
            </a:r>
            <a:r>
              <a:rPr kumimoji="1" lang="ja-JP" altLang="en-US" sz="1600" dirty="0" smtClean="0"/>
              <a:t>１</a:t>
            </a:r>
            <a:r>
              <a:rPr kumimoji="1" lang="zh-TW" altLang="en-US" sz="1600" dirty="0"/>
              <a:t>　</a:t>
            </a:r>
            <a:r>
              <a:rPr kumimoji="1" lang="ja-JP" altLang="en-US" sz="1600" dirty="0"/>
              <a:t>本人確認</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別表第１で示している本人確認について、その実現方法を詳細に記述すること。</a:t>
            </a:r>
          </a:p>
          <a:p>
            <a:pPr marL="285750" indent="-285750">
              <a:buFont typeface="Wingdings" panose="05000000000000000000" pitchFamily="2" charset="2"/>
              <a:buChar char="n"/>
            </a:pPr>
            <a:r>
              <a:rPr kumimoji="1" lang="en-US" altLang="ja-JP" sz="1400" dirty="0" err="1" smtClean="0">
                <a:solidFill>
                  <a:srgbClr val="FF0000"/>
                </a:solidFill>
              </a:rPr>
              <a:t>xID</a:t>
            </a:r>
            <a:r>
              <a:rPr kumimoji="1" lang="ja-JP" altLang="en-US" sz="1400" dirty="0">
                <a:solidFill>
                  <a:srgbClr val="FF0000"/>
                </a:solidFill>
              </a:rPr>
              <a:t>社が公開している</a:t>
            </a:r>
            <a:r>
              <a:rPr kumimoji="1" lang="en-US" altLang="ja-JP" sz="1400" dirty="0">
                <a:solidFill>
                  <a:srgbClr val="FF0000"/>
                </a:solidFill>
              </a:rPr>
              <a:t>API</a:t>
            </a:r>
            <a:r>
              <a:rPr kumimoji="1" lang="ja-JP" altLang="en-US" sz="1400" dirty="0">
                <a:solidFill>
                  <a:srgbClr val="FF0000"/>
                </a:solidFill>
              </a:rPr>
              <a:t>のうち、連携実績があるものについて言及すること。また、令和７年度中に接続予定の</a:t>
            </a:r>
            <a:r>
              <a:rPr kumimoji="1" lang="en-US" altLang="ja-JP" sz="1400" dirty="0">
                <a:solidFill>
                  <a:srgbClr val="FF0000"/>
                </a:solidFill>
              </a:rPr>
              <a:t>API</a:t>
            </a:r>
            <a:r>
              <a:rPr kumimoji="1" lang="ja-JP" altLang="en-US" sz="1400" dirty="0">
                <a:solidFill>
                  <a:srgbClr val="FF0000"/>
                </a:solidFill>
              </a:rPr>
              <a:t>についても記載すること。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15773784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３－２　</a:t>
            </a:r>
            <a:r>
              <a:rPr lang="en-US" altLang="ja-JP" b="1" dirty="0" err="1" smtClean="0">
                <a:solidFill>
                  <a:sysClr val="windowText" lastClr="000000"/>
                </a:solidFill>
                <a:latin typeface="Meiryo UI" panose="020B0604030504040204" pitchFamily="50" charset="-128"/>
                <a:ea typeface="Meiryo UI" panose="020B0604030504040204" pitchFamily="50" charset="-128"/>
              </a:rPr>
              <a:t>xID</a:t>
            </a:r>
            <a:r>
              <a:rPr lang="ja-JP" altLang="en-US" b="1" dirty="0" smtClean="0">
                <a:solidFill>
                  <a:sysClr val="windowText" lastClr="000000"/>
                </a:solidFill>
                <a:latin typeface="Meiryo UI" panose="020B0604030504040204" pitchFamily="50" charset="-128"/>
                <a:ea typeface="Meiryo UI" panose="020B0604030504040204" pitchFamily="50" charset="-128"/>
              </a:rPr>
              <a:t>アプリとの連携</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smtClean="0"/>
              <a:t>２</a:t>
            </a:r>
            <a:r>
              <a:rPr kumimoji="1" lang="en-US" altLang="ja-JP" sz="1600" dirty="0" smtClean="0"/>
              <a:t>-</a:t>
            </a:r>
            <a:r>
              <a:rPr kumimoji="1" lang="ja-JP" altLang="en-US" sz="1600" dirty="0" smtClean="0"/>
              <a:t>２</a:t>
            </a:r>
            <a:r>
              <a:rPr kumimoji="1" lang="zh-TW" altLang="en-US" sz="1600" dirty="0" smtClean="0"/>
              <a:t>　</a:t>
            </a:r>
            <a:r>
              <a:rPr kumimoji="1" lang="ja-JP" altLang="en-US" sz="1600" dirty="0"/>
              <a:t>市民ポータルとの</a:t>
            </a:r>
            <a:r>
              <a:rPr kumimoji="1" lang="ja-JP" altLang="en-US" sz="1600" dirty="0" smtClean="0"/>
              <a:t>連携</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7" y="1173273"/>
            <a:ext cx="8180290"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別表第１で示している市民ポータルとの連携について、その実現方法を詳細に記述すること。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市民</a:t>
            </a:r>
            <a:r>
              <a:rPr kumimoji="1" lang="ja-JP" altLang="en-US" sz="1400" dirty="0">
                <a:solidFill>
                  <a:srgbClr val="FF0000"/>
                </a:solidFill>
              </a:rPr>
              <a:t>ポータルからアプリへ遷移する際に、ディープリンク等でのシームレスな画面遷移に対応できるかについて記載すること。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1838760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３－３　利用者機能</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a:t>１　アカウントの</a:t>
            </a:r>
            <a:r>
              <a:rPr kumimoji="1" lang="ja-JP" altLang="en-US" sz="1600" dirty="0" smtClean="0"/>
              <a:t>発行等</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30538" cy="1815882"/>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別表第１で示しているアカウント管理に示す各項目（発行手続から</a:t>
            </a:r>
            <a:r>
              <a:rPr kumimoji="1" lang="en-US" altLang="ja-JP" sz="1400" dirty="0">
                <a:solidFill>
                  <a:srgbClr val="FF0000"/>
                </a:solidFill>
              </a:rPr>
              <a:t>ID</a:t>
            </a:r>
            <a:r>
              <a:rPr kumimoji="1" lang="ja-JP" altLang="en-US" sz="1400" dirty="0">
                <a:solidFill>
                  <a:srgbClr val="FF0000"/>
                </a:solidFill>
              </a:rPr>
              <a:t>等再設定まで）について、その実現方法を詳細に記述すること。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利用者</a:t>
            </a:r>
            <a:r>
              <a:rPr kumimoji="1" lang="ja-JP" altLang="en-US" sz="1400" dirty="0">
                <a:solidFill>
                  <a:srgbClr val="FF0000"/>
                </a:solidFill>
              </a:rPr>
              <a:t>の利便性向上のため、</a:t>
            </a:r>
            <a:r>
              <a:rPr kumimoji="1" lang="en-US" altLang="ja-JP" sz="1400" dirty="0">
                <a:solidFill>
                  <a:srgbClr val="FF0000"/>
                </a:solidFill>
              </a:rPr>
              <a:t>ID</a:t>
            </a:r>
            <a:r>
              <a:rPr kumimoji="1" lang="ja-JP" altLang="en-US" sz="1400" dirty="0">
                <a:solidFill>
                  <a:srgbClr val="FF0000"/>
                </a:solidFill>
              </a:rPr>
              <a:t>・パスワードを入力するよりも、より簡便にログインできる方法等があれば提案すること。</a:t>
            </a:r>
          </a:p>
          <a:p>
            <a:pPr marL="285750" indent="-285750">
              <a:buFont typeface="Wingdings" panose="05000000000000000000" pitchFamily="2" charset="2"/>
              <a:buChar char="n"/>
            </a:pPr>
            <a:r>
              <a:rPr kumimoji="1" lang="ja-JP" altLang="en-US" sz="1400" dirty="0" smtClean="0">
                <a:solidFill>
                  <a:srgbClr val="FF0000"/>
                </a:solidFill>
              </a:rPr>
              <a:t>マイナンバーカード</a:t>
            </a:r>
            <a:r>
              <a:rPr kumimoji="1" lang="ja-JP" altLang="en-US" sz="1400" dirty="0">
                <a:solidFill>
                  <a:srgbClr val="FF0000"/>
                </a:solidFill>
              </a:rPr>
              <a:t>が失効した場合の対処方法について記載すること。</a:t>
            </a:r>
          </a:p>
          <a:p>
            <a:pPr marL="285750" indent="-285750">
              <a:buFont typeface="Wingdings" panose="05000000000000000000" pitchFamily="2" charset="2"/>
              <a:buChar char="n"/>
            </a:pPr>
            <a:r>
              <a:rPr kumimoji="1" lang="ja-JP" altLang="en-US" sz="1400" dirty="0" smtClean="0">
                <a:solidFill>
                  <a:srgbClr val="FF0000"/>
                </a:solidFill>
              </a:rPr>
              <a:t>アカウント</a:t>
            </a:r>
            <a:r>
              <a:rPr kumimoji="1" lang="ja-JP" altLang="en-US" sz="1400" dirty="0">
                <a:solidFill>
                  <a:srgbClr val="FF0000"/>
                </a:solidFill>
              </a:rPr>
              <a:t>情報として管理する情報について、データ項目を記載すること。その際、各項目について簡潔な説明を付すこと。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25197736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３－３　利用者機能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smtClean="0"/>
              <a:t>２</a:t>
            </a:r>
            <a:r>
              <a:rPr kumimoji="1" lang="ja-JP" altLang="en-US" sz="1600" dirty="0"/>
              <a:t>　申込機能</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730954"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別表第１で示している申込機能について、その実現方法を詳細に記述すること。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申込</a:t>
            </a:r>
            <a:r>
              <a:rPr kumimoji="1" lang="ja-JP" altLang="en-US" sz="1400" dirty="0">
                <a:solidFill>
                  <a:srgbClr val="FF0000"/>
                </a:solidFill>
              </a:rPr>
              <a:t>時の本人確認について、利用者の利便性向上を実現するために、どのような手法で実装するのか、フロー図などを使って詳細に記載すること。</a:t>
            </a:r>
          </a:p>
          <a:p>
            <a:pPr marL="285750" indent="-285750">
              <a:buFont typeface="Wingdings" panose="05000000000000000000" pitchFamily="2" charset="2"/>
              <a:buChar char="n"/>
            </a:pPr>
            <a:r>
              <a:rPr kumimoji="1" lang="ja-JP" altLang="en-US" sz="1400" dirty="0" smtClean="0">
                <a:solidFill>
                  <a:srgbClr val="FF0000"/>
                </a:solidFill>
              </a:rPr>
              <a:t>本人</a:t>
            </a:r>
            <a:r>
              <a:rPr kumimoji="1" lang="ja-JP" altLang="en-US" sz="1400" dirty="0">
                <a:solidFill>
                  <a:srgbClr val="FF0000"/>
                </a:solidFill>
              </a:rPr>
              <a:t>確認書類の画像送信による方法については、政府において、銀行等の特定事業者の特定取引における本人確認方法として、廃止が検討されていることに留意した上で、恒久的手法として位置付けることがないように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4094215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３－３　利用者機能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smtClean="0"/>
              <a:t>３</a:t>
            </a:r>
            <a:r>
              <a:rPr kumimoji="1" lang="ja-JP" altLang="en-US" sz="1600" dirty="0"/>
              <a:t>　チャージ機能</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730954"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別表第１で示している申込機能について、その実現方法を詳細に記述すること。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対応</a:t>
            </a:r>
            <a:r>
              <a:rPr kumimoji="1" lang="ja-JP" altLang="en-US" sz="1400" dirty="0">
                <a:solidFill>
                  <a:srgbClr val="FF0000"/>
                </a:solidFill>
              </a:rPr>
              <a:t>可能な入金手段のすべてについて記載した上で、利用者側に負担が生じるものがあれば、その旨を記載すること。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217868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３－３　利用者機能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３</a:t>
            </a:r>
            <a:r>
              <a:rPr kumimoji="1" lang="en-US" altLang="ja-JP" sz="1600" dirty="0" smtClean="0"/>
              <a:t>-</a:t>
            </a:r>
            <a:r>
              <a:rPr kumimoji="1" lang="ja-JP" altLang="en-US" sz="1600" dirty="0"/>
              <a:t>４　残高の</a:t>
            </a:r>
            <a:r>
              <a:rPr kumimoji="1" lang="ja-JP" altLang="en-US" sz="1600" dirty="0" smtClean="0"/>
              <a:t>利用</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87673"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別表第１で示している残高の利用について、その実現方法を詳細に記述すること。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店舗</a:t>
            </a:r>
            <a:r>
              <a:rPr kumimoji="1" lang="ja-JP" altLang="en-US" sz="1400" dirty="0">
                <a:solidFill>
                  <a:srgbClr val="FF0000"/>
                </a:solidFill>
              </a:rPr>
              <a:t>での利用方法や利用手順について、図やイメージ等を用いて詳細に説明すること。</a:t>
            </a:r>
          </a:p>
          <a:p>
            <a:pPr marL="285750" indent="-285750">
              <a:buFont typeface="Wingdings" panose="05000000000000000000" pitchFamily="2" charset="2"/>
              <a:buChar char="n"/>
            </a:pPr>
            <a:r>
              <a:rPr kumimoji="1" lang="ja-JP" altLang="en-US" sz="1400" dirty="0" smtClean="0">
                <a:solidFill>
                  <a:srgbClr val="FF0000"/>
                </a:solidFill>
              </a:rPr>
              <a:t>給付</a:t>
            </a:r>
            <a:r>
              <a:rPr kumimoji="1" lang="ja-JP" altLang="en-US" sz="1400" dirty="0">
                <a:solidFill>
                  <a:srgbClr val="FF0000"/>
                </a:solidFill>
              </a:rPr>
              <a:t>事業や券種ごとに、利用先の店舗や商品、サービス等の指定が行えるかどうかについて記載すること。</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する利用手段について、参加店舗に手数料等の負担が生じる場合にはその内容について明示すること。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3973079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３－４　管理者機能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４</a:t>
            </a:r>
            <a:r>
              <a:rPr kumimoji="1" lang="en-US" altLang="ja-JP" sz="1600" dirty="0" smtClean="0"/>
              <a:t>-</a:t>
            </a:r>
            <a:r>
              <a:rPr kumimoji="1" lang="ja-JP" altLang="en-US" sz="1600" dirty="0"/>
              <a:t>１　</a:t>
            </a:r>
            <a:r>
              <a:rPr kumimoji="1" lang="ja-JP" altLang="en-US" sz="1600" dirty="0" smtClean="0"/>
              <a:t>権限管理</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87673"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別表第１で示している権限管理について、その実現方法を詳細に記述すること。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庁内</a:t>
            </a:r>
            <a:r>
              <a:rPr kumimoji="1" lang="ja-JP" altLang="en-US" sz="1400" dirty="0">
                <a:solidFill>
                  <a:srgbClr val="FF0000"/>
                </a:solidFill>
              </a:rPr>
              <a:t>のさまざまな給付事業で活用することを念頭に、管理者用アカウントで設定できる権限の内容について一覧化した上で、各項目に説明を付すこと。</a:t>
            </a:r>
          </a:p>
          <a:p>
            <a:pPr marL="285750" indent="-285750">
              <a:buFont typeface="Wingdings" panose="05000000000000000000" pitchFamily="2" charset="2"/>
              <a:buChar char="n"/>
            </a:pPr>
            <a:r>
              <a:rPr kumimoji="1" lang="ja-JP" altLang="en-US" sz="1400" dirty="0" smtClean="0">
                <a:solidFill>
                  <a:srgbClr val="FF0000"/>
                </a:solidFill>
              </a:rPr>
              <a:t>管理者用</a:t>
            </a:r>
            <a:r>
              <a:rPr kumimoji="1" lang="ja-JP" altLang="en-US" sz="1400" dirty="0">
                <a:solidFill>
                  <a:srgbClr val="FF0000"/>
                </a:solidFill>
              </a:rPr>
              <a:t>アカウント数等に制限がある場合には、その旨を明示すること。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31394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３－４　管理者機能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smtClean="0"/>
              <a:t>４</a:t>
            </a:r>
            <a:r>
              <a:rPr kumimoji="1" lang="en-US" altLang="ja-JP" sz="1600" dirty="0" smtClean="0"/>
              <a:t>-</a:t>
            </a:r>
            <a:r>
              <a:rPr kumimoji="1" lang="ja-JP" altLang="en-US" sz="1600" dirty="0" smtClean="0"/>
              <a:t>２　</a:t>
            </a:r>
            <a:r>
              <a:rPr kumimoji="1" lang="ja-JP" altLang="en-US" sz="1600" dirty="0"/>
              <a:t>申込機能（管理者</a:t>
            </a:r>
            <a:r>
              <a:rPr kumimoji="1" lang="ja-JP" altLang="en-US" sz="1600" dirty="0" smtClean="0"/>
              <a:t>設定）</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87673"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別表第１で示している申込機能（管理者設定）について、その実現方法を詳細に記述すること。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申込</a:t>
            </a:r>
            <a:r>
              <a:rPr kumimoji="1" lang="ja-JP" altLang="en-US" sz="1400" dirty="0">
                <a:solidFill>
                  <a:srgbClr val="FF0000"/>
                </a:solidFill>
              </a:rPr>
              <a:t>条件として、設定できるデータ項目を記載すること。ただし、機械判定できるものに限る。</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について、庁内のさまざまな給付事業に活用するために、仕様書に示した以外に、管理者が利用できる有用な機能等があれば、イメージ等を用いて詳細に記載すること。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24564015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３－４　管理者機能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４</a:t>
            </a:r>
            <a:r>
              <a:rPr kumimoji="1" lang="en-US" altLang="ja-JP" sz="1600" dirty="0" smtClean="0"/>
              <a:t>-</a:t>
            </a:r>
            <a:r>
              <a:rPr kumimoji="1" lang="ja-JP" altLang="en-US" sz="1600" dirty="0"/>
              <a:t>３　申込データの重複確認</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19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80225"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別表第１で示している申込データの重複確認について、その実現方法を詳細に記述すること。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管理者</a:t>
            </a:r>
            <a:r>
              <a:rPr kumimoji="1" lang="ja-JP" altLang="en-US" sz="1400" dirty="0">
                <a:solidFill>
                  <a:srgbClr val="FF0000"/>
                </a:solidFill>
              </a:rPr>
              <a:t>の事務負担軽減と確実な重複申込の排除のために、どのような工夫を行うのかについて、詳細に記載すること。</a:t>
            </a:r>
          </a:p>
          <a:p>
            <a:pPr marL="285750" indent="-285750">
              <a:buFont typeface="Wingdings" panose="05000000000000000000" pitchFamily="2" charset="2"/>
              <a:buChar char="n"/>
            </a:pPr>
            <a:r>
              <a:rPr kumimoji="1" lang="ja-JP" altLang="en-US" sz="1400" dirty="0" smtClean="0">
                <a:solidFill>
                  <a:srgbClr val="FF0000"/>
                </a:solidFill>
              </a:rPr>
              <a:t>重複</a:t>
            </a:r>
            <a:r>
              <a:rPr kumimoji="1" lang="ja-JP" altLang="en-US" sz="1400" dirty="0">
                <a:solidFill>
                  <a:srgbClr val="FF0000"/>
                </a:solidFill>
              </a:rPr>
              <a:t>確認について、申込や抽選等のいずれの時点で実施できるのかについて言及すること。また、複数対応が可能である場合に、その設定を管理者が任意に行えるのかについて言及すること。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3766474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a:t>-</a:t>
            </a:r>
            <a:r>
              <a:rPr kumimoji="1" lang="ja-JP" altLang="en-US" sz="1600" dirty="0"/>
              <a:t>１　目標・ビジョン</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B954AB95-23BD-43A3-887D-429BFC80317F}"/>
              </a:ext>
            </a:extLst>
          </p:cNvPr>
          <p:cNvSpPr txBox="1"/>
          <p:nvPr/>
        </p:nvSpPr>
        <p:spPr>
          <a:xfrm>
            <a:off x="413046" y="1173273"/>
            <a:ext cx="8516316"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本事業</a:t>
            </a:r>
            <a:r>
              <a:rPr kumimoji="1" lang="ja-JP" altLang="en-US" sz="1400" dirty="0">
                <a:solidFill>
                  <a:srgbClr val="FF0000"/>
                </a:solidFill>
              </a:rPr>
              <a:t>に取り組む上で、募集要項に掲げる事業目的に則した目標・ビジョンを詳細に記載すること。</a:t>
            </a:r>
          </a:p>
          <a:p>
            <a:pPr marL="285750" indent="-285750">
              <a:buFont typeface="Wingdings" panose="05000000000000000000" pitchFamily="2" charset="2"/>
              <a:buChar char="n"/>
            </a:pPr>
            <a:r>
              <a:rPr kumimoji="1" lang="ja-JP" altLang="en-US" sz="1400" dirty="0" smtClean="0">
                <a:solidFill>
                  <a:srgbClr val="FF0000"/>
                </a:solidFill>
              </a:rPr>
              <a:t>目標</a:t>
            </a:r>
            <a:r>
              <a:rPr kumimoji="1" lang="ja-JP" altLang="en-US" sz="1400" dirty="0">
                <a:solidFill>
                  <a:srgbClr val="FF0000"/>
                </a:solidFill>
              </a:rPr>
              <a:t>・ビジョンの記載にあたっては、提案する商品券型汎用給付システムを導入することによる、市民への裨益効果や地域経済の活性化等の波及効果をどのように創出していくのかについて、言及すること。</a:t>
            </a:r>
          </a:p>
        </p:txBody>
      </p:sp>
    </p:spTree>
    <p:extLst>
      <p:ext uri="{BB962C8B-B14F-4D97-AF65-F5344CB8AC3E}">
        <p14:creationId xmlns:p14="http://schemas.microsoft.com/office/powerpoint/2010/main" val="1287393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３－４　管理者機能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４</a:t>
            </a:r>
            <a:r>
              <a:rPr kumimoji="1" lang="en-US" altLang="ja-JP" sz="1600" dirty="0" smtClean="0"/>
              <a:t>-</a:t>
            </a:r>
            <a:r>
              <a:rPr kumimoji="1" lang="ja-JP" altLang="en-US" sz="1600" dirty="0"/>
              <a:t>４　抽選機能</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87673"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別表第１で示している抽選機能について、その実現方法を詳細に記述すること。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について、庁内のさまざまな給付事業に活用するために、仕様書に示した以外に、管理者が利用できる有用な機能等があれば、イメージ等を用いて詳細に記載すること。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18239670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３－４　管理者機能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４</a:t>
            </a:r>
            <a:r>
              <a:rPr kumimoji="1" lang="en-US" altLang="ja-JP" sz="1600" dirty="0" smtClean="0"/>
              <a:t>-</a:t>
            </a:r>
            <a:r>
              <a:rPr kumimoji="1" lang="ja-JP" altLang="en-US" sz="1600" dirty="0" smtClean="0"/>
              <a:t>５</a:t>
            </a:r>
            <a:r>
              <a:rPr kumimoji="1" lang="ja-JP" altLang="en-US" sz="1600" dirty="0"/>
              <a:t>　チャージ機能（管理者設定）</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87673"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別表第１で示しているチャージ機能（管理者設定）について、その実現方法を詳細に記述すること。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対応</a:t>
            </a:r>
            <a:r>
              <a:rPr kumimoji="1" lang="ja-JP" altLang="en-US" sz="1400" dirty="0">
                <a:solidFill>
                  <a:srgbClr val="FF0000"/>
                </a:solidFill>
              </a:rPr>
              <a:t>可能な入金手段のすべてについて記載した上で、各手段における決済手数料等を明示すること。</a:t>
            </a:r>
          </a:p>
          <a:p>
            <a:pPr marL="285750" indent="-285750">
              <a:buFont typeface="Wingdings" panose="05000000000000000000" pitchFamily="2" charset="2"/>
              <a:buChar char="n"/>
            </a:pPr>
            <a:r>
              <a:rPr kumimoji="1" lang="ja-JP" altLang="en-US" sz="1400" dirty="0" smtClean="0">
                <a:solidFill>
                  <a:srgbClr val="FF0000"/>
                </a:solidFill>
              </a:rPr>
              <a:t>プレミアム分</a:t>
            </a:r>
            <a:r>
              <a:rPr kumimoji="1" lang="ja-JP" altLang="en-US" sz="1400" dirty="0">
                <a:solidFill>
                  <a:srgbClr val="FF0000"/>
                </a:solidFill>
              </a:rPr>
              <a:t>付与等のルール設定について、システム側で利用できる機能があれば提示すること。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について、庁内のさまざまな給付事業に活用するために、仕様書に示した以外に、管理者が利用できる有用な機能等があれば、イメージ等を用いて詳細に記載すること。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r>
              <a:rPr kumimoji="1" lang="ja-JP" altLang="en-US" sz="1400" dirty="0" smtClean="0">
                <a:solidFill>
                  <a:srgbClr val="FF0000"/>
                </a:solidFill>
              </a:rPr>
              <a:t>。</a:t>
            </a:r>
            <a:endParaRPr kumimoji="1" lang="ja-JP" altLang="en-US" sz="1400" dirty="0">
              <a:solidFill>
                <a:srgbClr val="FF0000"/>
              </a:solidFill>
            </a:endParaRPr>
          </a:p>
        </p:txBody>
      </p:sp>
    </p:spTree>
    <p:extLst>
      <p:ext uri="{BB962C8B-B14F-4D97-AF65-F5344CB8AC3E}">
        <p14:creationId xmlns:p14="http://schemas.microsoft.com/office/powerpoint/2010/main" val="3662865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３－４　管理者機能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４</a:t>
            </a:r>
            <a:r>
              <a:rPr kumimoji="1" lang="en-US" altLang="ja-JP" sz="1600" dirty="0" smtClean="0"/>
              <a:t>-</a:t>
            </a:r>
            <a:r>
              <a:rPr kumimoji="1" lang="ja-JP" altLang="en-US" sz="1600" dirty="0"/>
              <a:t>６　残高の利用（管理者設定）</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87673"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別表第１で示している残高の利用（管理者設定）について、その実現方法を詳細に記述すること。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利用先</a:t>
            </a:r>
            <a:r>
              <a:rPr kumimoji="1" lang="ja-JP" altLang="en-US" sz="1400" dirty="0">
                <a:solidFill>
                  <a:srgbClr val="FF0000"/>
                </a:solidFill>
              </a:rPr>
              <a:t>として商品やサービス等を指定する場合、具体的にどのような仕組みとなるのか記載すること。また、事務負担の軽減を念頭に、提案があれば、合わせて記載すること。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について、庁内のさまざまな給付事業に活用するために、仕様書に示した以外に、管理者が利用できる</a:t>
            </a:r>
            <a:r>
              <a:rPr kumimoji="1" lang="ja-JP" altLang="en-US" sz="1400" dirty="0" smtClean="0">
                <a:solidFill>
                  <a:srgbClr val="FF0000"/>
                </a:solidFill>
              </a:rPr>
              <a:t>有用な機能</a:t>
            </a:r>
            <a:r>
              <a:rPr kumimoji="1" lang="ja-JP" altLang="en-US" sz="1400" dirty="0">
                <a:solidFill>
                  <a:srgbClr val="FF0000"/>
                </a:solidFill>
              </a:rPr>
              <a:t>等があれば、イメージ等を用いて詳細に記載すること。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1686899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zh-TW" altLang="en-US" b="1" dirty="0" smtClean="0">
                <a:solidFill>
                  <a:sysClr val="windowText" lastClr="000000"/>
                </a:solidFill>
                <a:latin typeface="Meiryo UI" panose="020B0604030504040204" pitchFamily="50" charset="-128"/>
                <a:ea typeface="Meiryo UI" panose="020B0604030504040204" pitchFamily="50" charset="-128"/>
              </a:rPr>
              <a:t>３－４　管理者機能</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４</a:t>
            </a:r>
            <a:r>
              <a:rPr kumimoji="1" lang="en-US" altLang="ja-JP" sz="1600" dirty="0" smtClean="0"/>
              <a:t>-</a:t>
            </a:r>
            <a:r>
              <a:rPr kumimoji="1" lang="ja-JP" altLang="en-US" sz="1600" dirty="0"/>
              <a:t>７　集計</a:t>
            </a:r>
            <a:r>
              <a:rPr kumimoji="1" lang="ja-JP" altLang="en-US" sz="1600" dirty="0" smtClean="0"/>
              <a:t>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57218"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別表第１で示している集計機能について、その実現方法を詳細に記述すること。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利用</a:t>
            </a:r>
            <a:r>
              <a:rPr kumimoji="1" lang="ja-JP" altLang="en-US" sz="1400" dirty="0">
                <a:solidFill>
                  <a:srgbClr val="FF0000"/>
                </a:solidFill>
              </a:rPr>
              <a:t>状況データ等の出力可能なデータ項目を一覧化し、その内容に関する説明を付した上で記載すること。</a:t>
            </a:r>
          </a:p>
          <a:p>
            <a:pPr marL="285750" indent="-285750">
              <a:buFont typeface="Wingdings" panose="05000000000000000000" pitchFamily="2" charset="2"/>
              <a:buChar char="n"/>
            </a:pPr>
            <a:r>
              <a:rPr kumimoji="1" lang="ja-JP" altLang="en-US" sz="1400" dirty="0" smtClean="0">
                <a:solidFill>
                  <a:srgbClr val="FF0000"/>
                </a:solidFill>
              </a:rPr>
              <a:t>データ</a:t>
            </a:r>
            <a:r>
              <a:rPr kumimoji="1" lang="ja-JP" altLang="en-US" sz="1400" dirty="0">
                <a:solidFill>
                  <a:srgbClr val="FF0000"/>
                </a:solidFill>
              </a:rPr>
              <a:t>の可読性や活用可能性等を高めるために、どのような工夫を施す予定か、図やイメージ等を用いて詳細に記載すること。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6416885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３－５　参加店舗への対応</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５</a:t>
            </a:r>
            <a:r>
              <a:rPr kumimoji="1" lang="en-US" altLang="ja-JP" sz="1600" dirty="0" smtClean="0"/>
              <a:t>-</a:t>
            </a:r>
            <a:r>
              <a:rPr kumimoji="1" lang="ja-JP" altLang="en-US" sz="1600" dirty="0"/>
              <a:t>１　参加希望店舗の受付</a:t>
            </a:r>
            <a:r>
              <a:rPr kumimoji="1" lang="ja-JP" altLang="en-US" sz="1600" dirty="0" smtClean="0"/>
              <a:t>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730954"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で示している参加希望店舗の受付機能への対応について、その実現方法を詳細に記述すること。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参加</a:t>
            </a:r>
            <a:r>
              <a:rPr kumimoji="1" lang="ja-JP" altLang="en-US" sz="1400" dirty="0">
                <a:solidFill>
                  <a:srgbClr val="FF0000"/>
                </a:solidFill>
              </a:rPr>
              <a:t>希望店舗が当該機能を利用する際のイメージについて図等を用いて説明すること。また、店舗が利用する上で、制限事項等あれば明示すること。</a:t>
            </a:r>
          </a:p>
          <a:p>
            <a:pPr marL="285750" indent="-285750">
              <a:buFont typeface="Wingdings" panose="05000000000000000000" pitchFamily="2" charset="2"/>
              <a:buChar char="n"/>
            </a:pPr>
            <a:r>
              <a:rPr kumimoji="1" lang="ja-JP" altLang="en-US" sz="1400" dirty="0" smtClean="0">
                <a:solidFill>
                  <a:srgbClr val="FF0000"/>
                </a:solidFill>
              </a:rPr>
              <a:t>管理者側</a:t>
            </a:r>
            <a:r>
              <a:rPr kumimoji="1" lang="ja-JP" altLang="en-US" sz="1400" dirty="0">
                <a:solidFill>
                  <a:srgbClr val="FF0000"/>
                </a:solidFill>
              </a:rPr>
              <a:t>の事務負担の軽減を念頭に、受付フォーム以外で提出された場合の対処方法について、提案があれば記載すること。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3698732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３－５　参加店舗への対応</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５</a:t>
            </a:r>
            <a:r>
              <a:rPr kumimoji="1" lang="en-US" altLang="ja-JP" sz="1600" dirty="0" smtClean="0"/>
              <a:t>-</a:t>
            </a:r>
            <a:r>
              <a:rPr kumimoji="1" lang="ja-JP" altLang="en-US" sz="1600" dirty="0"/>
              <a:t>２　</a:t>
            </a:r>
            <a:r>
              <a:rPr kumimoji="1" lang="ja-JP" altLang="en-US" sz="1600" dirty="0" smtClean="0"/>
              <a:t>審査機能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730954"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で示している審査機能について、その実現方法を詳細に記述すること。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審査</a:t>
            </a:r>
            <a:r>
              <a:rPr kumimoji="1" lang="ja-JP" altLang="en-US" sz="1400" dirty="0">
                <a:solidFill>
                  <a:srgbClr val="FF0000"/>
                </a:solidFill>
              </a:rPr>
              <a:t>結果の通知方法について、記載すること。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について、庁内のさまざまな給付事業に活用するために、仕様書に示した以外に、管理者が利用できる有用な機能等があれば、イメージ等を用いて詳細に記載すること。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1422788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３－５　参加店舗への対応</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a:t>５</a:t>
            </a:r>
            <a:r>
              <a:rPr kumimoji="1" lang="en-US" altLang="ja-JP" sz="1600" dirty="0" smtClean="0"/>
              <a:t>-</a:t>
            </a:r>
            <a:r>
              <a:rPr kumimoji="1" lang="ja-JP" altLang="en-US" sz="1600" dirty="0" smtClean="0"/>
              <a:t>３</a:t>
            </a:r>
            <a:r>
              <a:rPr kumimoji="1" lang="ja-JP" altLang="en-US" sz="1600" dirty="0"/>
              <a:t>　参加店舗への</a:t>
            </a:r>
            <a:r>
              <a:rPr kumimoji="1" lang="ja-JP" altLang="en-US" sz="1600" dirty="0" smtClean="0"/>
              <a:t>精算機能</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730954"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で示している参加店舗への精算機能について、その実現方法を詳細に記述すること。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参加</a:t>
            </a:r>
            <a:r>
              <a:rPr kumimoji="1" lang="ja-JP" altLang="en-US" sz="1400" dirty="0">
                <a:solidFill>
                  <a:srgbClr val="FF0000"/>
                </a:solidFill>
              </a:rPr>
              <a:t>店舗が当該機能を利用する際のイメージについて図等を用いて説明すること。また、店舗が利用する上で、制限事項等があれば明示すること。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について、庁内のさまざまな給付事業に活用するために、仕様書に示した以外に、管理者が利用できる有用な機能等があれば、イメージ等を用いて詳細に記載すること。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23934776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３－６　セキュリティ</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smtClean="0"/>
              <a:t>６</a:t>
            </a:r>
            <a:r>
              <a:rPr kumimoji="1" lang="en-US" altLang="ja-JP" sz="1600" dirty="0" smtClean="0"/>
              <a:t>-</a:t>
            </a:r>
            <a:r>
              <a:rPr kumimoji="1" lang="ja-JP" altLang="en-US" sz="1600" dirty="0"/>
              <a:t>１　</a:t>
            </a:r>
            <a:r>
              <a:rPr kumimoji="1" lang="ja-JP" altLang="en-US" sz="1600" dirty="0" smtClean="0"/>
              <a:t>基本要件</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5" y="1173273"/>
            <a:ext cx="8417803"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で示している基本要件について、その実現方法を詳細に記述すること。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本項</a:t>
            </a:r>
            <a:r>
              <a:rPr kumimoji="1" lang="ja-JP" altLang="en-US" sz="1400" dirty="0">
                <a:solidFill>
                  <a:srgbClr val="FF0000"/>
                </a:solidFill>
              </a:rPr>
              <a:t>に示した不正プログラム対応や、システム管理ツール等へのアクセス権設定、データベースの保管場所について、その考え方を示した上で、対応策を記載すること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23550027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３－６　セキュリティ</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smtClean="0"/>
              <a:t>６</a:t>
            </a:r>
            <a:r>
              <a:rPr kumimoji="1" lang="en-US" altLang="ja-JP" sz="1600" dirty="0" smtClean="0"/>
              <a:t>-</a:t>
            </a:r>
            <a:r>
              <a:rPr kumimoji="1" lang="ja-JP" altLang="en-US" sz="1600" dirty="0"/>
              <a:t>１　不正利用</a:t>
            </a:r>
            <a:r>
              <a:rPr kumimoji="1" lang="ja-JP" altLang="en-US" sz="1600" dirty="0" smtClean="0"/>
              <a:t>防止</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5" y="1173273"/>
            <a:ext cx="8417803"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で示している不正利用防止について、その実現方法を詳細に記述すること。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に記載した不正利用事例以外の事例について、その詳細を示した上で、具体的な対応策等があれば記載すること。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518048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３－６　セキュリティ</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３</a:t>
            </a:r>
            <a:r>
              <a:rPr kumimoji="1" lang="en-US" altLang="zh-TW" sz="1600" dirty="0" smtClean="0"/>
              <a:t>-</a:t>
            </a:r>
            <a:r>
              <a:rPr kumimoji="1" lang="ja-JP" altLang="en-US" sz="1600" dirty="0" smtClean="0"/>
              <a:t>６</a:t>
            </a:r>
            <a:r>
              <a:rPr kumimoji="1" lang="en-US" altLang="ja-JP" sz="1600" dirty="0" smtClean="0"/>
              <a:t>-</a:t>
            </a:r>
            <a:r>
              <a:rPr kumimoji="1" lang="ja-JP" altLang="en-US" sz="1600" dirty="0" smtClean="0"/>
              <a:t>２</a:t>
            </a:r>
            <a:r>
              <a:rPr kumimoji="1" lang="ja-JP" altLang="en-US" sz="1600" dirty="0"/>
              <a:t>　</a:t>
            </a:r>
            <a:r>
              <a:rPr kumimoji="1" lang="ja-JP" altLang="en-US" sz="1600" dirty="0" smtClean="0"/>
              <a:t>暗号化</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29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730954"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別表第１で示している暗号化について、対処内容を詳細に記述すること。</a:t>
            </a:r>
          </a:p>
          <a:p>
            <a:pPr marL="285750" indent="-285750">
              <a:buFont typeface="Wingdings" panose="05000000000000000000" pitchFamily="2" charset="2"/>
              <a:buChar char="n"/>
            </a:pPr>
            <a:r>
              <a:rPr kumimoji="1" lang="ja-JP" altLang="en-US" sz="1400" dirty="0" smtClean="0">
                <a:solidFill>
                  <a:srgbClr val="FF0000"/>
                </a:solidFill>
              </a:rPr>
              <a:t>保存</a:t>
            </a:r>
            <a:r>
              <a:rPr kumimoji="1" lang="ja-JP" altLang="en-US" sz="1400" dirty="0">
                <a:solidFill>
                  <a:srgbClr val="FF0000"/>
                </a:solidFill>
              </a:rPr>
              <a:t>データや通信方法について、どのようなセキュリティ対策を施しているのか、想定している暗号化方式も含めて記載すること。</a:t>
            </a:r>
          </a:p>
          <a:p>
            <a:pPr marL="285750" indent="-285750">
              <a:buFont typeface="Wingdings" panose="05000000000000000000" pitchFamily="2" charset="2"/>
              <a:buChar char="n"/>
            </a:pPr>
            <a:r>
              <a:rPr kumimoji="1" lang="ja-JP" altLang="en-US" sz="1400" dirty="0" smtClean="0">
                <a:solidFill>
                  <a:srgbClr val="FF0000"/>
                </a:solidFill>
              </a:rPr>
              <a:t>「</a:t>
            </a:r>
            <a:r>
              <a:rPr kumimoji="1" lang="ja-JP" altLang="en-US" sz="1400" dirty="0">
                <a:solidFill>
                  <a:srgbClr val="FF0000"/>
                </a:solidFill>
              </a:rPr>
              <a:t>電子政府における調達のために参照すべき暗号のリスト （</a:t>
            </a:r>
            <a:r>
              <a:rPr kumimoji="1" lang="en-US" altLang="ja-JP" sz="1400" dirty="0">
                <a:solidFill>
                  <a:srgbClr val="FF0000"/>
                </a:solidFill>
              </a:rPr>
              <a:t>CRYPTREC </a:t>
            </a:r>
            <a:r>
              <a:rPr kumimoji="1" lang="ja-JP" altLang="en-US" sz="1400" dirty="0">
                <a:solidFill>
                  <a:srgbClr val="FF0000"/>
                </a:solidFill>
              </a:rPr>
              <a:t>暗号リスト）」の「電子政府推奨暗号リスト」中で推奨された暗号利用モードで暗号化されるのかについて、言及すること。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2067252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２　実施体制</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a:t>
            </a:fld>
            <a:endParaRPr lang="en-US" altLang="ja-JP" dirty="0">
              <a:solidFill>
                <a:sysClr val="windowText" lastClr="000000"/>
              </a:solidFill>
            </a:endParaRPr>
          </a:p>
        </p:txBody>
      </p:sp>
      <p:sp>
        <p:nvSpPr>
          <p:cNvPr id="12" name="テキスト ボックス 11">
            <a:extLst>
              <a:ext uri="{FF2B5EF4-FFF2-40B4-BE49-F238E27FC236}">
                <a16:creationId xmlns:a16="http://schemas.microsoft.com/office/drawing/2014/main" id="{59245100-B1BA-4E63-9CD9-3031C9C2260A}"/>
              </a:ext>
            </a:extLst>
          </p:cNvPr>
          <p:cNvSpPr txBox="1"/>
          <p:nvPr/>
        </p:nvSpPr>
        <p:spPr>
          <a:xfrm>
            <a:off x="413046" y="1173273"/>
            <a:ext cx="8516316" cy="2677656"/>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endParaRPr kumimoji="1" lang="en-US" altLang="ja-JP" sz="1400" dirty="0" smtClean="0">
              <a:solidFill>
                <a:srgbClr val="FF0000"/>
              </a:solidFill>
            </a:endParaRPr>
          </a:p>
          <a:p>
            <a:r>
              <a:rPr kumimoji="1" lang="ja-JP" altLang="en-US" sz="1400" dirty="0" smtClean="0">
                <a:solidFill>
                  <a:srgbClr val="FF0000"/>
                </a:solidFill>
              </a:rPr>
              <a:t>①全体構成</a:t>
            </a:r>
            <a:endParaRPr kumimoji="1" lang="en-US" altLang="ja-JP"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プロジェクト</a:t>
            </a:r>
            <a:r>
              <a:rPr kumimoji="1" lang="ja-JP" altLang="en-US" sz="1400" dirty="0">
                <a:solidFill>
                  <a:srgbClr val="FF0000"/>
                </a:solidFill>
              </a:rPr>
              <a:t>実施体制の全体像とその考え方を記述すること。</a:t>
            </a:r>
          </a:p>
          <a:p>
            <a:pPr marL="285750" indent="-285750">
              <a:buFont typeface="Wingdings" panose="05000000000000000000" pitchFamily="2" charset="2"/>
              <a:buChar char="n"/>
            </a:pPr>
            <a:r>
              <a:rPr kumimoji="1" lang="ja-JP" altLang="en-US" sz="1400" dirty="0" smtClean="0">
                <a:solidFill>
                  <a:srgbClr val="FF0000"/>
                </a:solidFill>
              </a:rPr>
              <a:t>プロジェクト</a:t>
            </a:r>
            <a:r>
              <a:rPr kumimoji="1" lang="ja-JP" altLang="en-US" sz="1400" dirty="0">
                <a:solidFill>
                  <a:srgbClr val="FF0000"/>
                </a:solidFill>
              </a:rPr>
              <a:t>実施体制の構成と役割を記述すること。</a:t>
            </a:r>
          </a:p>
          <a:p>
            <a:pPr marL="285750" indent="-285750">
              <a:buFont typeface="Wingdings" panose="05000000000000000000" pitchFamily="2" charset="2"/>
              <a:buChar char="n"/>
            </a:pPr>
            <a:r>
              <a:rPr kumimoji="1" lang="ja-JP" altLang="en-US" sz="1400" dirty="0" smtClean="0">
                <a:solidFill>
                  <a:srgbClr val="FF0000"/>
                </a:solidFill>
              </a:rPr>
              <a:t>担当者名</a:t>
            </a:r>
            <a:r>
              <a:rPr kumimoji="1" lang="ja-JP" altLang="en-US" sz="1400" dirty="0">
                <a:solidFill>
                  <a:srgbClr val="FF0000"/>
                </a:solidFill>
              </a:rPr>
              <a:t>等の記述</a:t>
            </a:r>
            <a:r>
              <a:rPr kumimoji="1" lang="ja-JP" altLang="en-US" sz="1400" dirty="0" smtClean="0">
                <a:solidFill>
                  <a:srgbClr val="FF0000"/>
                </a:solidFill>
              </a:rPr>
              <a:t>は</a:t>
            </a:r>
            <a:r>
              <a:rPr kumimoji="1" lang="ja-JP" altLang="en-US" sz="1400" dirty="0">
                <a:solidFill>
                  <a:srgbClr val="FF0000"/>
                </a:solidFill>
              </a:rPr>
              <a:t>不可</a:t>
            </a:r>
            <a:r>
              <a:rPr kumimoji="1" lang="ja-JP" altLang="en-US" sz="1400" dirty="0" smtClean="0">
                <a:solidFill>
                  <a:srgbClr val="FF0000"/>
                </a:solidFill>
              </a:rPr>
              <a:t>と</a:t>
            </a:r>
            <a:r>
              <a:rPr kumimoji="1" lang="ja-JP" altLang="en-US" sz="1400" dirty="0">
                <a:solidFill>
                  <a:srgbClr val="FF0000"/>
                </a:solidFill>
              </a:rPr>
              <a:t>する</a:t>
            </a:r>
            <a:r>
              <a:rPr kumimoji="1" lang="ja-JP" altLang="en-US" sz="1400" dirty="0" smtClean="0">
                <a:solidFill>
                  <a:srgbClr val="FF0000"/>
                </a:solidFill>
              </a:rPr>
              <a:t>。</a:t>
            </a:r>
            <a:endParaRPr kumimoji="1" lang="en-US" altLang="ja-JP" sz="1400" dirty="0" smtClean="0">
              <a:solidFill>
                <a:srgbClr val="FF0000"/>
              </a:solidFill>
            </a:endParaRPr>
          </a:p>
          <a:p>
            <a:endParaRPr kumimoji="1" lang="en-US" altLang="ja-JP" sz="1400" dirty="0">
              <a:solidFill>
                <a:srgbClr val="FF0000"/>
              </a:solidFill>
            </a:endParaRPr>
          </a:p>
          <a:p>
            <a:r>
              <a:rPr kumimoji="1" lang="ja-JP" altLang="en-US" sz="1400" dirty="0" smtClean="0">
                <a:solidFill>
                  <a:srgbClr val="FF0000"/>
                </a:solidFill>
              </a:rPr>
              <a:t>②関係法人</a:t>
            </a:r>
            <a:endParaRPr kumimoji="1" lang="ja-JP" altLang="en-US" sz="1400" dirty="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本事業</a:t>
            </a:r>
            <a:r>
              <a:rPr kumimoji="1" lang="ja-JP" altLang="en-US" sz="1400" dirty="0">
                <a:solidFill>
                  <a:srgbClr val="FF0000"/>
                </a:solidFill>
              </a:rPr>
              <a:t>に係る主な法人について、役割を記述すること。業務の一部を再委託することを予定している場合は、再委託先、主な再委託内容を記述すること。</a:t>
            </a:r>
          </a:p>
          <a:p>
            <a:pPr marL="285750" indent="-285750">
              <a:buFont typeface="Wingdings" panose="05000000000000000000" pitchFamily="2" charset="2"/>
              <a:buChar char="n"/>
            </a:pPr>
            <a:r>
              <a:rPr kumimoji="1" lang="ja-JP" altLang="en-US" sz="1400" dirty="0" smtClean="0">
                <a:solidFill>
                  <a:srgbClr val="FF0000"/>
                </a:solidFill>
              </a:rPr>
              <a:t>なお</a:t>
            </a:r>
            <a:r>
              <a:rPr kumimoji="1" lang="ja-JP" altLang="en-US" sz="1400" dirty="0">
                <a:solidFill>
                  <a:srgbClr val="FF0000"/>
                </a:solidFill>
              </a:rPr>
              <a:t>、再委託する場合において、事前に書面により本市の承諾を得る必要がある。</a:t>
            </a:r>
          </a:p>
          <a:p>
            <a:pPr marL="285750" indent="-285750">
              <a:buFont typeface="Wingdings" panose="05000000000000000000" pitchFamily="2" charset="2"/>
              <a:buChar char="n"/>
            </a:pPr>
            <a:endParaRPr kumimoji="1" lang="ja-JP" altLang="en-US" sz="1400" dirty="0">
              <a:solidFill>
                <a:srgbClr val="FF0000"/>
              </a:solidFill>
            </a:endParaRPr>
          </a:p>
        </p:txBody>
      </p:sp>
    </p:spTree>
    <p:extLst>
      <p:ext uri="{BB962C8B-B14F-4D97-AF65-F5344CB8AC3E}">
        <p14:creationId xmlns:p14="http://schemas.microsoft.com/office/powerpoint/2010/main" val="11973389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４　スケジュール</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４－１　全体</a:t>
            </a:r>
            <a:r>
              <a:rPr kumimoji="1" lang="ja-JP" altLang="en-US" sz="1600" dirty="0" smtClean="0"/>
              <a:t>スケジュール</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令和</a:t>
            </a:r>
            <a:r>
              <a:rPr kumimoji="1" lang="ja-JP" altLang="en-US" sz="1400" dirty="0">
                <a:solidFill>
                  <a:srgbClr val="FF0000"/>
                </a:solidFill>
              </a:rPr>
              <a:t>７年８月末までに、商品券型汎用給付システムを構築し、その後、稼働できるスケジュールを記載すること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参加</a:t>
            </a:r>
            <a:r>
              <a:rPr kumimoji="1" lang="ja-JP" altLang="en-US" sz="1400" dirty="0">
                <a:solidFill>
                  <a:srgbClr val="FF0000"/>
                </a:solidFill>
              </a:rPr>
              <a:t>店舗の募集に関しては、８月中旬を予定していることに留意すること。詳細は、参考資料７「姫路</a:t>
            </a:r>
            <a:r>
              <a:rPr kumimoji="1" lang="ja-JP" altLang="en-US" sz="1400" dirty="0" err="1">
                <a:solidFill>
                  <a:srgbClr val="FF0000"/>
                </a:solidFill>
              </a:rPr>
              <a:t>しらさぎ</a:t>
            </a:r>
            <a:r>
              <a:rPr kumimoji="1" lang="ja-JP" altLang="en-US" sz="1400" dirty="0">
                <a:solidFill>
                  <a:srgbClr val="FF0000"/>
                </a:solidFill>
              </a:rPr>
              <a:t>商品券事業（プレミアム付き商品券）」について」を参照すること。</a:t>
            </a:r>
          </a:p>
        </p:txBody>
      </p:sp>
    </p:spTree>
    <p:extLst>
      <p:ext uri="{BB962C8B-B14F-4D97-AF65-F5344CB8AC3E}">
        <p14:creationId xmlns:p14="http://schemas.microsoft.com/office/powerpoint/2010/main" val="22077417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５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５－１　運用・保守体制</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2840"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導入</a:t>
            </a:r>
            <a:r>
              <a:rPr kumimoji="1" lang="ja-JP" altLang="en-US" sz="1400" dirty="0">
                <a:solidFill>
                  <a:srgbClr val="FF0000"/>
                </a:solidFill>
              </a:rPr>
              <a:t>する商品券型汎用給付システムの問題に対して、責任を持って解決できる運用・保守サービス体制であることについて、仕様書に従い詳細に記述すること。</a:t>
            </a:r>
          </a:p>
        </p:txBody>
      </p:sp>
    </p:spTree>
    <p:extLst>
      <p:ext uri="{BB962C8B-B14F-4D97-AF65-F5344CB8AC3E}">
        <p14:creationId xmlns:p14="http://schemas.microsoft.com/office/powerpoint/2010/main" val="272655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５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５－２　運用・</a:t>
            </a:r>
            <a:r>
              <a:rPr kumimoji="1" lang="ja-JP" altLang="en-US" sz="1600" dirty="0" smtClean="0"/>
              <a:t>保守の実施</a:t>
            </a:r>
            <a:r>
              <a:rPr kumimoji="1" lang="ja-JP" altLang="en-US" sz="1600" dirty="0"/>
              <a:t>内容</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運用</a:t>
            </a:r>
            <a:r>
              <a:rPr kumimoji="1" lang="ja-JP" altLang="en-US" sz="1400" dirty="0">
                <a:solidFill>
                  <a:srgbClr val="FF0000"/>
                </a:solidFill>
              </a:rPr>
              <a:t>・保守の内容について、仕様書に従い詳細に記述すること。</a:t>
            </a:r>
          </a:p>
          <a:p>
            <a:pPr marL="285750" indent="-285750">
              <a:buFont typeface="Wingdings" panose="05000000000000000000" pitchFamily="2" charset="2"/>
              <a:buChar char="n"/>
            </a:pPr>
            <a:r>
              <a:rPr kumimoji="1" lang="ja-JP" altLang="en-US" sz="1400" dirty="0" smtClean="0">
                <a:solidFill>
                  <a:srgbClr val="FF0000"/>
                </a:solidFill>
              </a:rPr>
              <a:t>対応</a:t>
            </a:r>
            <a:r>
              <a:rPr kumimoji="1" lang="ja-JP" altLang="en-US" sz="1400" dirty="0">
                <a:solidFill>
                  <a:srgbClr val="FF0000"/>
                </a:solidFill>
              </a:rPr>
              <a:t>できない事項がある場合は、その旨を明確に記述すること</a:t>
            </a:r>
            <a:r>
              <a:rPr kumimoji="1" lang="ja-JP" altLang="en-US" sz="1400" dirty="0" smtClean="0">
                <a:solidFill>
                  <a:srgbClr val="FF0000"/>
                </a:solidFill>
              </a:rPr>
              <a:t>。</a:t>
            </a:r>
            <a:endParaRPr kumimoji="1" lang="ja-JP" altLang="en-US" sz="1400" dirty="0">
              <a:solidFill>
                <a:srgbClr val="FF0000"/>
              </a:solidFill>
            </a:endParaRPr>
          </a:p>
        </p:txBody>
      </p:sp>
    </p:spTree>
    <p:extLst>
      <p:ext uri="{BB962C8B-B14F-4D97-AF65-F5344CB8AC3E}">
        <p14:creationId xmlns:p14="http://schemas.microsoft.com/office/powerpoint/2010/main" val="31766947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５　運用・保守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５－３　運営管理業務受託者と</a:t>
            </a:r>
            <a:r>
              <a:rPr kumimoji="1" lang="ja-JP" altLang="en-US" sz="1600" dirty="0" smtClean="0"/>
              <a:t>の連携</a:t>
            </a:r>
            <a:r>
              <a:rPr kumimoji="1" lang="ja-JP" altLang="en-US" sz="1600" dirty="0"/>
              <a:t>及び</a:t>
            </a:r>
            <a:r>
              <a:rPr kumimoji="1" lang="ja-JP" altLang="en-US" sz="1600" dirty="0" smtClean="0"/>
              <a:t>調整</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47777" cy="1169551"/>
          </a:xfrm>
          <a:prstGeom prst="rect">
            <a:avLst/>
          </a:prstGeom>
          <a:noFill/>
        </p:spPr>
        <p:txBody>
          <a:bodyPr wrap="square" rtlCol="0">
            <a:spAutoFit/>
          </a:bodyPr>
          <a:lstStyle/>
          <a:p>
            <a:r>
              <a:rPr kumimoji="1" lang="en-US" altLang="ja-JP" sz="1400" dirty="0" smtClean="0">
                <a:solidFill>
                  <a:srgbClr val="FF0000"/>
                </a:solidFill>
              </a:rPr>
              <a:t>【</a:t>
            </a:r>
            <a:r>
              <a:rPr kumimoji="1" lang="ja-JP" altLang="en-US" sz="1400" dirty="0" smtClean="0">
                <a:solidFill>
                  <a:srgbClr val="FF0000"/>
                </a:solidFill>
              </a:rPr>
              <a:t>このテキストボックスは提出前に削除して</a:t>
            </a:r>
            <a:r>
              <a:rPr kumimoji="1" lang="ja-JP" altLang="en-US" sz="1400" dirty="0">
                <a:solidFill>
                  <a:srgbClr val="FF0000"/>
                </a:solidFill>
              </a:rPr>
              <a:t>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本市</a:t>
            </a:r>
            <a:r>
              <a:rPr kumimoji="1" lang="ja-JP" altLang="en-US" sz="1400" dirty="0">
                <a:solidFill>
                  <a:srgbClr val="FF0000"/>
                </a:solidFill>
              </a:rPr>
              <a:t>が給付事業の運営管理業務を外部事業者へ委託する場合、どのように連携体制を構築するのか具体的に記載すること。</a:t>
            </a:r>
          </a:p>
          <a:p>
            <a:pPr marL="285750" indent="-285750">
              <a:buFont typeface="Wingdings" panose="05000000000000000000" pitchFamily="2" charset="2"/>
              <a:buChar char="n"/>
            </a:pPr>
            <a:r>
              <a:rPr kumimoji="1" lang="ja-JP" altLang="en-US" sz="1400" dirty="0" smtClean="0">
                <a:solidFill>
                  <a:srgbClr val="FF0000"/>
                </a:solidFill>
              </a:rPr>
              <a:t>運営</a:t>
            </a:r>
            <a:r>
              <a:rPr kumimoji="1" lang="ja-JP" altLang="en-US" sz="1400" dirty="0">
                <a:solidFill>
                  <a:srgbClr val="FF0000"/>
                </a:solidFill>
              </a:rPr>
              <a:t>管理業務を外部事業者へ委託する場合の制限事項等があれば明示すること。</a:t>
            </a:r>
          </a:p>
          <a:p>
            <a:pPr marL="285750" indent="-285750">
              <a:buFont typeface="Wingdings" panose="05000000000000000000" pitchFamily="2" charset="2"/>
              <a:buChar char="n"/>
            </a:pPr>
            <a:r>
              <a:rPr kumimoji="1" lang="ja-JP" altLang="en-US" sz="1400" dirty="0" smtClean="0">
                <a:solidFill>
                  <a:srgbClr val="FF0000"/>
                </a:solidFill>
              </a:rPr>
              <a:t>対応</a:t>
            </a:r>
            <a:r>
              <a:rPr kumimoji="1" lang="ja-JP" altLang="en-US" sz="1400" dirty="0">
                <a:solidFill>
                  <a:srgbClr val="FF0000"/>
                </a:solidFill>
              </a:rPr>
              <a:t>できない事項がある場合は、その旨を明確に記述すること。</a:t>
            </a:r>
          </a:p>
        </p:txBody>
      </p:sp>
    </p:spTree>
    <p:extLst>
      <p:ext uri="{BB962C8B-B14F-4D97-AF65-F5344CB8AC3E}">
        <p14:creationId xmlns:p14="http://schemas.microsoft.com/office/powerpoint/2010/main" val="33487853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６　問い合わせ対応</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６－１</a:t>
            </a:r>
            <a:r>
              <a:rPr kumimoji="1" lang="ja-JP" altLang="en-US" sz="1600" dirty="0"/>
              <a:t>　問い合わせ対応</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523220"/>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利用者</a:t>
            </a:r>
            <a:r>
              <a:rPr kumimoji="1" lang="ja-JP" altLang="en-US" sz="1400" dirty="0">
                <a:solidFill>
                  <a:srgbClr val="FF0000"/>
                </a:solidFill>
              </a:rPr>
              <a:t>からの問い合わせ対応について、仕様書に従い詳細に記述すること。</a:t>
            </a:r>
          </a:p>
        </p:txBody>
      </p:sp>
    </p:spTree>
    <p:extLst>
      <p:ext uri="{BB962C8B-B14F-4D97-AF65-F5344CB8AC3E}">
        <p14:creationId xmlns:p14="http://schemas.microsoft.com/office/powerpoint/2010/main" val="42398101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７－１－１　</a:t>
            </a:r>
            <a:r>
              <a:rPr kumimoji="1" lang="ja-JP" altLang="en-US" sz="1600" dirty="0" smtClean="0"/>
              <a:t>機能</a:t>
            </a:r>
            <a:r>
              <a:rPr kumimoji="1" lang="ja-JP" altLang="en-US" sz="1600" dirty="0"/>
              <a:t>要件（基本</a:t>
            </a:r>
            <a:r>
              <a:rPr kumimoji="1" lang="ja-JP" altLang="en-US" sz="1600" dirty="0" smtClean="0"/>
              <a:t>要件）</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上記３－１</a:t>
            </a:r>
            <a:r>
              <a:rPr kumimoji="1" lang="ja-JP" altLang="en-US" sz="1400" dirty="0">
                <a:solidFill>
                  <a:srgbClr val="FF0000"/>
                </a:solidFill>
              </a:rPr>
              <a:t>「機能要件（基本要件）」で記載した以外の事項で、本市にとって有益な機能がある場合は、詳細に記載すること。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354902675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７－１－２</a:t>
            </a:r>
            <a:r>
              <a:rPr kumimoji="1" lang="ja-JP" altLang="en-US" sz="1600" dirty="0"/>
              <a:t>　</a:t>
            </a:r>
            <a:r>
              <a:rPr kumimoji="1" lang="ja-JP" altLang="en-US" sz="1600" dirty="0" smtClean="0"/>
              <a:t>機能</a:t>
            </a:r>
            <a:r>
              <a:rPr kumimoji="1" lang="ja-JP" altLang="en-US" sz="1600" dirty="0"/>
              <a:t>要件</a:t>
            </a:r>
            <a:r>
              <a:rPr kumimoji="1" lang="ja-JP" altLang="en-US" sz="1600" dirty="0" smtClean="0"/>
              <a:t>（</a:t>
            </a:r>
            <a:r>
              <a:rPr kumimoji="1" lang="en-US" altLang="ja-JP" sz="1600" dirty="0" err="1"/>
              <a:t>xID</a:t>
            </a:r>
            <a:r>
              <a:rPr kumimoji="1" lang="ja-JP" altLang="en-US" sz="1600" dirty="0"/>
              <a:t>アプリとの連携）</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３－２「機能要件（</a:t>
            </a:r>
            <a:r>
              <a:rPr kumimoji="1" lang="en-US" altLang="ja-JP" sz="1400" dirty="0" err="1">
                <a:solidFill>
                  <a:srgbClr val="FF0000"/>
                </a:solidFill>
              </a:rPr>
              <a:t>xID</a:t>
            </a:r>
            <a:r>
              <a:rPr kumimoji="1" lang="ja-JP" altLang="en-US" sz="1400" dirty="0">
                <a:solidFill>
                  <a:srgbClr val="FF0000"/>
                </a:solidFill>
              </a:rPr>
              <a:t>アプリとの連携）」で記載した以外の事項で、本市にとって有益な機能がある場合は、詳細に記載すること。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30024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７－１－３　</a:t>
            </a:r>
            <a:r>
              <a:rPr kumimoji="1" lang="ja-JP" altLang="en-US" sz="1600" dirty="0" smtClean="0"/>
              <a:t>機能</a:t>
            </a:r>
            <a:r>
              <a:rPr kumimoji="1" lang="ja-JP" altLang="en-US" sz="1600" dirty="0"/>
              <a:t>要件</a:t>
            </a:r>
            <a:r>
              <a:rPr kumimoji="1" lang="ja-JP" altLang="en-US" sz="1600" dirty="0" smtClean="0"/>
              <a:t>（利用者</a:t>
            </a:r>
            <a:r>
              <a:rPr kumimoji="1" lang="ja-JP" altLang="en-US" sz="1600" dirty="0"/>
              <a:t>機能）</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３－３「機能要件（利用者機能）」で記載した以外の事項で、本市にとって有益な機能がある場合は、詳細に記載すること。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2176161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７－１－４　</a:t>
            </a:r>
            <a:r>
              <a:rPr kumimoji="1" lang="ja-JP" altLang="en-US" sz="1600" dirty="0" smtClean="0"/>
              <a:t>機能</a:t>
            </a:r>
            <a:r>
              <a:rPr kumimoji="1" lang="ja-JP" altLang="en-US" sz="1600" dirty="0"/>
              <a:t>要件</a:t>
            </a:r>
            <a:r>
              <a:rPr kumimoji="1" lang="ja-JP" altLang="en-US" sz="1600" dirty="0" smtClean="0"/>
              <a:t>（管理者</a:t>
            </a:r>
            <a:r>
              <a:rPr kumimoji="1" lang="ja-JP" altLang="en-US" sz="1600" dirty="0"/>
              <a:t>機能）</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３－４「機能要件（管理者機能）」で記載した以外の事項で、本市にとって有益な機能がある場合は、詳細に記載すること。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197168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７－１－５　</a:t>
            </a:r>
            <a:r>
              <a:rPr kumimoji="1" lang="ja-JP" altLang="en-US" sz="1600" dirty="0" smtClean="0"/>
              <a:t>機能</a:t>
            </a:r>
            <a:r>
              <a:rPr kumimoji="1" lang="ja-JP" altLang="en-US" sz="1600" dirty="0"/>
              <a:t>要件</a:t>
            </a:r>
            <a:r>
              <a:rPr kumimoji="1" lang="ja-JP" altLang="en-US" sz="1600" dirty="0" smtClean="0"/>
              <a:t>（参加</a:t>
            </a:r>
            <a:r>
              <a:rPr kumimoji="1" lang="ja-JP" altLang="en-US" sz="1600" dirty="0"/>
              <a:t>店舗への対応）</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39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３－５「機能要件（参加店舗への対応）」で記載した以外の事項で、本市にとって有益な機能がある場合は、詳細に記載すること。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9692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１　基本的な</a:t>
            </a:r>
            <a:r>
              <a:rPr lang="ja-JP" altLang="en-US" b="1" dirty="0" smtClean="0">
                <a:solidFill>
                  <a:sysClr val="windowText" lastClr="000000"/>
                </a:solidFill>
                <a:latin typeface="Meiryo UI" panose="020B0604030504040204" pitchFamily="50" charset="-128"/>
                <a:ea typeface="Meiryo UI" panose="020B0604030504040204" pitchFamily="50" charset="-128"/>
              </a:rPr>
              <a:t>考え方等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１</a:t>
            </a:r>
            <a:r>
              <a:rPr kumimoji="1" lang="en-US" altLang="ja-JP" sz="1600" dirty="0" smtClean="0"/>
              <a:t>-</a:t>
            </a:r>
            <a:r>
              <a:rPr kumimoji="1" lang="ja-JP" altLang="en-US" sz="1600" dirty="0"/>
              <a:t>３　留意事項</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a:t>
            </a:fld>
            <a:endParaRPr lang="en-US" altLang="ja-JP" dirty="0">
              <a:solidFill>
                <a:sysClr val="windowText" lastClr="000000"/>
              </a:solidFill>
            </a:endParaRPr>
          </a:p>
        </p:txBody>
      </p:sp>
      <p:sp>
        <p:nvSpPr>
          <p:cNvPr id="10" name="テキスト ボックス 9">
            <a:extLst>
              <a:ext uri="{FF2B5EF4-FFF2-40B4-BE49-F238E27FC236}">
                <a16:creationId xmlns:a16="http://schemas.microsoft.com/office/drawing/2014/main" id="{FA258D42-D2AB-4750-AAB2-50E866221B33}"/>
              </a:ext>
            </a:extLst>
          </p:cNvPr>
          <p:cNvSpPr txBox="1"/>
          <p:nvPr/>
        </p:nvSpPr>
        <p:spPr>
          <a:xfrm>
            <a:off x="493986" y="2608438"/>
            <a:ext cx="5097517"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本事業</a:t>
            </a:r>
            <a:r>
              <a:rPr kumimoji="1" lang="ja-JP" altLang="en-US" sz="1400" dirty="0">
                <a:solidFill>
                  <a:srgbClr val="FF0000"/>
                </a:solidFill>
              </a:rPr>
              <a:t>を実施するにあたり、留意事項があれば記述すること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ない</a:t>
            </a:r>
            <a:r>
              <a:rPr kumimoji="1" lang="ja-JP" altLang="en-US" sz="1400" dirty="0">
                <a:solidFill>
                  <a:srgbClr val="FF0000"/>
                </a:solidFill>
              </a:rPr>
              <a:t>場合は、「特になし」と記述すること。</a:t>
            </a:r>
          </a:p>
        </p:txBody>
      </p:sp>
      <p:grpSp>
        <p:nvGrpSpPr>
          <p:cNvPr id="7" name="グループ化 6"/>
          <p:cNvGrpSpPr/>
          <p:nvPr/>
        </p:nvGrpSpPr>
        <p:grpSpPr>
          <a:xfrm>
            <a:off x="493986" y="1089052"/>
            <a:ext cx="8435376" cy="1367508"/>
            <a:chOff x="493986" y="1353657"/>
            <a:chExt cx="8435376" cy="1367508"/>
          </a:xfrm>
        </p:grpSpPr>
        <p:sp>
          <p:nvSpPr>
            <p:cNvPr id="2" name="正方形/長方形 1"/>
            <p:cNvSpPr/>
            <p:nvPr/>
          </p:nvSpPr>
          <p:spPr>
            <a:xfrm>
              <a:off x="493986" y="1353657"/>
              <a:ext cx="8435376" cy="136750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601191" y="1375692"/>
              <a:ext cx="8224345" cy="1323439"/>
            </a:xfrm>
            <a:prstGeom prst="rect">
              <a:avLst/>
            </a:prstGeom>
            <a:noFill/>
          </p:spPr>
          <p:txBody>
            <a:bodyPr wrap="square" rtlCol="0">
              <a:spAutoFit/>
            </a:bodyPr>
            <a:lstStyle/>
            <a:p>
              <a:r>
                <a:rPr kumimoji="1" lang="ja-JP" altLang="en-US" sz="1600" b="1" dirty="0" smtClean="0"/>
                <a:t>令和</a:t>
              </a:r>
              <a:r>
                <a:rPr kumimoji="1" lang="en-US" altLang="ja-JP" sz="1600" b="1" dirty="0" smtClean="0"/>
                <a:t>7</a:t>
              </a:r>
              <a:r>
                <a:rPr kumimoji="1" lang="ja-JP" altLang="en-US" sz="1600" b="1" dirty="0" smtClean="0"/>
                <a:t>年度姫路</a:t>
              </a:r>
              <a:r>
                <a:rPr kumimoji="1" lang="ja-JP" altLang="en-US" sz="1600" b="1" dirty="0" err="1" smtClean="0"/>
                <a:t>しらさぎ</a:t>
              </a:r>
              <a:r>
                <a:rPr kumimoji="1" lang="ja-JP" altLang="en-US" sz="1600" b="1" dirty="0" smtClean="0"/>
                <a:t>商品券事業に係る確認事項：</a:t>
              </a:r>
              <a:endParaRPr kumimoji="1" lang="en-US" altLang="ja-JP" sz="1600" b="1" dirty="0" smtClean="0"/>
            </a:p>
            <a:p>
              <a:r>
                <a:rPr kumimoji="1" lang="ja-JP" altLang="en-US" sz="1600" dirty="0" smtClean="0"/>
                <a:t>□ </a:t>
              </a:r>
              <a:r>
                <a:rPr kumimoji="1" lang="ja-JP" altLang="en-US" sz="1600" dirty="0"/>
                <a:t>参考資料７「姫路</a:t>
              </a:r>
              <a:r>
                <a:rPr kumimoji="1" lang="ja-JP" altLang="en-US" sz="1600" dirty="0" err="1"/>
                <a:t>しらさぎ</a:t>
              </a:r>
              <a:r>
                <a:rPr kumimoji="1" lang="ja-JP" altLang="en-US" sz="1600" dirty="0"/>
                <a:t>商品券事業（プレミアム付き商品券）について</a:t>
              </a:r>
              <a:r>
                <a:rPr kumimoji="1" lang="ja-JP" altLang="en-US" sz="1600" dirty="0" smtClean="0"/>
                <a:t>」を確認し、提案する</a:t>
              </a:r>
              <a:endParaRPr kumimoji="1" lang="en-US" altLang="ja-JP" sz="1600" dirty="0" smtClean="0"/>
            </a:p>
            <a:p>
              <a:r>
                <a:rPr kumimoji="1" lang="ja-JP" altLang="en-US" sz="1600" dirty="0"/>
                <a:t>　</a:t>
              </a:r>
              <a:r>
                <a:rPr kumimoji="1" lang="ja-JP" altLang="en-US" sz="1600" dirty="0" smtClean="0"/>
                <a:t>　システムが、本事業を実現するに足りる十分な仕様を備えていることを確認しました。</a:t>
              </a:r>
              <a:endParaRPr kumimoji="1" lang="en-US" altLang="ja-JP" sz="1050" dirty="0" smtClean="0"/>
            </a:p>
            <a:p>
              <a:r>
                <a:rPr kumimoji="1" lang="ja-JP" altLang="en-US" sz="1600" dirty="0" smtClean="0"/>
                <a:t>□ 仕様書第５項第３号に基づき、本事業の運営管理業務受託事業者と連携できる体制を構築</a:t>
              </a:r>
              <a:endParaRPr kumimoji="1" lang="en-US" altLang="ja-JP" sz="1600" dirty="0" smtClean="0"/>
            </a:p>
            <a:p>
              <a:r>
                <a:rPr kumimoji="1" lang="ja-JP" altLang="en-US" sz="1600" dirty="0"/>
                <a:t>　</a:t>
              </a:r>
              <a:r>
                <a:rPr kumimoji="1" lang="ja-JP" altLang="en-US" sz="1600" dirty="0" smtClean="0"/>
                <a:t>　します。</a:t>
              </a:r>
              <a:endParaRPr kumimoji="1" lang="en-US" altLang="ja-JP" sz="1600" dirty="0" smtClean="0"/>
            </a:p>
          </p:txBody>
        </p:sp>
      </p:grpSp>
      <p:grpSp>
        <p:nvGrpSpPr>
          <p:cNvPr id="4" name="グループ化 3"/>
          <p:cNvGrpSpPr/>
          <p:nvPr/>
        </p:nvGrpSpPr>
        <p:grpSpPr>
          <a:xfrm>
            <a:off x="-2429595" y="1089052"/>
            <a:ext cx="2342510" cy="1118299"/>
            <a:chOff x="-1964618" y="764703"/>
            <a:chExt cx="1882120" cy="1118299"/>
          </a:xfrm>
        </p:grpSpPr>
        <p:sp>
          <p:nvSpPr>
            <p:cNvPr id="11" name="正方形/長方形 10">
              <a:extLst>
                <a:ext uri="{FF2B5EF4-FFF2-40B4-BE49-F238E27FC236}">
                  <a16:creationId xmlns:a16="http://schemas.microsoft.com/office/drawing/2014/main" id="{1F65634E-CC1B-4E96-9E46-F4CDF9302C96}"/>
                </a:ext>
              </a:extLst>
            </p:cNvPr>
            <p:cNvSpPr/>
            <p:nvPr/>
          </p:nvSpPr>
          <p:spPr>
            <a:xfrm>
              <a:off x="-1877194" y="764703"/>
              <a:ext cx="1707271" cy="1118299"/>
            </a:xfrm>
            <a:prstGeom prst="rect">
              <a:avLst/>
            </a:prstGeom>
            <a:solidFill>
              <a:schemeClr val="bg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a typeface="Meiryo UI" panose="020B0604030504040204" pitchFamily="50" charset="-128"/>
              </a:endParaRPr>
            </a:p>
          </p:txBody>
        </p:sp>
        <p:sp>
          <p:nvSpPr>
            <p:cNvPr id="12" name="正方形/長方形 4">
              <a:extLst>
                <a:ext uri="{FF2B5EF4-FFF2-40B4-BE49-F238E27FC236}">
                  <a16:creationId xmlns:a16="http://schemas.microsoft.com/office/drawing/2014/main" id="{80582601-7F8D-4A0B-8AEB-D3EC5C345E7D}"/>
                </a:ext>
              </a:extLst>
            </p:cNvPr>
            <p:cNvSpPr/>
            <p:nvPr/>
          </p:nvSpPr>
          <p:spPr>
            <a:xfrm>
              <a:off x="-1964618" y="954521"/>
              <a:ext cx="1882120" cy="738664"/>
            </a:xfrm>
            <a:prstGeom prst="rect">
              <a:avLst/>
            </a:prstGeom>
          </p:spPr>
          <p:txBody>
            <a:bodyPr wrap="square" rIns="36000">
              <a:spAutoFit/>
            </a:bodyPr>
            <a:lstStyle/>
            <a:p>
              <a:pPr marL="265113" marR="143510" indent="-176213" algn="ctr">
                <a:spcAft>
                  <a:spcPts val="0"/>
                </a:spcAft>
              </a:pPr>
              <a:r>
                <a:rPr lang="ja-JP" altLang="en-US" sz="1400" i="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遵守</a:t>
              </a:r>
              <a:r>
                <a:rPr lang="ja-JP" altLang="en-US" sz="1400" i="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いただける場合</a:t>
              </a:r>
              <a:r>
                <a:rPr lang="ja-JP" altLang="en-US" sz="1400" i="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a:t>
              </a:r>
              <a:endParaRPr lang="en-US" altLang="ja-JP" sz="1400" i="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ja-JP" altLang="en-US" sz="1400" i="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□を☑に</a:t>
              </a:r>
              <a:r>
                <a:rPr lang="ja-JP" altLang="en-US" sz="1400" i="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変更してください</a:t>
              </a:r>
              <a:endParaRPr lang="en-US" altLang="ja-JP" sz="1400" i="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265113" marR="143510" indent="-176213" algn="ctr">
                <a:spcAft>
                  <a:spcPts val="0"/>
                </a:spcAft>
              </a:pPr>
              <a:r>
                <a:rPr lang="en-US" altLang="ja-JP" sz="1400" i="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i="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提出前に削除してください</a:t>
              </a:r>
              <a:r>
                <a:rPr lang="en-US" altLang="ja-JP" sz="1400" i="1" kern="1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i="1" kern="1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164047663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７－１－６</a:t>
            </a:r>
            <a:r>
              <a:rPr kumimoji="1" lang="ja-JP" altLang="en-US" sz="1600" dirty="0"/>
              <a:t>　</a:t>
            </a:r>
            <a:r>
              <a:rPr kumimoji="1" lang="ja-JP" altLang="en-US" sz="1600" dirty="0" smtClean="0"/>
              <a:t>機能</a:t>
            </a:r>
            <a:r>
              <a:rPr kumimoji="1" lang="ja-JP" altLang="en-US" sz="1600" dirty="0"/>
              <a:t>要件</a:t>
            </a:r>
            <a:r>
              <a:rPr kumimoji="1" lang="ja-JP" altLang="en-US" sz="1600" dirty="0" smtClean="0"/>
              <a:t>（セキュリティ</a:t>
            </a:r>
            <a:r>
              <a:rPr kumimoji="1" lang="ja-JP" altLang="en-US" sz="1600" dirty="0"/>
              <a:t>）</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40</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３－６「機能要件（セキュリティ）」で記載した以外の事項で、本市にとって有益な機能がある場合は、詳細に記載すること。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0358733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７－２</a:t>
            </a:r>
            <a:r>
              <a:rPr kumimoji="1" lang="ja-JP" altLang="en-US" sz="1600" dirty="0"/>
              <a:t>　運用・保守等</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41</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５「運用・保守等」で記載した以外の事項で、本市にとって有益</a:t>
            </a:r>
            <a:r>
              <a:rPr kumimoji="1" lang="ja-JP" altLang="en-US" sz="1400" dirty="0" smtClean="0">
                <a:solidFill>
                  <a:srgbClr val="FF0000"/>
                </a:solidFill>
              </a:rPr>
              <a:t>な</a:t>
            </a:r>
            <a:r>
              <a:rPr kumimoji="1" lang="ja-JP" altLang="en-US" sz="1400" dirty="0">
                <a:solidFill>
                  <a:srgbClr val="FF0000"/>
                </a:solidFill>
              </a:rPr>
              <a:t>提案</a:t>
            </a:r>
            <a:r>
              <a:rPr kumimoji="1" lang="ja-JP" altLang="en-US" sz="1400" dirty="0" smtClean="0">
                <a:solidFill>
                  <a:srgbClr val="FF0000"/>
                </a:solidFill>
              </a:rPr>
              <a:t>が</a:t>
            </a:r>
            <a:r>
              <a:rPr kumimoji="1" lang="ja-JP" altLang="en-US" sz="1400" dirty="0">
                <a:solidFill>
                  <a:srgbClr val="FF0000"/>
                </a:solidFill>
              </a:rPr>
              <a:t>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41032106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７－３</a:t>
            </a:r>
            <a:r>
              <a:rPr kumimoji="1" lang="ja-JP" altLang="en-US" sz="1600" dirty="0"/>
              <a:t>　問い合わせ</a:t>
            </a:r>
            <a:r>
              <a:rPr kumimoji="1" lang="ja-JP" altLang="en-US" sz="1600" dirty="0" smtClean="0"/>
              <a:t>対応</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42</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上記</a:t>
            </a:r>
            <a:r>
              <a:rPr kumimoji="1" lang="ja-JP" altLang="en-US" sz="1400" dirty="0">
                <a:solidFill>
                  <a:srgbClr val="FF0000"/>
                </a:solidFill>
              </a:rPr>
              <a:t>６「問い合わせ対応」で記載した以外の事項で、本市にとって有益</a:t>
            </a:r>
            <a:r>
              <a:rPr kumimoji="1" lang="ja-JP" altLang="en-US" sz="1400" dirty="0" smtClean="0">
                <a:solidFill>
                  <a:srgbClr val="FF0000"/>
                </a:solidFill>
              </a:rPr>
              <a:t>な</a:t>
            </a:r>
            <a:r>
              <a:rPr kumimoji="1" lang="ja-JP" altLang="en-US" sz="1400" dirty="0">
                <a:solidFill>
                  <a:srgbClr val="FF0000"/>
                </a:solidFill>
              </a:rPr>
              <a:t>提案</a:t>
            </a:r>
            <a:r>
              <a:rPr kumimoji="1" lang="ja-JP" altLang="en-US" sz="1400" dirty="0" smtClean="0">
                <a:solidFill>
                  <a:srgbClr val="FF0000"/>
                </a:solidFill>
              </a:rPr>
              <a:t>が</a:t>
            </a:r>
            <a:r>
              <a:rPr kumimoji="1" lang="ja-JP" altLang="en-US" sz="1400" dirty="0">
                <a:solidFill>
                  <a:srgbClr val="FF0000"/>
                </a:solidFill>
              </a:rPr>
              <a:t>ある場合は、詳細に記載すること。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8906761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７－４</a:t>
            </a:r>
            <a:r>
              <a:rPr kumimoji="1" lang="ja-JP" altLang="en-US" sz="1600" dirty="0"/>
              <a:t>　システムの利便性</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43</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954107"/>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a:solidFill>
                  <a:srgbClr val="FF0000"/>
                </a:solidFill>
              </a:rPr>
              <a:t>利用者が、より給付された金額等を利用しやすい仕組み（</a:t>
            </a:r>
            <a:r>
              <a:rPr kumimoji="1" lang="en-US" altLang="ja-JP" sz="1400" dirty="0">
                <a:solidFill>
                  <a:srgbClr val="FF0000"/>
                </a:solidFill>
              </a:rPr>
              <a:t>UI/UX</a:t>
            </a:r>
            <a:r>
              <a:rPr kumimoji="1" lang="ja-JP" altLang="en-US" sz="1400" dirty="0">
                <a:solidFill>
                  <a:srgbClr val="FF0000"/>
                </a:solidFill>
              </a:rPr>
              <a:t>上の工夫や機能等）があれば、記載すること。</a:t>
            </a:r>
          </a:p>
          <a:p>
            <a:pPr marL="285750" indent="-285750">
              <a:buFont typeface="Wingdings" panose="05000000000000000000" pitchFamily="2" charset="2"/>
              <a:buChar char="n"/>
            </a:pPr>
            <a:r>
              <a:rPr kumimoji="1" lang="ja-JP" altLang="en-US" sz="1400" dirty="0">
                <a:solidFill>
                  <a:srgbClr val="FF0000"/>
                </a:solidFill>
              </a:rPr>
              <a:t>その他、本項目に関連する事項で、本市に有用であると考えるものがあれば、記述すること。</a:t>
            </a:r>
          </a:p>
          <a:p>
            <a:pPr marL="285750" indent="-285750">
              <a:buFont typeface="Wingdings" panose="05000000000000000000" pitchFamily="2" charset="2"/>
              <a:buChar char="n"/>
            </a:pPr>
            <a:r>
              <a:rPr kumimoji="1" lang="ja-JP" altLang="en-US" sz="1400" dirty="0">
                <a:solidFill>
                  <a:srgbClr val="FF0000"/>
                </a:solidFill>
              </a:rPr>
              <a:t>本項目で提案した事項について、追加で費用が発生する場合には、その旨及び概算費用も含めて明記すること。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6485069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７　</a:t>
            </a:r>
            <a:r>
              <a:rPr lang="ja-JP" altLang="en-US" b="1" dirty="0" smtClean="0">
                <a:solidFill>
                  <a:sysClr val="windowText" lastClr="000000"/>
                </a:solidFill>
                <a:latin typeface="Meiryo UI" panose="020B0604030504040204" pitchFamily="50" charset="-128"/>
                <a:ea typeface="Meiryo UI" panose="020B0604030504040204" pitchFamily="50" charset="-128"/>
              </a:rPr>
              <a:t>追加提案</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７－５</a:t>
            </a:r>
            <a:r>
              <a:rPr kumimoji="1" lang="ja-JP" altLang="en-US" sz="1600" dirty="0"/>
              <a:t>　システムの汎用性</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44</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313511" cy="203132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デジタル</a:t>
            </a:r>
            <a:r>
              <a:rPr kumimoji="1" lang="ja-JP" altLang="en-US" sz="1400" dirty="0">
                <a:solidFill>
                  <a:srgbClr val="FF0000"/>
                </a:solidFill>
              </a:rPr>
              <a:t>商品券に限らず、庁内のさまざまな給付事業に展開する上で、仕様書に記載の地域通貨や地域ポイント等の制度に対応が可能であるか記載すること。</a:t>
            </a:r>
          </a:p>
          <a:p>
            <a:pPr marL="285750" indent="-285750">
              <a:buFont typeface="Wingdings" panose="05000000000000000000" pitchFamily="2" charset="2"/>
              <a:buChar char="n"/>
            </a:pPr>
            <a:r>
              <a:rPr kumimoji="1" lang="ja-JP" altLang="en-US" sz="1400" dirty="0" smtClean="0">
                <a:solidFill>
                  <a:srgbClr val="FF0000"/>
                </a:solidFill>
              </a:rPr>
              <a:t>播磨</a:t>
            </a:r>
            <a:r>
              <a:rPr kumimoji="1" lang="ja-JP" altLang="en-US" sz="1400" dirty="0">
                <a:solidFill>
                  <a:srgbClr val="FF0000"/>
                </a:solidFill>
              </a:rPr>
              <a:t>連携中枢都市圏や兵庫県下の各市町と共同で利用する場合の対応可否を記載すること。また、対応可とした場合に、その対応策案を具体的に記載すること。</a:t>
            </a:r>
          </a:p>
          <a:p>
            <a:pPr marL="285750" indent="-285750">
              <a:buFont typeface="Wingdings" panose="05000000000000000000" pitchFamily="2" charset="2"/>
              <a:buChar char="n"/>
            </a:pPr>
            <a:r>
              <a:rPr kumimoji="1" lang="ja-JP" altLang="en-US" sz="1400" dirty="0" smtClean="0">
                <a:solidFill>
                  <a:srgbClr val="FF0000"/>
                </a:solidFill>
              </a:rPr>
              <a:t>今後</a:t>
            </a:r>
            <a:r>
              <a:rPr kumimoji="1" lang="ja-JP" altLang="en-US" sz="1400" dirty="0">
                <a:solidFill>
                  <a:srgbClr val="FF0000"/>
                </a:solidFill>
              </a:rPr>
              <a:t>、庁内のさまざまな給付事業で利用していくにあたり、上記３「機能要件」で記載した以外の事項で有用なものがあれば提示すること。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3867253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７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７－６</a:t>
            </a:r>
            <a:r>
              <a:rPr kumimoji="1" lang="ja-JP" altLang="en-US" sz="1600" dirty="0"/>
              <a:t>　事務負担及びそれに係る</a:t>
            </a:r>
            <a:r>
              <a:rPr kumimoji="1" lang="ja-JP" altLang="en-US" sz="1600" dirty="0" smtClean="0"/>
              <a:t>経費の極小化</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事務</a:t>
            </a:r>
            <a:r>
              <a:rPr kumimoji="1" lang="ja-JP" altLang="en-US" sz="1400" dirty="0">
                <a:solidFill>
                  <a:srgbClr val="FF0000"/>
                </a:solidFill>
              </a:rPr>
              <a:t>負担及びその事務に係る経費を軽減し、その分の費用を市民へ還元するための取組として、上記３「機能要件」で記載した以外の事項で有用なものがあれば提示すること。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18311915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７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７－７</a:t>
            </a:r>
            <a:r>
              <a:rPr kumimoji="1" lang="ja-JP" altLang="en-US" sz="1600" dirty="0"/>
              <a:t>　手数料や利用料等の費用負担</a:t>
            </a:r>
            <a:r>
              <a:rPr kumimoji="1" lang="ja-JP" altLang="en-US" sz="1600" dirty="0" smtClean="0"/>
              <a:t>に関する考え方</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7" y="1173273"/>
            <a:ext cx="8521948" cy="2246769"/>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システムについて、システムの構築費用及び運用保守費用以外に、すでに上記３「機能要件」で提示したものも含め、市において手数料等の負担が必要となる場合には、そのすべてについて一覧化した上で、網羅的に記載すること。</a:t>
            </a:r>
          </a:p>
          <a:p>
            <a:pPr marL="285750" indent="-285750">
              <a:buFont typeface="Wingdings" panose="05000000000000000000" pitchFamily="2" charset="2"/>
              <a:buChar char="n"/>
            </a:pPr>
            <a:r>
              <a:rPr kumimoji="1" lang="ja-JP" altLang="en-US" sz="1400" dirty="0" smtClean="0">
                <a:solidFill>
                  <a:srgbClr val="FF0000"/>
                </a:solidFill>
              </a:rPr>
              <a:t>提示</a:t>
            </a:r>
            <a:r>
              <a:rPr kumimoji="1" lang="ja-JP" altLang="en-US" sz="1400" dirty="0">
                <a:solidFill>
                  <a:srgbClr val="FF0000"/>
                </a:solidFill>
              </a:rPr>
              <a:t>した費用について、特定の条件を満たした場合に費用の低減が図れる場合には、その旨を明示すること。</a:t>
            </a:r>
          </a:p>
          <a:p>
            <a:pPr marL="285750" indent="-285750">
              <a:buFont typeface="Wingdings" panose="05000000000000000000" pitchFamily="2" charset="2"/>
              <a:buChar char="n"/>
            </a:pPr>
            <a:r>
              <a:rPr kumimoji="1" lang="ja-JP" altLang="en-US" sz="1400" dirty="0" smtClean="0">
                <a:solidFill>
                  <a:srgbClr val="FF0000"/>
                </a:solidFill>
              </a:rPr>
              <a:t>給付</a:t>
            </a:r>
            <a:r>
              <a:rPr kumimoji="1" lang="ja-JP" altLang="en-US" sz="1400" dirty="0">
                <a:solidFill>
                  <a:srgbClr val="FF0000"/>
                </a:solidFill>
              </a:rPr>
              <a:t>事業を実施しない年度における運用保守費用について、考えがあれば記載すること。</a:t>
            </a:r>
          </a:p>
          <a:p>
            <a:pPr marL="285750" indent="-285750">
              <a:buFont typeface="Wingdings" panose="05000000000000000000" pitchFamily="2" charset="2"/>
              <a:buChar char="n"/>
            </a:pPr>
            <a:r>
              <a:rPr kumimoji="1" lang="ja-JP" altLang="en-US" sz="1400" dirty="0" smtClean="0">
                <a:solidFill>
                  <a:srgbClr val="FF0000"/>
                </a:solidFill>
              </a:rPr>
              <a:t>次</a:t>
            </a:r>
            <a:r>
              <a:rPr kumimoji="1" lang="ja-JP" altLang="en-US" sz="1400" dirty="0">
                <a:solidFill>
                  <a:srgbClr val="FF0000"/>
                </a:solidFill>
              </a:rPr>
              <a:t>年度以降に費用負担に関する考え方等が変更される場合には、その旨を記載することすること。</a:t>
            </a:r>
          </a:p>
          <a:p>
            <a:pPr marL="285750" indent="-285750">
              <a:buFont typeface="Wingdings" panose="05000000000000000000" pitchFamily="2" charset="2"/>
              <a:buChar char="n"/>
            </a:pPr>
            <a:r>
              <a:rPr kumimoji="1" lang="ja-JP" altLang="en-US" sz="1400" dirty="0" smtClean="0">
                <a:solidFill>
                  <a:srgbClr val="FF0000"/>
                </a:solidFill>
              </a:rPr>
              <a:t>市民</a:t>
            </a:r>
            <a:r>
              <a:rPr kumimoji="1" lang="ja-JP" altLang="en-US" sz="1400" dirty="0">
                <a:solidFill>
                  <a:srgbClr val="FF0000"/>
                </a:solidFill>
              </a:rPr>
              <a:t>や参加店舗において、手数料等が必要となる場合は、その内容も合わせて一覧化し、合わせて提示すること。</a:t>
            </a:r>
          </a:p>
          <a:p>
            <a:pPr marL="285750" indent="-285750">
              <a:buFont typeface="Wingdings" panose="05000000000000000000" pitchFamily="2" charset="2"/>
              <a:buChar char="n"/>
            </a:pPr>
            <a:r>
              <a:rPr kumimoji="1" lang="ja-JP" altLang="en-US" sz="1400" dirty="0" smtClean="0">
                <a:solidFill>
                  <a:srgbClr val="FF0000"/>
                </a:solidFill>
              </a:rPr>
              <a:t>実際</a:t>
            </a:r>
            <a:r>
              <a:rPr kumimoji="1" lang="ja-JP" altLang="en-US" sz="1400" dirty="0">
                <a:solidFill>
                  <a:srgbClr val="FF0000"/>
                </a:solidFill>
              </a:rPr>
              <a:t>には本市の負担があるにも関わらず、本項目において明示されていない費用については、手数料等して認めないことがあることに留意すること。</a:t>
            </a:r>
          </a:p>
        </p:txBody>
      </p:sp>
    </p:spTree>
    <p:extLst>
      <p:ext uri="{BB962C8B-B14F-4D97-AF65-F5344CB8AC3E}">
        <p14:creationId xmlns:p14="http://schemas.microsoft.com/office/powerpoint/2010/main" val="366630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７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７－８</a:t>
            </a:r>
            <a:r>
              <a:rPr kumimoji="1" lang="ja-JP" altLang="en-US" sz="1600" dirty="0"/>
              <a:t>　データ連携基盤との接続等</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12172"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次</a:t>
            </a:r>
            <a:r>
              <a:rPr kumimoji="1" lang="ja-JP" altLang="en-US" sz="1400" dirty="0">
                <a:solidFill>
                  <a:srgbClr val="FF0000"/>
                </a:solidFill>
              </a:rPr>
              <a:t>年度以降、データ連携基盤との接続が必要となった際の対応可否及びこれまでの連携実績等について提案書に記載すること。</a:t>
            </a:r>
          </a:p>
          <a:p>
            <a:pPr marL="285750" indent="-285750">
              <a:buFont typeface="Wingdings" panose="05000000000000000000" pitchFamily="2" charset="2"/>
              <a:buChar char="n"/>
            </a:pPr>
            <a:r>
              <a:rPr kumimoji="1" lang="ja-JP" altLang="en-US" sz="1400" dirty="0" smtClean="0">
                <a:solidFill>
                  <a:srgbClr val="FF0000"/>
                </a:solidFill>
              </a:rPr>
              <a:t>構築</a:t>
            </a:r>
            <a:r>
              <a:rPr kumimoji="1" lang="ja-JP" altLang="en-US" sz="1400" dirty="0">
                <a:solidFill>
                  <a:srgbClr val="FF0000"/>
                </a:solidFill>
              </a:rPr>
              <a:t>する商品券型汎用給付システム及びデータ連携基盤の間においてデータ連携することにより創出される有益なユースケース等があれば提案すること。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35308233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smtClean="0">
                <a:solidFill>
                  <a:sysClr val="windowText" lastClr="000000"/>
                </a:solidFill>
                <a:latin typeface="Meiryo UI" panose="020B0604030504040204" pitchFamily="50" charset="-128"/>
                <a:ea typeface="Meiryo UI" panose="020B0604030504040204" pitchFamily="50" charset="-128"/>
              </a:rPr>
              <a:t>７　追加提案</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smtClean="0"/>
              <a:t>７－９</a:t>
            </a:r>
            <a:r>
              <a:rPr kumimoji="1" lang="ja-JP" altLang="en-US" sz="1600" dirty="0"/>
              <a:t>　</a:t>
            </a:r>
            <a:r>
              <a:rPr kumimoji="1" lang="ja-JP" altLang="en-US" sz="1600" dirty="0" smtClean="0"/>
              <a:t>その他、追加</a:t>
            </a:r>
            <a:r>
              <a:rPr kumimoji="1" lang="ja-JP" altLang="en-US" sz="1600" dirty="0"/>
              <a:t>提案</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738664"/>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に指定した内容以外の本市にとって有用な機能がある場合は、詳細に記述すること。</a:t>
            </a:r>
          </a:p>
          <a:p>
            <a:pPr marL="285750" indent="-285750">
              <a:buFont typeface="Wingdings" panose="05000000000000000000" pitchFamily="2" charset="2"/>
              <a:buChar char="n"/>
            </a:pPr>
            <a:r>
              <a:rPr kumimoji="1" lang="ja-JP" altLang="en-US" sz="1400" dirty="0" smtClean="0">
                <a:solidFill>
                  <a:srgbClr val="FF0000"/>
                </a:solidFill>
              </a:rPr>
              <a:t>本項目</a:t>
            </a:r>
            <a:r>
              <a:rPr kumimoji="1" lang="ja-JP" altLang="en-US" sz="1400" dirty="0">
                <a:solidFill>
                  <a:srgbClr val="FF0000"/>
                </a:solidFill>
              </a:rPr>
              <a:t>で提案した事項について、追加で費用が発生する場合には、その旨及び概算費用も含めて明記すること。</a:t>
            </a:r>
          </a:p>
        </p:txBody>
      </p:sp>
    </p:spTree>
    <p:extLst>
      <p:ext uri="{BB962C8B-B14F-4D97-AF65-F5344CB8AC3E}">
        <p14:creationId xmlns:p14="http://schemas.microsoft.com/office/powerpoint/2010/main" val="39063440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kern="0" dirty="0" smtClean="0">
                <a:solidFill>
                  <a:sysClr val="windowText" lastClr="000000"/>
                </a:solidFill>
                <a:latin typeface="Meiryo UI" panose="020B0604030504040204" pitchFamily="50" charset="-128"/>
                <a:ea typeface="Meiryo UI" panose="020B0604030504040204" pitchFamily="50" charset="-128"/>
              </a:rPr>
              <a:t>　提案見積書について　</a:t>
            </a:r>
            <a:r>
              <a:rPr lang="en-US" altLang="ja-JP" b="1" kern="0" dirty="0" smtClean="0">
                <a:solidFill>
                  <a:sysClr val="windowText" lastClr="000000"/>
                </a:solidFill>
                <a:latin typeface="Meiryo UI" panose="020B0604030504040204" pitchFamily="50" charset="-128"/>
                <a:ea typeface="Meiryo UI" panose="020B0604030504040204" pitchFamily="50" charset="-128"/>
              </a:rPr>
              <a:t>※</a:t>
            </a:r>
            <a:r>
              <a:rPr lang="ja-JP" altLang="en-US" b="1" kern="0" dirty="0" smtClean="0">
                <a:solidFill>
                  <a:sysClr val="windowText" lastClr="000000"/>
                </a:solidFill>
                <a:latin typeface="Meiryo UI" panose="020B0604030504040204" pitchFamily="50" charset="-128"/>
                <a:ea typeface="Meiryo UI" panose="020B0604030504040204" pitchFamily="50" charset="-128"/>
              </a:rPr>
              <a:t>このスライドは提出前に削除すること</a:t>
            </a:r>
            <a:endParaRPr lang="ja-JP" altLang="en-US" b="1" kern="0" dirty="0">
              <a:solidFill>
                <a:sysClr val="windowText" lastClr="000000"/>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補足</a:t>
            </a:r>
            <a:r>
              <a:rPr kumimoji="1" lang="ja-JP" altLang="en-US" sz="1600" dirty="0" smtClean="0"/>
              <a:t>事項</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49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smtClean="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提案金額は、</a:t>
            </a:r>
            <a:r>
              <a:rPr kumimoji="1" lang="ja-JP" altLang="en-US" sz="1400" dirty="0">
                <a:solidFill>
                  <a:srgbClr val="FF0000"/>
                </a:solidFill>
              </a:rPr>
              <a:t>様式４「提案見積書」を</a:t>
            </a:r>
            <a:r>
              <a:rPr kumimoji="1" lang="ja-JP" altLang="en-US" sz="1400" dirty="0" smtClean="0">
                <a:solidFill>
                  <a:srgbClr val="FF0000"/>
                </a:solidFill>
              </a:rPr>
              <a:t>用いて作成すること。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費用</a:t>
            </a:r>
            <a:r>
              <a:rPr kumimoji="1" lang="ja-JP" altLang="en-US" sz="1400" dirty="0">
                <a:solidFill>
                  <a:srgbClr val="FF0000"/>
                </a:solidFill>
              </a:rPr>
              <a:t>積算の際は、別紙</a:t>
            </a:r>
            <a:r>
              <a:rPr kumimoji="1" lang="ja-JP" altLang="en-US" sz="1400" dirty="0" smtClean="0">
                <a:solidFill>
                  <a:srgbClr val="FF0000"/>
                </a:solidFill>
              </a:rPr>
              <a:t>「商品券型汎用給付システム費用</a:t>
            </a:r>
            <a:r>
              <a:rPr kumimoji="1" lang="ja-JP" altLang="en-US" sz="1400" dirty="0">
                <a:solidFill>
                  <a:srgbClr val="FF0000"/>
                </a:solidFill>
              </a:rPr>
              <a:t>積算に係る見積条件」を参照すること</a:t>
            </a:r>
            <a:r>
              <a:rPr kumimoji="1" lang="ja-JP" altLang="en-US" sz="1400" dirty="0" smtClean="0">
                <a:solidFill>
                  <a:srgbClr val="FF0000"/>
                </a:solidFill>
              </a:rPr>
              <a:t>。</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見積り</a:t>
            </a:r>
            <a:r>
              <a:rPr kumimoji="1" lang="ja-JP" altLang="en-US" sz="1400" dirty="0">
                <a:solidFill>
                  <a:srgbClr val="FF0000"/>
                </a:solidFill>
              </a:rPr>
              <a:t>は、税込金額とすること。</a:t>
            </a:r>
            <a:endParaRPr kumimoji="1" lang="en-US" altLang="ja-JP" sz="1400" dirty="0" smtClean="0">
              <a:solidFill>
                <a:srgbClr val="FF0000"/>
              </a:solidFill>
            </a:endParaRPr>
          </a:p>
          <a:p>
            <a:pPr marL="285750" indent="-285750">
              <a:buFont typeface="Wingdings" panose="05000000000000000000" pitchFamily="2" charset="2"/>
              <a:buChar char="n"/>
            </a:pPr>
            <a:r>
              <a:rPr kumimoji="1" lang="ja-JP" altLang="en-US" sz="1400" dirty="0" smtClean="0">
                <a:solidFill>
                  <a:srgbClr val="FF0000"/>
                </a:solidFill>
              </a:rPr>
              <a:t>ただし、アカウント</a:t>
            </a:r>
            <a:r>
              <a:rPr kumimoji="1" lang="ja-JP" altLang="en-US" sz="1400" dirty="0">
                <a:solidFill>
                  <a:srgbClr val="FF0000"/>
                </a:solidFill>
              </a:rPr>
              <a:t>数等で費用が異なる場合には、その旨を提案書に明記すること</a:t>
            </a:r>
            <a:r>
              <a:rPr kumimoji="1" lang="ja-JP" altLang="en-US" sz="1400" dirty="0" smtClean="0">
                <a:solidFill>
                  <a:srgbClr val="FF0000"/>
                </a:solidFill>
              </a:rPr>
              <a:t>。（ない場合は本</a:t>
            </a:r>
            <a:r>
              <a:rPr kumimoji="1" lang="ja-JP" altLang="en-US" sz="1400" dirty="0">
                <a:solidFill>
                  <a:srgbClr val="FF0000"/>
                </a:solidFill>
              </a:rPr>
              <a:t>頁</a:t>
            </a:r>
            <a:r>
              <a:rPr kumimoji="1" lang="ja-JP" altLang="en-US" sz="1400" dirty="0" smtClean="0">
                <a:solidFill>
                  <a:srgbClr val="FF0000"/>
                </a:solidFill>
              </a:rPr>
              <a:t>ごと削除）</a:t>
            </a:r>
            <a:endParaRPr kumimoji="1" lang="ja-JP" altLang="en-US" sz="1400" dirty="0">
              <a:solidFill>
                <a:srgbClr val="FF0000"/>
              </a:solidFill>
            </a:endParaRPr>
          </a:p>
        </p:txBody>
      </p:sp>
    </p:spTree>
    <p:extLst>
      <p:ext uri="{BB962C8B-B14F-4D97-AF65-F5344CB8AC3E}">
        <p14:creationId xmlns:p14="http://schemas.microsoft.com/office/powerpoint/2010/main" val="385131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a:t>-</a:t>
            </a:r>
            <a:r>
              <a:rPr kumimoji="1" lang="zh-TW" altLang="en-US" sz="1600" dirty="0"/>
              <a:t>１　</a:t>
            </a:r>
            <a:r>
              <a:rPr kumimoji="1" lang="ja-JP" altLang="en-US" sz="1600" dirty="0"/>
              <a:t>サービス概要</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5</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169551"/>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する商品券型汎用給付システムについて、サービスの概要や特徴を記載すること。</a:t>
            </a:r>
          </a:p>
          <a:p>
            <a:pPr marL="285750" indent="-285750">
              <a:buFont typeface="Wingdings" panose="05000000000000000000" pitchFamily="2" charset="2"/>
              <a:buChar char="n"/>
            </a:pPr>
            <a:r>
              <a:rPr kumimoji="1" lang="ja-JP" altLang="en-US" sz="1400" dirty="0" smtClean="0">
                <a:solidFill>
                  <a:srgbClr val="FF0000"/>
                </a:solidFill>
              </a:rPr>
              <a:t>サービス</a:t>
            </a:r>
            <a:r>
              <a:rPr kumimoji="1" lang="ja-JP" altLang="en-US" sz="1400" dirty="0">
                <a:solidFill>
                  <a:srgbClr val="FF0000"/>
                </a:solidFill>
              </a:rPr>
              <a:t>の概要や特徴を記載する際には、他社サービスと比較した場合の優位性についても言及すること。</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する商品券型汎用給付システムが募集要項に掲げる事業目的の達成に、どのように寄与するのか明らかにすること。</a:t>
            </a:r>
          </a:p>
        </p:txBody>
      </p:sp>
    </p:spTree>
    <p:extLst>
      <p:ext uri="{BB962C8B-B14F-4D97-AF65-F5344CB8AC3E}">
        <p14:creationId xmlns:p14="http://schemas.microsoft.com/office/powerpoint/2010/main" val="192075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a:t>２</a:t>
            </a:r>
            <a:r>
              <a:rPr kumimoji="1" lang="zh-TW" altLang="en-US" sz="1600" dirty="0"/>
              <a:t>　</a:t>
            </a:r>
            <a:r>
              <a:rPr kumimoji="1" lang="ja-JP" altLang="en-US" sz="1600" dirty="0"/>
              <a:t>機能等の概要</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6</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815882"/>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各機能</a:t>
            </a:r>
            <a:r>
              <a:rPr kumimoji="1" lang="ja-JP" altLang="en-US" sz="1400" dirty="0">
                <a:solidFill>
                  <a:srgbClr val="FF0000"/>
                </a:solidFill>
              </a:rPr>
              <a:t>内容が分かるように一覧にまとめ、概要説明を記述すること。製品カタログやパンフレット等があれば提案書に添付すること。</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別表第１（機能要件）及び別表第２（非機能要件）について、その対応可否を様式５「機能要件・非機能要件対応一覧」に凡例に従って記載すること。</a:t>
            </a:r>
          </a:p>
          <a:p>
            <a:pPr marL="285750" indent="-285750">
              <a:buFont typeface="Wingdings" panose="05000000000000000000" pitchFamily="2" charset="2"/>
              <a:buChar char="n"/>
            </a:pPr>
            <a:r>
              <a:rPr kumimoji="1" lang="ja-JP" altLang="en-US" sz="1400" dirty="0" smtClean="0">
                <a:solidFill>
                  <a:srgbClr val="FF0000"/>
                </a:solidFill>
              </a:rPr>
              <a:t>充足</a:t>
            </a:r>
            <a:r>
              <a:rPr kumimoji="1" lang="ja-JP" altLang="en-US" sz="1400" dirty="0">
                <a:solidFill>
                  <a:srgbClr val="FF0000"/>
                </a:solidFill>
              </a:rPr>
              <a:t>しないものがある場合は、その項目とそれに対応する代替案を同様式に記載すること。機能要件に関しては、提案書の該当箇所（本書「３　機能要件」のうち、該当する部分）にその内容及び代替案を詳細に記載すること。</a:t>
            </a:r>
          </a:p>
          <a:p>
            <a:pPr marL="285750" indent="-285750">
              <a:buFont typeface="Wingdings" panose="05000000000000000000" pitchFamily="2" charset="2"/>
              <a:buChar char="n"/>
            </a:pPr>
            <a:r>
              <a:rPr kumimoji="1" lang="ja-JP" altLang="en-US" sz="1400" dirty="0" smtClean="0">
                <a:solidFill>
                  <a:srgbClr val="FF0000"/>
                </a:solidFill>
              </a:rPr>
              <a:t>充足</a:t>
            </a:r>
            <a:r>
              <a:rPr kumimoji="1" lang="ja-JP" altLang="en-US" sz="1400" dirty="0">
                <a:solidFill>
                  <a:srgbClr val="FF0000"/>
                </a:solidFill>
              </a:rPr>
              <a:t>しないものとして記載がない場合は、充足しているものとみなす。</a:t>
            </a:r>
          </a:p>
        </p:txBody>
      </p:sp>
    </p:spTree>
    <p:extLst>
      <p:ext uri="{BB962C8B-B14F-4D97-AF65-F5344CB8AC3E}">
        <p14:creationId xmlns:p14="http://schemas.microsoft.com/office/powerpoint/2010/main" val="4167132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smtClean="0"/>
              <a:t>３</a:t>
            </a:r>
            <a:r>
              <a:rPr kumimoji="1" lang="zh-TW" altLang="en-US" sz="1600" dirty="0"/>
              <a:t>　想定全体構成</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7</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516316" cy="1600438"/>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提案</a:t>
            </a:r>
            <a:r>
              <a:rPr kumimoji="1" lang="ja-JP" altLang="en-US" sz="1400" dirty="0">
                <a:solidFill>
                  <a:srgbClr val="FF0000"/>
                </a:solidFill>
              </a:rPr>
              <a:t>する商品券型汎用給付システムの全体構成（サービス、利用者、管理者を含む機器やネットワークの構成）について、図等を用いて記述すること。</a:t>
            </a:r>
          </a:p>
          <a:p>
            <a:pPr marL="285750" indent="-285750">
              <a:buFont typeface="Wingdings" panose="05000000000000000000" pitchFamily="2" charset="2"/>
              <a:buChar char="n"/>
            </a:pPr>
            <a:r>
              <a:rPr kumimoji="1" lang="ja-JP" altLang="en-US" sz="1400" dirty="0" smtClean="0">
                <a:solidFill>
                  <a:srgbClr val="FF0000"/>
                </a:solidFill>
              </a:rPr>
              <a:t>商品券型</a:t>
            </a:r>
            <a:r>
              <a:rPr kumimoji="1" lang="ja-JP" altLang="en-US" sz="1400" dirty="0">
                <a:solidFill>
                  <a:srgbClr val="FF0000"/>
                </a:solidFill>
              </a:rPr>
              <a:t>汎用給付システムの稼働にあたって必要な機器やソフトウェア等のすべてについて記載すること。</a:t>
            </a:r>
          </a:p>
          <a:p>
            <a:pPr marL="285750" indent="-285750">
              <a:buFont typeface="Wingdings" panose="05000000000000000000" pitchFamily="2" charset="2"/>
              <a:buChar char="n"/>
            </a:pPr>
            <a:r>
              <a:rPr kumimoji="1" lang="ja-JP" altLang="en-US" sz="1400" dirty="0" smtClean="0">
                <a:solidFill>
                  <a:srgbClr val="FF0000"/>
                </a:solidFill>
              </a:rPr>
              <a:t>クラウド</a:t>
            </a:r>
            <a:r>
              <a:rPr kumimoji="1" lang="ja-JP" altLang="en-US" sz="1400" dirty="0">
                <a:solidFill>
                  <a:srgbClr val="FF0000"/>
                </a:solidFill>
              </a:rPr>
              <a:t>利用に関するライセンス形態、数量等の詳細が分かるように仕様を明記すること。</a:t>
            </a:r>
          </a:p>
          <a:p>
            <a:pPr marL="285750" indent="-285750">
              <a:buFont typeface="Wingdings" panose="05000000000000000000" pitchFamily="2" charset="2"/>
              <a:buChar char="n"/>
            </a:pPr>
            <a:r>
              <a:rPr kumimoji="1" lang="ja-JP" altLang="en-US" sz="1400" dirty="0" smtClean="0">
                <a:solidFill>
                  <a:srgbClr val="FF0000"/>
                </a:solidFill>
              </a:rPr>
              <a:t>機能</a:t>
            </a:r>
            <a:r>
              <a:rPr kumimoji="1" lang="ja-JP" altLang="en-US" sz="1400" dirty="0">
                <a:solidFill>
                  <a:srgbClr val="FF0000"/>
                </a:solidFill>
              </a:rPr>
              <a:t>の導入やクラウドサービスの利用に当たって、クライアント側に必要なソフトウェアやネットワーク環境など詳細がわかるように仕様を明記すること。</a:t>
            </a:r>
          </a:p>
        </p:txBody>
      </p:sp>
    </p:spTree>
    <p:extLst>
      <p:ext uri="{BB962C8B-B14F-4D97-AF65-F5344CB8AC3E}">
        <p14:creationId xmlns:p14="http://schemas.microsoft.com/office/powerpoint/2010/main" val="2104975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２　提案システムの概要等</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zh-TW" altLang="en-US" sz="1600" dirty="0"/>
              <a:t>２</a:t>
            </a:r>
            <a:r>
              <a:rPr kumimoji="1" lang="en-US" altLang="zh-TW" sz="1600" dirty="0" smtClean="0"/>
              <a:t>-</a:t>
            </a:r>
            <a:r>
              <a:rPr kumimoji="1" lang="ja-JP" altLang="en-US" sz="1600" dirty="0"/>
              <a:t>４</a:t>
            </a:r>
            <a:r>
              <a:rPr kumimoji="1" lang="zh-TW" altLang="en-US" sz="1600" dirty="0"/>
              <a:t>　導入実績</a:t>
            </a:r>
            <a:endParaRPr kumimoji="1" lang="ja-JP" altLang="en-US" sz="1600" dirty="0"/>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8</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644690" cy="2246769"/>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国</a:t>
            </a:r>
            <a:r>
              <a:rPr kumimoji="1" lang="ja-JP" altLang="en-US" sz="1400" dirty="0">
                <a:solidFill>
                  <a:srgbClr val="FF0000"/>
                </a:solidFill>
              </a:rPr>
              <a:t>、地方公共団体等におけるデジタル商品券等の給付システムの導入実績を簡潔に示すこと。</a:t>
            </a:r>
          </a:p>
          <a:p>
            <a:pPr marL="285750" indent="-285750">
              <a:buFont typeface="Wingdings" panose="05000000000000000000" pitchFamily="2" charset="2"/>
              <a:buChar char="n"/>
            </a:pPr>
            <a:r>
              <a:rPr kumimoji="1" lang="ja-JP" altLang="en-US" sz="1400" dirty="0" smtClean="0">
                <a:solidFill>
                  <a:srgbClr val="FF0000"/>
                </a:solidFill>
              </a:rPr>
              <a:t>令和</a:t>
            </a:r>
            <a:r>
              <a:rPr kumimoji="1" lang="ja-JP" altLang="en-US" sz="1400" dirty="0">
                <a:solidFill>
                  <a:srgbClr val="FF0000"/>
                </a:solidFill>
              </a:rPr>
              <a:t>２年４月１日以降に、完了又は公告日時点において６か月以上履行した、国、地方公共団体又はこれらに準ずる団体（公共法人等）が発注した、地域通貨等に関するシステムの導入業務に関する履行実績のうち、同一のシステムを用いて、複数の給付事業を実施した事例について、実施した給付事業の種類が多い順に３団体分の事例を記載すること</a:t>
            </a:r>
            <a:r>
              <a:rPr kumimoji="1" lang="ja-JP" altLang="en-US" sz="1400" dirty="0" smtClean="0">
                <a:solidFill>
                  <a:srgbClr val="FF0000"/>
                </a:solidFill>
              </a:rPr>
              <a:t>。なお</a:t>
            </a:r>
            <a:r>
              <a:rPr kumimoji="1" lang="ja-JP" altLang="en-US" sz="1400" dirty="0">
                <a:solidFill>
                  <a:srgbClr val="FF0000"/>
                </a:solidFill>
              </a:rPr>
              <a:t>、地域通貨等とは、地域通貨、デジタル商品券、地域ポイント、ポイント還元、給付金を指す。</a:t>
            </a:r>
          </a:p>
          <a:p>
            <a:pPr marL="285750" indent="-285750">
              <a:buFont typeface="Wingdings" panose="05000000000000000000" pitchFamily="2" charset="2"/>
              <a:buChar char="n"/>
            </a:pPr>
            <a:r>
              <a:rPr kumimoji="1" lang="ja-JP" altLang="en-US" sz="1400" dirty="0" smtClean="0">
                <a:solidFill>
                  <a:srgbClr val="FF0000"/>
                </a:solidFill>
              </a:rPr>
              <a:t>記載</a:t>
            </a:r>
            <a:r>
              <a:rPr kumimoji="1" lang="ja-JP" altLang="en-US" sz="1400" dirty="0">
                <a:solidFill>
                  <a:srgbClr val="FF0000"/>
                </a:solidFill>
              </a:rPr>
              <a:t>する導入実績のうち、サービス実装に至らず、実証レベルで終了したものがある場合にはその旨を明記すること。</a:t>
            </a:r>
          </a:p>
          <a:p>
            <a:pPr marL="285750" indent="-285750">
              <a:buFont typeface="Wingdings" panose="05000000000000000000" pitchFamily="2" charset="2"/>
              <a:buChar char="n"/>
            </a:pPr>
            <a:r>
              <a:rPr kumimoji="1" lang="ja-JP" altLang="en-US" sz="1400" dirty="0" smtClean="0">
                <a:solidFill>
                  <a:srgbClr val="FF0000"/>
                </a:solidFill>
              </a:rPr>
              <a:t>記載</a:t>
            </a:r>
            <a:r>
              <a:rPr kumimoji="1" lang="ja-JP" altLang="en-US" sz="1400" dirty="0">
                <a:solidFill>
                  <a:srgbClr val="FF0000"/>
                </a:solidFill>
              </a:rPr>
              <a:t>した実績については、履行実績を証するものとして、契約書及び仕様書の写しその他契約内容を確認できる書類を添付すること。ただし、参加表明時に掲げた実績と同じものを記載する場合は、当該実績の挙証書類については省略しても差し支えない。</a:t>
            </a:r>
          </a:p>
        </p:txBody>
      </p:sp>
    </p:spTree>
    <p:extLst>
      <p:ext uri="{BB962C8B-B14F-4D97-AF65-F5344CB8AC3E}">
        <p14:creationId xmlns:p14="http://schemas.microsoft.com/office/powerpoint/2010/main" val="829879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CA7FEFB-B658-4543-9308-33A44ECF18CE}"/>
              </a:ext>
            </a:extLst>
          </p:cNvPr>
          <p:cNvSpPr/>
          <p:nvPr/>
        </p:nvSpPr>
        <p:spPr>
          <a:xfrm>
            <a:off x="0" y="0"/>
            <a:ext cx="9144000" cy="576000"/>
          </a:xfrm>
          <a:prstGeom prst="rect">
            <a:avLst/>
          </a:prstGeom>
          <a:solidFill>
            <a:schemeClr val="accent5">
              <a:lumMod val="40000"/>
              <a:lumOff val="60000"/>
            </a:schemeClr>
          </a:solidFill>
          <a:ln w="25400" cap="flat" cmpd="sng" algn="ctr">
            <a:noFill/>
            <a:prstDash val="solid"/>
          </a:ln>
          <a:effectLst/>
        </p:spPr>
        <p:txBody>
          <a:bodyPr rtlCol="0" anchor="ctr"/>
          <a:lstStyle/>
          <a:p>
            <a:pPr lvl="0" defTabSz="844083">
              <a:defRPr/>
            </a:pPr>
            <a:r>
              <a:rPr lang="ja-JP" altLang="en-US" b="1" dirty="0">
                <a:solidFill>
                  <a:sysClr val="windowText" lastClr="000000"/>
                </a:solidFill>
                <a:latin typeface="Meiryo UI" panose="020B0604030504040204" pitchFamily="50" charset="-128"/>
                <a:ea typeface="Meiryo UI" panose="020B0604030504040204" pitchFamily="50" charset="-128"/>
              </a:rPr>
              <a:t>３－１　基本要件</a:t>
            </a:r>
            <a:endParaRPr kumimoji="0" lang="ja-JP" altLang="en-US" b="1" i="0" u="none" strike="noStrike" kern="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E577D37-BB89-40EA-8D47-DABB8935C869}"/>
              </a:ext>
            </a:extLst>
          </p:cNvPr>
          <p:cNvSpPr txBox="1"/>
          <p:nvPr/>
        </p:nvSpPr>
        <p:spPr>
          <a:xfrm>
            <a:off x="198408" y="750498"/>
            <a:ext cx="8945592" cy="338554"/>
          </a:xfrm>
          <a:prstGeom prst="rect">
            <a:avLst/>
          </a:prstGeom>
          <a:noFill/>
        </p:spPr>
        <p:txBody>
          <a:bodyPr wrap="square" rtlCol="0">
            <a:spAutoFit/>
          </a:bodyPr>
          <a:lstStyle/>
          <a:p>
            <a:pPr marL="285750" indent="-285750">
              <a:buFont typeface="Wingdings" panose="05000000000000000000" pitchFamily="2" charset="2"/>
              <a:buChar char="n"/>
            </a:pPr>
            <a:r>
              <a:rPr kumimoji="1" lang="ja-JP" altLang="en-US" sz="1600" dirty="0"/>
              <a:t>３</a:t>
            </a:r>
            <a:r>
              <a:rPr kumimoji="1" lang="en-US" altLang="zh-TW" sz="1600" dirty="0" smtClean="0"/>
              <a:t>-</a:t>
            </a:r>
            <a:r>
              <a:rPr kumimoji="1" lang="ja-JP" altLang="en-US" sz="1600" dirty="0" smtClean="0"/>
              <a:t>１</a:t>
            </a:r>
            <a:r>
              <a:rPr kumimoji="1" lang="en-US" altLang="zh-TW" sz="1600" dirty="0" smtClean="0"/>
              <a:t>-</a:t>
            </a:r>
            <a:r>
              <a:rPr kumimoji="1" lang="ja-JP" altLang="en-US" sz="1600" dirty="0" smtClean="0"/>
              <a:t>１</a:t>
            </a:r>
            <a:r>
              <a:rPr kumimoji="1" lang="zh-TW" altLang="en-US" sz="1600" dirty="0"/>
              <a:t>　</a:t>
            </a:r>
            <a:r>
              <a:rPr kumimoji="1" lang="ja-JP" altLang="en-US" sz="1600" dirty="0"/>
              <a:t>動作環境</a:t>
            </a:r>
          </a:p>
        </p:txBody>
      </p:sp>
      <p:sp>
        <p:nvSpPr>
          <p:cNvPr id="9" name="スライド番号プレースホルダー 2">
            <a:extLst>
              <a:ext uri="{FF2B5EF4-FFF2-40B4-BE49-F238E27FC236}">
                <a16:creationId xmlns:a16="http://schemas.microsoft.com/office/drawing/2014/main" id="{3A984E5A-F9AE-4BEE-859A-9527CEDE2F3D}"/>
              </a:ext>
            </a:extLst>
          </p:cNvPr>
          <p:cNvSpPr>
            <a:spLocks noGrp="1"/>
          </p:cNvSpPr>
          <p:nvPr>
            <p:ph type="sldNum" sz="quarter" idx="12"/>
          </p:nvPr>
        </p:nvSpPr>
        <p:spPr>
          <a:xfrm>
            <a:off x="8593336" y="114037"/>
            <a:ext cx="464400" cy="347925"/>
          </a:xfrm>
          <a:solidFill>
            <a:schemeClr val="bg1"/>
          </a:solidFill>
          <a:ln>
            <a:solidFill>
              <a:schemeClr val="tx1"/>
            </a:solidFill>
          </a:ln>
        </p:spPr>
        <p:txBody>
          <a:bodyPr/>
          <a:lstStyle/>
          <a:p>
            <a:pPr algn="ctr">
              <a:defRPr/>
            </a:pPr>
            <a:fld id="{ED70751B-34C4-41F7-9A42-B8AF8614956A}" type="slidenum">
              <a:rPr lang="en-US" altLang="ja-JP" smtClean="0">
                <a:solidFill>
                  <a:sysClr val="windowText" lastClr="000000"/>
                </a:solidFill>
              </a:rPr>
              <a:pPr algn="ctr">
                <a:defRPr/>
              </a:pPr>
              <a:t>9</a:t>
            </a:fld>
            <a:endParaRPr lang="en-US" altLang="ja-JP" dirty="0">
              <a:solidFill>
                <a:sysClr val="windowText" lastClr="000000"/>
              </a:solidFill>
            </a:endParaRPr>
          </a:p>
        </p:txBody>
      </p:sp>
      <p:sp>
        <p:nvSpPr>
          <p:cNvPr id="8" name="テキスト ボックス 7">
            <a:extLst>
              <a:ext uri="{FF2B5EF4-FFF2-40B4-BE49-F238E27FC236}">
                <a16:creationId xmlns:a16="http://schemas.microsoft.com/office/drawing/2014/main" id="{E1DFB045-0FF9-4B2F-96F3-BBA434A8E155}"/>
              </a:ext>
            </a:extLst>
          </p:cNvPr>
          <p:cNvSpPr txBox="1"/>
          <p:nvPr/>
        </p:nvSpPr>
        <p:spPr>
          <a:xfrm>
            <a:off x="413046" y="1173273"/>
            <a:ext cx="8452280" cy="1384995"/>
          </a:xfrm>
          <a:prstGeom prst="rect">
            <a:avLst/>
          </a:prstGeom>
          <a:noFill/>
        </p:spPr>
        <p:txBody>
          <a:bodyPr wrap="square" rtlCol="0">
            <a:spAutoFit/>
          </a:bodyPr>
          <a:lstStyle/>
          <a:p>
            <a:r>
              <a:rPr kumimoji="1" lang="en-US" altLang="ja-JP" sz="1400" dirty="0">
                <a:solidFill>
                  <a:srgbClr val="FF0000"/>
                </a:solidFill>
              </a:rPr>
              <a:t>【</a:t>
            </a:r>
            <a:r>
              <a:rPr kumimoji="1" lang="ja-JP" altLang="en-US" sz="1400" dirty="0">
                <a:solidFill>
                  <a:srgbClr val="FF0000"/>
                </a:solidFill>
              </a:rPr>
              <a:t>このテキストボックスは提出前に削除してください。 </a:t>
            </a:r>
            <a:r>
              <a:rPr kumimoji="1" lang="en-US" altLang="ja-JP" sz="1400" dirty="0">
                <a:solidFill>
                  <a:srgbClr val="FF0000"/>
                </a:solidFill>
              </a:rPr>
              <a:t>】</a:t>
            </a:r>
          </a:p>
          <a:p>
            <a:pPr marL="285750" indent="-285750">
              <a:buFont typeface="Wingdings" panose="05000000000000000000" pitchFamily="2" charset="2"/>
              <a:buChar char="n"/>
            </a:pPr>
            <a:r>
              <a:rPr kumimoji="1" lang="ja-JP" altLang="en-US" sz="1400" dirty="0" smtClean="0">
                <a:solidFill>
                  <a:srgbClr val="FF0000"/>
                </a:solidFill>
              </a:rPr>
              <a:t>仕様書</a:t>
            </a:r>
            <a:r>
              <a:rPr kumimoji="1" lang="ja-JP" altLang="en-US" sz="1400" dirty="0">
                <a:solidFill>
                  <a:srgbClr val="FF0000"/>
                </a:solidFill>
              </a:rPr>
              <a:t>別表第１で示している動作環境について、その実現方法を詳細に記述すること。</a:t>
            </a:r>
          </a:p>
          <a:p>
            <a:pPr marL="285750" indent="-285750">
              <a:buFont typeface="Wingdings" panose="05000000000000000000" pitchFamily="2" charset="2"/>
              <a:buChar char="n"/>
            </a:pPr>
            <a:r>
              <a:rPr kumimoji="1" lang="ja-JP" altLang="en-US" sz="1400" dirty="0" smtClean="0">
                <a:solidFill>
                  <a:srgbClr val="FF0000"/>
                </a:solidFill>
              </a:rPr>
              <a:t>フィーチャーフォン</a:t>
            </a:r>
            <a:r>
              <a:rPr kumimoji="1" lang="ja-JP" altLang="en-US" sz="1400" dirty="0">
                <a:solidFill>
                  <a:srgbClr val="FF0000"/>
                </a:solidFill>
              </a:rPr>
              <a:t>等、利用不可となる機種があれば、その旨を明記すること。</a:t>
            </a:r>
          </a:p>
          <a:p>
            <a:pPr marL="285750" indent="-285750">
              <a:buFont typeface="Wingdings" panose="05000000000000000000" pitchFamily="2" charset="2"/>
              <a:buChar char="n"/>
            </a:pPr>
            <a:r>
              <a:rPr kumimoji="1" lang="ja-JP" altLang="en-US" sz="1400" dirty="0" smtClean="0">
                <a:solidFill>
                  <a:srgbClr val="FF0000"/>
                </a:solidFill>
              </a:rPr>
              <a:t>すべて</a:t>
            </a:r>
            <a:r>
              <a:rPr kumimoji="1" lang="ja-JP" altLang="en-US" sz="1400" dirty="0">
                <a:solidFill>
                  <a:srgbClr val="FF0000"/>
                </a:solidFill>
              </a:rPr>
              <a:t>の利用者が同時接続した場合に発生するリスク等（画面遷移の速度等）について、可能な限り定量的な数値を用いて記載すること。なお、利用者数は</a:t>
            </a:r>
            <a:r>
              <a:rPr kumimoji="1" lang="ja-JP" altLang="en-US" sz="1400" dirty="0" smtClean="0">
                <a:solidFill>
                  <a:srgbClr val="FF0000"/>
                </a:solidFill>
              </a:rPr>
              <a:t>、</a:t>
            </a:r>
            <a:r>
              <a:rPr kumimoji="1" lang="en-US" altLang="ja-JP" sz="1400" dirty="0" smtClean="0">
                <a:solidFill>
                  <a:srgbClr val="FF0000"/>
                </a:solidFill>
              </a:rPr>
              <a:t>13</a:t>
            </a:r>
            <a:r>
              <a:rPr kumimoji="1" lang="ja-JP" altLang="en-US" sz="1400" dirty="0" smtClean="0">
                <a:solidFill>
                  <a:srgbClr val="FF0000"/>
                </a:solidFill>
              </a:rPr>
              <a:t>万人</a:t>
            </a:r>
            <a:r>
              <a:rPr kumimoji="1" lang="ja-JP" altLang="en-US" sz="1400" dirty="0">
                <a:solidFill>
                  <a:srgbClr val="FF0000"/>
                </a:solidFill>
              </a:rPr>
              <a:t>が申し込んでくるものとして記載すること。</a:t>
            </a:r>
          </a:p>
          <a:p>
            <a:pPr marL="285750" indent="-285750">
              <a:buFont typeface="Wingdings" panose="05000000000000000000" pitchFamily="2" charset="2"/>
              <a:buChar char="n"/>
            </a:pPr>
            <a:r>
              <a:rPr kumimoji="1" lang="ja-JP" altLang="en-US" sz="1400" dirty="0" smtClean="0">
                <a:solidFill>
                  <a:srgbClr val="FF0000"/>
                </a:solidFill>
              </a:rPr>
              <a:t>その他</a:t>
            </a:r>
            <a:r>
              <a:rPr kumimoji="1" lang="ja-JP" altLang="en-US" sz="1400" dirty="0">
                <a:solidFill>
                  <a:srgbClr val="FF0000"/>
                </a:solidFill>
              </a:rPr>
              <a:t>、本項目に関連する事項で、本市に有用であると考えるものがあれば、記述すること。</a:t>
            </a:r>
          </a:p>
        </p:txBody>
      </p:sp>
    </p:spTree>
    <p:extLst>
      <p:ext uri="{BB962C8B-B14F-4D97-AF65-F5344CB8AC3E}">
        <p14:creationId xmlns:p14="http://schemas.microsoft.com/office/powerpoint/2010/main" val="391119447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Meiryo UI"/>
        <a:cs typeface=""/>
      </a:majorFont>
      <a:minorFont>
        <a:latin typeface="Calibr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648</TotalTime>
  <Words>6084</Words>
  <Application>Microsoft Office PowerPoint</Application>
  <PresentationFormat>画面に合わせる (4:3)</PresentationFormat>
  <Paragraphs>383</Paragraphs>
  <Slides>49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49</vt:i4>
      </vt:variant>
    </vt:vector>
  </HeadingPairs>
  <TitlesOfParts>
    <vt:vector size="55" baseType="lpstr">
      <vt:lpstr>Meiryo UI</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岸　恭佑</dc:creator>
  <cp:lastModifiedBy>岸　恭佑</cp:lastModifiedBy>
  <cp:revision>139</cp:revision>
  <dcterms:created xsi:type="dcterms:W3CDTF">2023-02-13T01:21:19Z</dcterms:created>
  <dcterms:modified xsi:type="dcterms:W3CDTF">2025-03-28T06:34:31Z</dcterms:modified>
</cp:coreProperties>
</file>