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65" r:id="rId2"/>
    <p:sldId id="256" r:id="rId3"/>
    <p:sldId id="467" r:id="rId4"/>
    <p:sldId id="545" r:id="rId5"/>
    <p:sldId id="546" r:id="rId6"/>
    <p:sldId id="549" r:id="rId7"/>
    <p:sldId id="471" r:id="rId8"/>
    <p:sldId id="522" r:id="rId9"/>
    <p:sldId id="472" r:id="rId10"/>
    <p:sldId id="547" r:id="rId11"/>
    <p:sldId id="548" r:id="rId12"/>
    <p:sldId id="474" r:id="rId13"/>
    <p:sldId id="475"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660"/>
  </p:normalViewPr>
  <p:slideViewPr>
    <p:cSldViewPr snapToGrid="0">
      <p:cViewPr varScale="1">
        <p:scale>
          <a:sx n="83" d="100"/>
          <a:sy n="83" d="100"/>
        </p:scale>
        <p:origin x="14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14148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416714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3012039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041" name="Rectangle 6"/>
          <p:cNvSpPr>
            <a:spLocks noGrp="1" noChangeArrowheads="1"/>
          </p:cNvSpPr>
          <p:nvPr>
            <p:ph type="sldNum" sz="quarter" idx="12"/>
          </p:nvPr>
        </p:nvSpPr>
        <p:spPr>
          <a:xfrm>
            <a:off x="8655332" y="107107"/>
            <a:ext cx="464400" cy="347925"/>
          </a:xfrm>
          <a:solidFill>
            <a:schemeClr val="bg1"/>
          </a:solidFill>
          <a:ln>
            <a:solidFill>
              <a:schemeClr val="tx1"/>
            </a:solidFill>
          </a:ln>
        </p:spPr>
        <p:txBody>
          <a:bodyPr anchor="ctr"/>
          <a:lstStyle>
            <a:lvl1pPr algn="ctr">
              <a:defRPr/>
            </a:lvl1pPr>
          </a:lstStyle>
          <a:p>
            <a:pPr>
              <a:defRPr/>
            </a:pPr>
            <a:fld id="{ED70751B-34C4-41F7-9A42-B8AF8614956A}" type="slidenum">
              <a:rPr lang="en-US" altLang="ja-JP" smtClean="0"/>
              <a:pPr>
                <a:defRPr/>
              </a:pPr>
              <a:t>‹#›</a:t>
            </a:fld>
            <a:endParaRPr lang="en-US" altLang="ja-JP" dirty="0"/>
          </a:p>
        </p:txBody>
      </p:sp>
    </p:spTree>
    <p:extLst>
      <p:ext uri="{BB962C8B-B14F-4D97-AF65-F5344CB8AC3E}">
        <p14:creationId xmlns:p14="http://schemas.microsoft.com/office/powerpoint/2010/main" val="2130151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731532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4108574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18D4750-B527-4FB6-BED3-ED33BA4CA95E}" type="datetimeFigureOut">
              <a:rPr kumimoji="1" lang="ja-JP" altLang="en-US" smtClean="0"/>
              <a:t>2025/5/19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583320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18D4750-B527-4FB6-BED3-ED33BA4CA95E}" type="datetimeFigureOut">
              <a:rPr kumimoji="1" lang="ja-JP" altLang="en-US" smtClean="0"/>
              <a:t>2025/5/19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114244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18D4750-B527-4FB6-BED3-ED33BA4CA95E}" type="datetimeFigureOut">
              <a:rPr kumimoji="1" lang="ja-JP" altLang="en-US" smtClean="0"/>
              <a:t>2025/5/19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177552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D4750-B527-4FB6-BED3-ED33BA4CA95E}" type="datetimeFigureOut">
              <a:rPr kumimoji="1" lang="ja-JP" altLang="en-US" smtClean="0"/>
              <a:t>2025/5/19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532917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D4750-B527-4FB6-BED3-ED33BA4CA95E}" type="datetimeFigureOut">
              <a:rPr kumimoji="1" lang="ja-JP" altLang="en-US" smtClean="0"/>
              <a:t>2025/5/19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597422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D4750-B527-4FB6-BED3-ED33BA4CA95E}" type="datetimeFigureOut">
              <a:rPr kumimoji="1" lang="ja-JP" altLang="en-US" smtClean="0"/>
              <a:t>2025/5/19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193919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8D4750-B527-4FB6-BED3-ED33BA4CA95E}" type="datetimeFigureOut">
              <a:rPr kumimoji="1" lang="ja-JP" altLang="en-US" smtClean="0"/>
              <a:t>2025/5/19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314847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4" name="Rectangle 67"/>
          <p:cNvSpPr>
            <a:spLocks noChangeArrowheads="1"/>
          </p:cNvSpPr>
          <p:nvPr/>
        </p:nvSpPr>
        <p:spPr>
          <a:xfrm>
            <a:off x="0" y="626333"/>
            <a:ext cx="9144000" cy="573088"/>
          </a:xfrm>
          <a:prstGeom prst="rect">
            <a:avLst/>
          </a:prstGeom>
          <a:solidFill>
            <a:schemeClr val="accent5">
              <a:lumMod val="40000"/>
              <a:lumOff val="60000"/>
            </a:schemeClr>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提案者情報　</a:t>
            </a:r>
          </a:p>
        </p:txBody>
      </p:sp>
      <p:sp>
        <p:nvSpPr>
          <p:cNvPr id="1226" name="テキスト 981"/>
          <p:cNvSpPr txBox="1"/>
          <p:nvPr/>
        </p:nvSpPr>
        <p:spPr>
          <a:xfrm>
            <a:off x="0" y="-8134"/>
            <a:ext cx="9144000" cy="369332"/>
          </a:xfrm>
          <a:prstGeom prst="rect">
            <a:avLst/>
          </a:prstGeom>
        </p:spPr>
        <p:txBody>
          <a:bodyPr wrap="square">
            <a:spAutoFit/>
          </a:bodyPr>
          <a:lstStyle/>
          <a:p>
            <a:r>
              <a:rPr lang="ja-JP" altLang="en-US" b="1" dirty="0" smtClean="0">
                <a:latin typeface="Meiryo UI" panose="020B0604030504040204" pitchFamily="50" charset="-128"/>
                <a:ea typeface="Meiryo UI" panose="020B0604030504040204" pitchFamily="50" charset="-128"/>
              </a:rPr>
              <a:t>様式</a:t>
            </a:r>
            <a:r>
              <a:rPr lang="ja-JP" altLang="en-US" b="1" dirty="0">
                <a:latin typeface="Meiryo UI" panose="020B0604030504040204" pitchFamily="50" charset="-128"/>
                <a:ea typeface="Meiryo UI" panose="020B0604030504040204" pitchFamily="50" charset="-128"/>
              </a:rPr>
              <a:t>４</a:t>
            </a:r>
            <a:r>
              <a:rPr lang="ja-JP" altLang="en-US" b="1" dirty="0" smtClean="0">
                <a:latin typeface="Meiryo UI" panose="020B0604030504040204" pitchFamily="50" charset="-128"/>
                <a:ea typeface="Meiryo UI" panose="020B0604030504040204" pitchFamily="50" charset="-128"/>
              </a:rPr>
              <a:t>　</a:t>
            </a:r>
            <a:r>
              <a:rPr lang="ja-JP" altLang="en-US" b="1" kern="0" dirty="0" smtClean="0">
                <a:solidFill>
                  <a:sysClr val="windowText" lastClr="000000"/>
                </a:solidFill>
                <a:latin typeface="Meiryo UI" panose="020B0604030504040204" pitchFamily="50" charset="-128"/>
                <a:ea typeface="Meiryo UI" panose="020B0604030504040204" pitchFamily="50" charset="-128"/>
              </a:rPr>
              <a:t>姫路版</a:t>
            </a:r>
            <a:r>
              <a:rPr lang="ja-JP" altLang="en-US" b="1" kern="0" dirty="0">
                <a:solidFill>
                  <a:sysClr val="windowText" lastClr="000000"/>
                </a:solidFill>
                <a:latin typeface="Meiryo UI" panose="020B0604030504040204" pitchFamily="50" charset="-128"/>
                <a:ea typeface="Meiryo UI" panose="020B0604030504040204" pitchFamily="50" charset="-128"/>
              </a:rPr>
              <a:t>スマートシティ事業に</a:t>
            </a:r>
            <a:r>
              <a:rPr lang="ja-JP" altLang="en-US" b="1" kern="0" dirty="0" smtClean="0">
                <a:solidFill>
                  <a:sysClr val="windowText" lastClr="000000"/>
                </a:solidFill>
                <a:latin typeface="Meiryo UI" panose="020B0604030504040204" pitchFamily="50" charset="-128"/>
                <a:ea typeface="Meiryo UI" panose="020B0604030504040204" pitchFamily="50" charset="-128"/>
              </a:rPr>
              <a:t>おける戦略</a:t>
            </a:r>
            <a:r>
              <a:rPr lang="ja-JP" altLang="en-US" b="1" kern="0" dirty="0">
                <a:solidFill>
                  <a:sysClr val="windowText" lastClr="000000"/>
                </a:solidFill>
                <a:latin typeface="Meiryo UI" panose="020B0604030504040204" pitchFamily="50" charset="-128"/>
                <a:ea typeface="Meiryo UI" panose="020B0604030504040204" pitchFamily="50" charset="-128"/>
              </a:rPr>
              <a:t>策定支援</a:t>
            </a:r>
            <a:r>
              <a:rPr lang="ja-JP" altLang="en-US" b="1" kern="0" dirty="0" smtClean="0">
                <a:solidFill>
                  <a:sysClr val="windowText" lastClr="000000"/>
                </a:solidFill>
                <a:latin typeface="Meiryo UI" panose="020B0604030504040204" pitchFamily="50" charset="-128"/>
                <a:ea typeface="Meiryo UI" panose="020B0604030504040204" pitchFamily="50" charset="-128"/>
              </a:rPr>
              <a:t>業務に係る提案書</a:t>
            </a:r>
            <a:r>
              <a:rPr lang="ja-JP" altLang="en-US" b="1" dirty="0">
                <a:latin typeface="Meiryo UI" panose="020B0604030504040204" pitchFamily="50" charset="-128"/>
                <a:ea typeface="Meiryo UI" panose="020B0604030504040204" pitchFamily="50" charset="-128"/>
              </a:rPr>
              <a:t>　</a:t>
            </a:r>
            <a:endParaRPr b="1"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9CC1C640-D413-45BB-82FC-479BFD55E4DE}"/>
              </a:ext>
            </a:extLst>
          </p:cNvPr>
          <p:cNvSpPr>
            <a:spLocks noGrp="1"/>
          </p:cNvSpPr>
          <p:nvPr>
            <p:ph type="sldNum" sz="quarter" idx="12"/>
          </p:nvPr>
        </p:nvSpPr>
        <p:spPr>
          <a:xfrm>
            <a:off x="8621253" y="725470"/>
            <a:ext cx="464400" cy="347925"/>
          </a:xfrm>
          <a:solidFill>
            <a:schemeClr val="bg1"/>
          </a:solidFill>
          <a:ln>
            <a:solidFill>
              <a:schemeClr val="tx1"/>
            </a:solidFill>
          </a:ln>
        </p:spPr>
        <p:txBody>
          <a:bodyPr/>
          <a:lstStyle/>
          <a:p>
            <a:pPr>
              <a:defRPr/>
            </a:pPr>
            <a:fld id="{ED70751B-34C4-41F7-9A42-B8AF8614956A}" type="slidenum">
              <a:rPr lang="en-US" altLang="ja-JP" smtClean="0">
                <a:solidFill>
                  <a:sysClr val="windowText" lastClr="000000"/>
                </a:solidFill>
              </a:rPr>
              <a:pPr>
                <a:defRPr/>
              </a:pPr>
              <a:t>1</a:t>
            </a:fld>
            <a:endParaRPr lang="en-US" altLang="ja-JP" dirty="0">
              <a:solidFill>
                <a:sysClr val="windowText" lastClr="000000"/>
              </a:solidFill>
            </a:endParaRPr>
          </a:p>
        </p:txBody>
      </p:sp>
      <p:sp>
        <p:nvSpPr>
          <p:cNvPr id="9" name="テキスト ボックス 8">
            <a:extLst>
              <a:ext uri="{FF2B5EF4-FFF2-40B4-BE49-F238E27FC236}">
                <a16:creationId xmlns:a16="http://schemas.microsoft.com/office/drawing/2014/main" id="{A9A4FFE3-7243-4A3B-8628-C79124CE841C}"/>
              </a:ext>
            </a:extLst>
          </p:cNvPr>
          <p:cNvSpPr txBox="1"/>
          <p:nvPr/>
        </p:nvSpPr>
        <p:spPr>
          <a:xfrm>
            <a:off x="198408" y="1802921"/>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提案法人</a:t>
            </a:r>
          </a:p>
        </p:txBody>
      </p:sp>
      <p:sp>
        <p:nvSpPr>
          <p:cNvPr id="10" name="テキスト ボックス 9">
            <a:extLst>
              <a:ext uri="{FF2B5EF4-FFF2-40B4-BE49-F238E27FC236}">
                <a16:creationId xmlns:a16="http://schemas.microsoft.com/office/drawing/2014/main" id="{CA2C3682-A28C-4D9B-AF42-71BDB7A6CE62}"/>
              </a:ext>
            </a:extLst>
          </p:cNvPr>
          <p:cNvSpPr txBox="1"/>
          <p:nvPr/>
        </p:nvSpPr>
        <p:spPr>
          <a:xfrm>
            <a:off x="198408" y="3923957"/>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代表者担当者連絡先</a:t>
            </a:r>
          </a:p>
        </p:txBody>
      </p:sp>
      <p:graphicFrame>
        <p:nvGraphicFramePr>
          <p:cNvPr id="12" name="表 6">
            <a:extLst>
              <a:ext uri="{FF2B5EF4-FFF2-40B4-BE49-F238E27FC236}">
                <a16:creationId xmlns:a16="http://schemas.microsoft.com/office/drawing/2014/main" id="{EE9F706E-1E6E-40DF-B410-B6C983CB0A75}"/>
              </a:ext>
            </a:extLst>
          </p:cNvPr>
          <p:cNvGraphicFramePr>
            <a:graphicFrameLocks noGrp="1"/>
          </p:cNvGraphicFramePr>
          <p:nvPr>
            <p:extLst>
              <p:ext uri="{D42A27DB-BD31-4B8C-83A1-F6EECF244321}">
                <p14:modId xmlns:p14="http://schemas.microsoft.com/office/powerpoint/2010/main" val="943755721"/>
              </p:ext>
            </p:extLst>
          </p:nvPr>
        </p:nvGraphicFramePr>
        <p:xfrm>
          <a:off x="198408" y="2180560"/>
          <a:ext cx="8768800" cy="1404000"/>
        </p:xfrm>
        <a:graphic>
          <a:graphicData uri="http://schemas.openxmlformats.org/drawingml/2006/table">
            <a:tbl>
              <a:tblPr firstRow="1" bandRow="1">
                <a:tableStyleId>{5C22544A-7EE6-4342-B048-85BDC9FD1C3A}</a:tableStyleId>
              </a:tblPr>
              <a:tblGrid>
                <a:gridCol w="2792136">
                  <a:extLst>
                    <a:ext uri="{9D8B030D-6E8A-4147-A177-3AD203B41FA5}">
                      <a16:colId xmlns:a16="http://schemas.microsoft.com/office/drawing/2014/main" val="1080278781"/>
                    </a:ext>
                  </a:extLst>
                </a:gridCol>
                <a:gridCol w="5976664">
                  <a:extLst>
                    <a:ext uri="{9D8B030D-6E8A-4147-A177-3AD203B41FA5}">
                      <a16:colId xmlns:a16="http://schemas.microsoft.com/office/drawing/2014/main" val="3315598308"/>
                    </a:ext>
                  </a:extLst>
                </a:gridCol>
              </a:tblGrid>
              <a:tr h="468000">
                <a:tc>
                  <a:txBody>
                    <a:bodyPr/>
                    <a:lstStyle/>
                    <a:p>
                      <a:pPr algn="ctr">
                        <a:spcAft>
                          <a:spcPts val="0"/>
                        </a:spcAft>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所在地</a:t>
                      </a:r>
                      <a:endParaRPr kumimoji="1" 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6125915"/>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法人名</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6849093"/>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代表者名</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6595099"/>
                  </a:ext>
                </a:extLst>
              </a:tr>
            </a:tbl>
          </a:graphicData>
        </a:graphic>
      </p:graphicFrame>
      <p:graphicFrame>
        <p:nvGraphicFramePr>
          <p:cNvPr id="13" name="表 6">
            <a:extLst>
              <a:ext uri="{FF2B5EF4-FFF2-40B4-BE49-F238E27FC236}">
                <a16:creationId xmlns:a16="http://schemas.microsoft.com/office/drawing/2014/main" id="{77895FDA-D3F2-4249-959A-0412BE211D0A}"/>
              </a:ext>
            </a:extLst>
          </p:cNvPr>
          <p:cNvGraphicFramePr>
            <a:graphicFrameLocks noGrp="1"/>
          </p:cNvGraphicFramePr>
          <p:nvPr>
            <p:extLst>
              <p:ext uri="{D42A27DB-BD31-4B8C-83A1-F6EECF244321}">
                <p14:modId xmlns:p14="http://schemas.microsoft.com/office/powerpoint/2010/main" val="1080332015"/>
              </p:ext>
            </p:extLst>
          </p:nvPr>
        </p:nvGraphicFramePr>
        <p:xfrm>
          <a:off x="198408" y="4301596"/>
          <a:ext cx="8768800" cy="2340000"/>
        </p:xfrm>
        <a:graphic>
          <a:graphicData uri="http://schemas.openxmlformats.org/drawingml/2006/table">
            <a:tbl>
              <a:tblPr firstRow="1" bandRow="1">
                <a:tableStyleId>{5C22544A-7EE6-4342-B048-85BDC9FD1C3A}</a:tableStyleId>
              </a:tblPr>
              <a:tblGrid>
                <a:gridCol w="2792136">
                  <a:extLst>
                    <a:ext uri="{9D8B030D-6E8A-4147-A177-3AD203B41FA5}">
                      <a16:colId xmlns:a16="http://schemas.microsoft.com/office/drawing/2014/main" val="1080278781"/>
                    </a:ext>
                  </a:extLst>
                </a:gridCol>
                <a:gridCol w="5976664">
                  <a:extLst>
                    <a:ext uri="{9D8B030D-6E8A-4147-A177-3AD203B41FA5}">
                      <a16:colId xmlns:a16="http://schemas.microsoft.com/office/drawing/2014/main" val="3315598308"/>
                    </a:ext>
                  </a:extLst>
                </a:gridCol>
              </a:tblGrid>
              <a:tr h="468000">
                <a:tc>
                  <a:txBody>
                    <a:bodyPr/>
                    <a:lstStyle/>
                    <a:p>
                      <a:pPr algn="ctr">
                        <a:spcAft>
                          <a:spcPts val="0"/>
                        </a:spcAft>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担当者名</a:t>
                      </a:r>
                      <a:endParaRPr kumimoji="1" 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6125915"/>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所　属</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6849093"/>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電話番号</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6595099"/>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kern="1200" dirty="0">
                          <a:solidFill>
                            <a:schemeClr val="tx1"/>
                          </a:solidFill>
                          <a:latin typeface="Meiryo UI" panose="020B0604030504040204" pitchFamily="50" charset="-128"/>
                          <a:ea typeface="Meiryo UI" panose="020B0604030504040204" pitchFamily="50" charset="-128"/>
                          <a:cs typeface="+mn-cs"/>
                        </a:rPr>
                        <a:t>FAX</a:t>
                      </a: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番号</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17892729"/>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kern="1200" dirty="0">
                          <a:solidFill>
                            <a:schemeClr val="tx1"/>
                          </a:solidFill>
                          <a:latin typeface="Meiryo UI" panose="020B0604030504040204" pitchFamily="50" charset="-128"/>
                          <a:ea typeface="Meiryo UI" panose="020B0604030504040204" pitchFamily="50" charset="-128"/>
                          <a:cs typeface="+mn-cs"/>
                        </a:rPr>
                        <a:t>E-mail</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2912970"/>
                  </a:ext>
                </a:extLst>
              </a:tr>
            </a:tbl>
          </a:graphicData>
        </a:graphic>
      </p:graphicFrame>
      <p:sp>
        <p:nvSpPr>
          <p:cNvPr id="14" name="テキスト ボックス 13">
            <a:extLst>
              <a:ext uri="{FF2B5EF4-FFF2-40B4-BE49-F238E27FC236}">
                <a16:creationId xmlns:a16="http://schemas.microsoft.com/office/drawing/2014/main" id="{B0AED1CA-6A51-4730-875E-80BF16D68A1F}"/>
              </a:ext>
            </a:extLst>
          </p:cNvPr>
          <p:cNvSpPr txBox="1"/>
          <p:nvPr/>
        </p:nvSpPr>
        <p:spPr>
          <a:xfrm>
            <a:off x="198408" y="1214201"/>
            <a:ext cx="8945592" cy="338554"/>
          </a:xfrm>
          <a:prstGeom prst="rect">
            <a:avLst/>
          </a:prstGeom>
          <a:noFill/>
        </p:spPr>
        <p:txBody>
          <a:bodyPr wrap="square" rtlCol="0">
            <a:spAutoFit/>
          </a:bodyPr>
          <a:lstStyle/>
          <a:p>
            <a:r>
              <a:rPr kumimoji="1" lang="ja-JP" altLang="en-US" sz="1600" dirty="0"/>
              <a:t>姫路版スマートシティ事業に</a:t>
            </a:r>
            <a:r>
              <a:rPr kumimoji="1" lang="ja-JP" altLang="en-US" sz="1600" dirty="0" smtClean="0"/>
              <a:t>おける戦略</a:t>
            </a:r>
            <a:r>
              <a:rPr kumimoji="1" lang="ja-JP" altLang="en-US" sz="1600" dirty="0"/>
              <a:t>策定支援業務について、</a:t>
            </a:r>
            <a:r>
              <a:rPr kumimoji="1" lang="ja-JP" altLang="en-US" sz="1600" dirty="0" smtClean="0"/>
              <a:t>プロポーザル募集要項に</a:t>
            </a:r>
            <a:r>
              <a:rPr kumimoji="1" lang="ja-JP" altLang="en-US" sz="1600" dirty="0"/>
              <a:t>基づき提案します。</a:t>
            </a:r>
          </a:p>
        </p:txBody>
      </p:sp>
      <p:sp>
        <p:nvSpPr>
          <p:cNvPr id="7" name="テキスト ボックス 6">
            <a:extLst>
              <a:ext uri="{FF2B5EF4-FFF2-40B4-BE49-F238E27FC236}">
                <a16:creationId xmlns:a16="http://schemas.microsoft.com/office/drawing/2014/main" id="{7B2A96E5-237A-495B-9B94-48BEA968BB59}"/>
              </a:ext>
            </a:extLst>
          </p:cNvPr>
          <p:cNvSpPr txBox="1"/>
          <p:nvPr/>
        </p:nvSpPr>
        <p:spPr>
          <a:xfrm>
            <a:off x="8516735" y="3211688"/>
            <a:ext cx="338554" cy="276999"/>
          </a:xfrm>
          <a:prstGeom prst="rect">
            <a:avLst/>
          </a:prstGeom>
          <a:noFill/>
        </p:spPr>
        <p:txBody>
          <a:bodyPr wrap="none" rtlCol="0">
            <a:spAutoFit/>
          </a:bodyPr>
          <a:lstStyle/>
          <a:p>
            <a:r>
              <a:rPr kumimoji="1" lang="ja-JP" altLang="en-US" sz="1200" dirty="0"/>
              <a:t>印</a:t>
            </a:r>
          </a:p>
        </p:txBody>
      </p:sp>
      <p:sp>
        <p:nvSpPr>
          <p:cNvPr id="11" name="テキスト ボックス 10">
            <a:extLst>
              <a:ext uri="{FF2B5EF4-FFF2-40B4-BE49-F238E27FC236}">
                <a16:creationId xmlns:a16="http://schemas.microsoft.com/office/drawing/2014/main" id="{B954AB95-23BD-43A3-887D-429BFC80317F}"/>
              </a:ext>
            </a:extLst>
          </p:cNvPr>
          <p:cNvSpPr txBox="1"/>
          <p:nvPr/>
        </p:nvSpPr>
        <p:spPr>
          <a:xfrm>
            <a:off x="1348062" y="651267"/>
            <a:ext cx="7505391"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副本は、参加</a:t>
            </a:r>
            <a:r>
              <a:rPr kumimoji="1" lang="ja-JP" altLang="en-US" sz="1400" dirty="0">
                <a:solidFill>
                  <a:srgbClr val="FF0000"/>
                </a:solidFill>
              </a:rPr>
              <a:t>資格確認</a:t>
            </a:r>
            <a:r>
              <a:rPr kumimoji="1" lang="ja-JP" altLang="en-US" sz="1400" dirty="0" smtClean="0">
                <a:solidFill>
                  <a:srgbClr val="FF0000"/>
                </a:solidFill>
              </a:rPr>
              <a:t>通知書で指定</a:t>
            </a:r>
            <a:r>
              <a:rPr kumimoji="1" lang="ja-JP" altLang="en-US" sz="1400" dirty="0">
                <a:solidFill>
                  <a:srgbClr val="FF0000"/>
                </a:solidFill>
              </a:rPr>
              <a:t>する</a:t>
            </a:r>
            <a:r>
              <a:rPr kumimoji="1" lang="ja-JP" altLang="en-US" sz="1400" dirty="0" smtClean="0">
                <a:solidFill>
                  <a:srgbClr val="FF0000"/>
                </a:solidFill>
              </a:rPr>
              <a:t>文字列を法人名に記載し、その他は空白とすること。</a:t>
            </a:r>
            <a:endParaRPr kumimoji="1" lang="ja-JP" altLang="en-US" sz="1400" dirty="0">
              <a:solidFill>
                <a:srgbClr val="FF0000"/>
              </a:solidFill>
            </a:endParaRPr>
          </a:p>
        </p:txBody>
      </p:sp>
      <p:sp>
        <p:nvSpPr>
          <p:cNvPr id="15" name="テキスト ボックス 14">
            <a:extLst>
              <a:ext uri="{FF2B5EF4-FFF2-40B4-BE49-F238E27FC236}">
                <a16:creationId xmlns:a16="http://schemas.microsoft.com/office/drawing/2014/main" id="{B954AB95-23BD-43A3-887D-429BFC80317F}"/>
              </a:ext>
            </a:extLst>
          </p:cNvPr>
          <p:cNvSpPr txBox="1"/>
          <p:nvPr/>
        </p:nvSpPr>
        <p:spPr>
          <a:xfrm>
            <a:off x="2971911" y="4283531"/>
            <a:ext cx="6092722"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smtClean="0">
                <a:solidFill>
                  <a:srgbClr val="FF0000"/>
                </a:solidFill>
              </a:rPr>
              <a:t>このテキスト</a:t>
            </a:r>
            <a:r>
              <a:rPr kumimoji="1" lang="ja-JP" altLang="en-US" sz="1400" dirty="0">
                <a:solidFill>
                  <a:srgbClr val="FF0000"/>
                </a:solidFill>
              </a:rPr>
              <a:t>ボックス</a:t>
            </a:r>
            <a:r>
              <a:rPr kumimoji="1" lang="ja-JP" altLang="en-US" sz="1400" dirty="0" smtClean="0">
                <a:solidFill>
                  <a:srgbClr val="FF0000"/>
                </a:solidFill>
              </a:rPr>
              <a:t>は</a:t>
            </a:r>
            <a:r>
              <a:rPr kumimoji="1" lang="ja-JP" altLang="en-US" sz="1400" dirty="0">
                <a:solidFill>
                  <a:srgbClr val="FF0000"/>
                </a:solidFill>
              </a:rPr>
              <a:t>提出前に削除してください</a:t>
            </a:r>
            <a:r>
              <a:rPr kumimoji="1" lang="en-US" altLang="ja-JP" sz="1400" dirty="0">
                <a:solidFill>
                  <a:srgbClr val="FF0000"/>
                </a:solidFill>
              </a:rPr>
              <a:t>】</a:t>
            </a:r>
          </a:p>
          <a:p>
            <a:r>
              <a:rPr kumimoji="1" lang="ja-JP" altLang="en-US" sz="1400" dirty="0">
                <a:solidFill>
                  <a:srgbClr val="FF0000"/>
                </a:solidFill>
              </a:rPr>
              <a:t>副本には、本市指定の文字列を記載し、提案者の特定につながる記述をしないこと。</a:t>
            </a:r>
          </a:p>
        </p:txBody>
      </p:sp>
    </p:spTree>
    <p:extLst>
      <p:ext uri="{BB962C8B-B14F-4D97-AF65-F5344CB8AC3E}">
        <p14:creationId xmlns:p14="http://schemas.microsoft.com/office/powerpoint/2010/main" val="106876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a:t>
            </a:r>
            <a:r>
              <a:rPr lang="zh-TW" altLang="en-US" b="1" dirty="0">
                <a:solidFill>
                  <a:sysClr val="windowText" lastClr="000000"/>
                </a:solidFill>
                <a:latin typeface="Meiryo UI" panose="020B0604030504040204" pitchFamily="50" charset="-128"/>
                <a:ea typeface="Meiryo UI" panose="020B0604030504040204" pitchFamily="50" charset="-128"/>
              </a:rPr>
              <a:t>戦略策定支援業務</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２</a:t>
            </a:r>
            <a:r>
              <a:rPr kumimoji="1" lang="en-US" altLang="ja-JP" sz="1600" dirty="0" smtClean="0"/>
              <a:t>-</a:t>
            </a:r>
            <a:r>
              <a:rPr kumimoji="1" lang="ja-JP" altLang="en-US" sz="1600" dirty="0" smtClean="0"/>
              <a:t>１</a:t>
            </a:r>
            <a:r>
              <a:rPr kumimoji="1" lang="en-US" altLang="zh-TW" sz="1600" dirty="0" smtClean="0"/>
              <a:t>-</a:t>
            </a:r>
            <a:r>
              <a:rPr kumimoji="1" lang="ja-JP" altLang="en-US" sz="1600" dirty="0"/>
              <a:t>４</a:t>
            </a:r>
            <a:r>
              <a:rPr kumimoji="1" lang="zh-TW" altLang="en-US" sz="1600" dirty="0"/>
              <a:t>　</a:t>
            </a:r>
            <a:r>
              <a:rPr kumimoji="1" lang="ja-JP" altLang="en-US" sz="1600" dirty="0"/>
              <a:t>提供価値具現化に</a:t>
            </a:r>
            <a:r>
              <a:rPr kumimoji="1" lang="ja-JP" altLang="en-US" sz="1600" dirty="0" smtClean="0"/>
              <a:t>向けた</a:t>
            </a:r>
            <a:r>
              <a:rPr kumimoji="1" lang="ja-JP" altLang="en-US" sz="1600" dirty="0"/>
              <a:t>分野や事業の</a:t>
            </a:r>
            <a:r>
              <a:rPr kumimoji="1" lang="ja-JP" altLang="en-US" sz="1600" dirty="0" smtClean="0"/>
              <a:t>特定</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10</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1384995"/>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２</a:t>
            </a:r>
            <a:r>
              <a:rPr kumimoji="1" lang="en-US" altLang="ja-JP" sz="1400" dirty="0" smtClean="0">
                <a:solidFill>
                  <a:srgbClr val="FF0000"/>
                </a:solidFill>
              </a:rPr>
              <a:t>-</a:t>
            </a:r>
            <a:r>
              <a:rPr kumimoji="1" lang="ja-JP" altLang="en-US" sz="1400" dirty="0" smtClean="0">
                <a:solidFill>
                  <a:srgbClr val="FF0000"/>
                </a:solidFill>
              </a:rPr>
              <a:t>１</a:t>
            </a:r>
            <a:r>
              <a:rPr kumimoji="1" lang="en-US" altLang="ja-JP" sz="1400" dirty="0" smtClean="0">
                <a:solidFill>
                  <a:srgbClr val="FF0000"/>
                </a:solidFill>
              </a:rPr>
              <a:t>-</a:t>
            </a:r>
            <a:r>
              <a:rPr kumimoji="1" lang="ja-JP" altLang="en-US" sz="1400" dirty="0" smtClean="0">
                <a:solidFill>
                  <a:srgbClr val="FF0000"/>
                </a:solidFill>
              </a:rPr>
              <a:t>１</a:t>
            </a:r>
            <a:r>
              <a:rPr kumimoji="1" lang="ja-JP" altLang="en-US" sz="1400" dirty="0">
                <a:solidFill>
                  <a:srgbClr val="FF0000"/>
                </a:solidFill>
              </a:rPr>
              <a:t>から</a:t>
            </a:r>
            <a:r>
              <a:rPr kumimoji="1" lang="ja-JP" altLang="en-US" sz="1400" dirty="0" smtClean="0">
                <a:solidFill>
                  <a:srgbClr val="FF0000"/>
                </a:solidFill>
              </a:rPr>
              <a:t>２</a:t>
            </a:r>
            <a:r>
              <a:rPr kumimoji="1" lang="en-US" altLang="ja-JP" sz="1400" dirty="0" smtClean="0">
                <a:solidFill>
                  <a:srgbClr val="FF0000"/>
                </a:solidFill>
              </a:rPr>
              <a:t>-</a:t>
            </a:r>
            <a:r>
              <a:rPr kumimoji="1" lang="ja-JP" altLang="en-US" sz="1400" dirty="0" smtClean="0">
                <a:solidFill>
                  <a:srgbClr val="FF0000"/>
                </a:solidFill>
              </a:rPr>
              <a:t>１</a:t>
            </a:r>
            <a:r>
              <a:rPr kumimoji="1" lang="en-US" altLang="ja-JP" sz="1400" dirty="0" smtClean="0">
                <a:solidFill>
                  <a:srgbClr val="FF0000"/>
                </a:solidFill>
              </a:rPr>
              <a:t>-</a:t>
            </a:r>
            <a:r>
              <a:rPr kumimoji="1" lang="ja-JP" altLang="en-US" sz="1400" dirty="0">
                <a:solidFill>
                  <a:srgbClr val="FF0000"/>
                </a:solidFill>
              </a:rPr>
              <a:t>３をもとに、姫路版スマートシティ事業の提供価値を具現化するための分野や事業の特定にあたり、基礎とする考え方（どのような観点を重視するか等）や、ロジックツリーの有効な活用方法等について、根拠も含め、詳細に記述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記述</a:t>
            </a:r>
            <a:r>
              <a:rPr kumimoji="1" lang="ja-JP" altLang="en-US" sz="1400" dirty="0">
                <a:solidFill>
                  <a:srgbClr val="FF0000"/>
                </a:solidFill>
              </a:rPr>
              <a:t>内容に関しては、提案者がこれまで実施した同様の業務事例を基に説明することが望ましい</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必要</a:t>
            </a:r>
            <a:r>
              <a:rPr kumimoji="1" lang="ja-JP" altLang="en-US" sz="1400" dirty="0">
                <a:solidFill>
                  <a:srgbClr val="FF0000"/>
                </a:solidFill>
              </a:rPr>
              <a:t>に応じ、構造化されたイメージ図や比較表を掲載する等、理解の一助とするための工夫を施すこと。</a:t>
            </a:r>
          </a:p>
        </p:txBody>
      </p:sp>
    </p:spTree>
    <p:extLst>
      <p:ext uri="{BB962C8B-B14F-4D97-AF65-F5344CB8AC3E}">
        <p14:creationId xmlns:p14="http://schemas.microsoft.com/office/powerpoint/2010/main" val="957811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a:t>
            </a:r>
            <a:r>
              <a:rPr lang="zh-TW" altLang="en-US" b="1" dirty="0">
                <a:solidFill>
                  <a:sysClr val="windowText" lastClr="000000"/>
                </a:solidFill>
                <a:latin typeface="Meiryo UI" panose="020B0604030504040204" pitchFamily="50" charset="-128"/>
                <a:ea typeface="Meiryo UI" panose="020B0604030504040204" pitchFamily="50" charset="-128"/>
              </a:rPr>
              <a:t>戦略策定支援業務</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２</a:t>
            </a:r>
            <a:r>
              <a:rPr kumimoji="1" lang="en-US" altLang="ja-JP" sz="1600" dirty="0" smtClean="0"/>
              <a:t>-</a:t>
            </a:r>
            <a:r>
              <a:rPr kumimoji="1" lang="ja-JP" altLang="en-US" sz="1600" dirty="0" smtClean="0"/>
              <a:t>１</a:t>
            </a:r>
            <a:r>
              <a:rPr kumimoji="1" lang="en-US" altLang="zh-TW" sz="1600" dirty="0" smtClean="0"/>
              <a:t>-</a:t>
            </a:r>
            <a:r>
              <a:rPr kumimoji="1" lang="ja-JP" altLang="en-US" sz="1600" dirty="0"/>
              <a:t>５</a:t>
            </a:r>
            <a:r>
              <a:rPr kumimoji="1" lang="zh-TW" altLang="en-US" sz="1600" dirty="0"/>
              <a:t>　</a:t>
            </a:r>
            <a:r>
              <a:rPr kumimoji="1" lang="ja-JP" altLang="en-US" sz="1600" dirty="0" smtClean="0"/>
              <a:t>ブランディング</a:t>
            </a:r>
            <a:r>
              <a:rPr kumimoji="1" lang="ja-JP" altLang="en-US" sz="1600" dirty="0"/>
              <a:t>計画立案</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11</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1169551"/>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２</a:t>
            </a:r>
            <a:r>
              <a:rPr kumimoji="1" lang="en-US" altLang="ja-JP" sz="1400" dirty="0" smtClean="0">
                <a:solidFill>
                  <a:srgbClr val="FF0000"/>
                </a:solidFill>
              </a:rPr>
              <a:t>-</a:t>
            </a:r>
            <a:r>
              <a:rPr kumimoji="1" lang="ja-JP" altLang="en-US" sz="1400" dirty="0" smtClean="0">
                <a:solidFill>
                  <a:srgbClr val="FF0000"/>
                </a:solidFill>
              </a:rPr>
              <a:t>１</a:t>
            </a:r>
            <a:r>
              <a:rPr kumimoji="1" lang="en-US" altLang="ja-JP" sz="1400" dirty="0" smtClean="0">
                <a:solidFill>
                  <a:srgbClr val="FF0000"/>
                </a:solidFill>
              </a:rPr>
              <a:t>-</a:t>
            </a:r>
            <a:r>
              <a:rPr kumimoji="1" lang="ja-JP" altLang="en-US" sz="1400" dirty="0" smtClean="0">
                <a:solidFill>
                  <a:srgbClr val="FF0000"/>
                </a:solidFill>
              </a:rPr>
              <a:t>１</a:t>
            </a:r>
            <a:r>
              <a:rPr kumimoji="1" lang="ja-JP" altLang="en-US" sz="1400" dirty="0">
                <a:solidFill>
                  <a:srgbClr val="FF0000"/>
                </a:solidFill>
              </a:rPr>
              <a:t>から</a:t>
            </a:r>
            <a:r>
              <a:rPr kumimoji="1" lang="ja-JP" altLang="en-US" sz="1400" dirty="0" smtClean="0">
                <a:solidFill>
                  <a:srgbClr val="FF0000"/>
                </a:solidFill>
              </a:rPr>
              <a:t>２</a:t>
            </a:r>
            <a:r>
              <a:rPr kumimoji="1" lang="en-US" altLang="ja-JP" sz="1400" dirty="0" smtClean="0">
                <a:solidFill>
                  <a:srgbClr val="FF0000"/>
                </a:solidFill>
              </a:rPr>
              <a:t>-</a:t>
            </a:r>
            <a:r>
              <a:rPr kumimoji="1" lang="ja-JP" altLang="en-US" sz="1400" dirty="0" smtClean="0">
                <a:solidFill>
                  <a:srgbClr val="FF0000"/>
                </a:solidFill>
              </a:rPr>
              <a:t>１</a:t>
            </a:r>
            <a:r>
              <a:rPr kumimoji="1" lang="en-US" altLang="ja-JP" sz="1400" dirty="0" smtClean="0">
                <a:solidFill>
                  <a:srgbClr val="FF0000"/>
                </a:solidFill>
              </a:rPr>
              <a:t>-</a:t>
            </a:r>
            <a:r>
              <a:rPr kumimoji="1" lang="ja-JP" altLang="en-US" sz="1400" dirty="0">
                <a:solidFill>
                  <a:srgbClr val="FF0000"/>
                </a:solidFill>
              </a:rPr>
              <a:t>４をもとに、ブランディングを効果的に実施するための発信シナリオの作成及び計画の立案について、基礎とする考え方及びその根拠を詳細に記述すること。上記の考え方等を採用する根拠を明記すること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記述内容に関して</a:t>
            </a:r>
            <a:r>
              <a:rPr kumimoji="1" lang="ja-JP" altLang="en-US" sz="1400" dirty="0">
                <a:solidFill>
                  <a:srgbClr val="FF0000"/>
                </a:solidFill>
              </a:rPr>
              <a:t>は、提案者がこれまで実施した同様の業務事例を基に説明することが望ましい。</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必要</a:t>
            </a:r>
            <a:r>
              <a:rPr kumimoji="1" lang="ja-JP" altLang="en-US" sz="1400" dirty="0">
                <a:solidFill>
                  <a:srgbClr val="FF0000"/>
                </a:solidFill>
              </a:rPr>
              <a:t>に応じ、構造化されたイメージ図や比較表を掲載する等、理解の一助とするための工夫を施すこと。</a:t>
            </a:r>
            <a:endParaRPr kumimoji="1" lang="ja-JP" altLang="en-US" sz="1400" dirty="0" smtClean="0">
              <a:solidFill>
                <a:srgbClr val="FF0000"/>
              </a:solidFill>
            </a:endParaRPr>
          </a:p>
        </p:txBody>
      </p:sp>
    </p:spTree>
    <p:extLst>
      <p:ext uri="{BB962C8B-B14F-4D97-AF65-F5344CB8AC3E}">
        <p14:creationId xmlns:p14="http://schemas.microsoft.com/office/powerpoint/2010/main" val="3272162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a:t>
            </a:r>
            <a:r>
              <a:rPr lang="zh-TW" altLang="en-US" b="1" dirty="0">
                <a:solidFill>
                  <a:sysClr val="windowText" lastClr="000000"/>
                </a:solidFill>
                <a:latin typeface="Meiryo UI" panose="020B0604030504040204" pitchFamily="50" charset="-128"/>
                <a:ea typeface="Meiryo UI" panose="020B0604030504040204" pitchFamily="50" charset="-128"/>
              </a:rPr>
              <a:t>戦略策定支援業務</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zh-TW" altLang="en-US" sz="1600" dirty="0" smtClean="0"/>
              <a:t>２</a:t>
            </a:r>
            <a:r>
              <a:rPr kumimoji="1" lang="en-US" altLang="zh-TW" sz="1600" dirty="0" smtClean="0"/>
              <a:t>-</a:t>
            </a:r>
            <a:r>
              <a:rPr kumimoji="1" lang="ja-JP" altLang="en-US" sz="1600" dirty="0" smtClean="0"/>
              <a:t>２</a:t>
            </a:r>
            <a:r>
              <a:rPr kumimoji="1" lang="en-US" altLang="ja-JP" sz="1600" dirty="0" smtClean="0"/>
              <a:t>-</a:t>
            </a:r>
            <a:r>
              <a:rPr kumimoji="1" lang="ja-JP" altLang="en-US" sz="1600" dirty="0" smtClean="0"/>
              <a:t>１</a:t>
            </a:r>
            <a:r>
              <a:rPr kumimoji="1" lang="zh-TW" altLang="en-US" sz="1600" dirty="0"/>
              <a:t>　</a:t>
            </a:r>
            <a:r>
              <a:rPr kumimoji="1" lang="zh-TW" altLang="en-US" sz="1600" dirty="0" smtClean="0"/>
              <a:t>追加</a:t>
            </a:r>
            <a:r>
              <a:rPr kumimoji="1" lang="zh-TW" altLang="en-US" sz="1600" dirty="0"/>
              <a:t>提案</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644690" cy="1169551"/>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・別添</a:t>
            </a:r>
            <a:r>
              <a:rPr kumimoji="1" lang="ja-JP" altLang="en-US" sz="1400" dirty="0">
                <a:solidFill>
                  <a:srgbClr val="FF0000"/>
                </a:solidFill>
              </a:rPr>
              <a:t>調達仕様書に指定した内容以外で、本業務の趣旨を踏まえた追加の提案（姫路版スマートシティ事業の戦略策定に資する有益なもの）があれば、詳細に記述すること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見積書に</a:t>
            </a:r>
            <a:r>
              <a:rPr kumimoji="1" lang="ja-JP" altLang="en-US" sz="1400" dirty="0">
                <a:solidFill>
                  <a:srgbClr val="FF0000"/>
                </a:solidFill>
              </a:rPr>
              <a:t>記述</a:t>
            </a:r>
            <a:r>
              <a:rPr kumimoji="1" lang="ja-JP" altLang="en-US" sz="1400" dirty="0" smtClean="0">
                <a:solidFill>
                  <a:srgbClr val="FF0000"/>
                </a:solidFill>
              </a:rPr>
              <a:t>した</a:t>
            </a:r>
            <a:r>
              <a:rPr kumimoji="1" lang="ja-JP" altLang="en-US" sz="1400" dirty="0">
                <a:solidFill>
                  <a:srgbClr val="FF0000"/>
                </a:solidFill>
              </a:rPr>
              <a:t>提案価格内で実現可能なものと別途費用を要するものとを明確に区別し、その旨を明記する</a:t>
            </a:r>
            <a:r>
              <a:rPr kumimoji="1" lang="ja-JP" altLang="en-US" sz="1400" dirty="0" smtClean="0">
                <a:solidFill>
                  <a:srgbClr val="FF0000"/>
                </a:solidFill>
              </a:rPr>
              <a:t>こと。</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必要</a:t>
            </a:r>
            <a:r>
              <a:rPr kumimoji="1" lang="ja-JP" altLang="en-US" sz="1400" dirty="0">
                <a:solidFill>
                  <a:srgbClr val="FF0000"/>
                </a:solidFill>
              </a:rPr>
              <a:t>に応じ、構造化されたイメージ図や比較表を掲載する等、理解の一助とするための工夫を施すこと。</a:t>
            </a:r>
          </a:p>
        </p:txBody>
      </p:sp>
    </p:spTree>
    <p:extLst>
      <p:ext uri="{BB962C8B-B14F-4D97-AF65-F5344CB8AC3E}">
        <p14:creationId xmlns:p14="http://schemas.microsoft.com/office/powerpoint/2010/main" val="829879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３　</a:t>
            </a:r>
            <a:r>
              <a:rPr lang="ja-JP" altLang="en-US" b="1" dirty="0" smtClean="0">
                <a:solidFill>
                  <a:sysClr val="windowText" lastClr="000000"/>
                </a:solidFill>
                <a:latin typeface="Meiryo UI" panose="020B0604030504040204" pitchFamily="50" charset="-128"/>
                <a:ea typeface="Meiryo UI" panose="020B0604030504040204" pitchFamily="50" charset="-128"/>
              </a:rPr>
              <a:t>定例</a:t>
            </a:r>
            <a:r>
              <a:rPr lang="ja-JP" altLang="en-US" b="1" dirty="0">
                <a:solidFill>
                  <a:sysClr val="windowText" lastClr="000000"/>
                </a:solidFill>
                <a:latin typeface="Meiryo UI" panose="020B0604030504040204" pitchFamily="50" charset="-128"/>
                <a:ea typeface="Meiryo UI" panose="020B0604030504040204" pitchFamily="50" charset="-128"/>
              </a:rPr>
              <a:t>会議体の設置及びプロジェクトマネジメント業務</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３</a:t>
            </a:r>
            <a:r>
              <a:rPr kumimoji="1" lang="en-US" altLang="zh-TW" sz="1600" dirty="0" smtClean="0"/>
              <a:t>-</a:t>
            </a:r>
            <a:r>
              <a:rPr kumimoji="1" lang="ja-JP" altLang="en-US" sz="1600" dirty="0" smtClean="0"/>
              <a:t>１</a:t>
            </a:r>
            <a:r>
              <a:rPr kumimoji="1" lang="zh-TW" altLang="en-US" sz="1600" dirty="0"/>
              <a:t>　</a:t>
            </a:r>
            <a:r>
              <a:rPr kumimoji="1" lang="ja-JP" altLang="en-US" sz="1600" dirty="0" smtClean="0"/>
              <a:t>定例</a:t>
            </a:r>
            <a:r>
              <a:rPr kumimoji="1" lang="ja-JP" altLang="en-US" sz="1600" dirty="0"/>
              <a:t>会議</a:t>
            </a:r>
            <a:r>
              <a:rPr kumimoji="1" lang="ja-JP" altLang="en-US" sz="1600" dirty="0" smtClean="0"/>
              <a:t>及びプロジェクトマネジメント</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452280"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本業務</a:t>
            </a:r>
            <a:r>
              <a:rPr kumimoji="1" lang="ja-JP" altLang="en-US" sz="1400" dirty="0">
                <a:solidFill>
                  <a:srgbClr val="FF0000"/>
                </a:solidFill>
              </a:rPr>
              <a:t>を円滑に遂行するための定例会議体の設置方針及びプロジェクトマネジメントの方法について詳細に記</a:t>
            </a:r>
            <a:r>
              <a:rPr kumimoji="1" lang="ja-JP" altLang="en-US" sz="1400" dirty="0" smtClean="0">
                <a:solidFill>
                  <a:srgbClr val="FF0000"/>
                </a:solidFill>
              </a:rPr>
              <a:t>述する</a:t>
            </a:r>
            <a:r>
              <a:rPr kumimoji="1" lang="ja-JP" altLang="en-US" sz="1400" dirty="0">
                <a:solidFill>
                  <a:srgbClr val="FF0000"/>
                </a:solidFill>
              </a:rPr>
              <a:t>こと</a:t>
            </a:r>
            <a:r>
              <a:rPr kumimoji="1" lang="ja-JP" altLang="en-US" sz="1400" dirty="0" smtClean="0">
                <a:solidFill>
                  <a:srgbClr val="FF0000"/>
                </a:solidFill>
              </a:rPr>
              <a:t>。</a:t>
            </a:r>
            <a:endParaRPr kumimoji="1" lang="ja-JP" altLang="en-US" sz="1400" dirty="0">
              <a:solidFill>
                <a:srgbClr val="FF0000"/>
              </a:solidFill>
            </a:endParaRPr>
          </a:p>
        </p:txBody>
      </p:sp>
    </p:spTree>
    <p:extLst>
      <p:ext uri="{BB962C8B-B14F-4D97-AF65-F5344CB8AC3E}">
        <p14:creationId xmlns:p14="http://schemas.microsoft.com/office/powerpoint/2010/main" val="3911194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１　基本的な</a:t>
            </a:r>
            <a:r>
              <a:rPr lang="ja-JP" altLang="en-US" b="1" dirty="0" smtClean="0">
                <a:solidFill>
                  <a:sysClr val="windowText" lastClr="000000"/>
                </a:solidFill>
                <a:latin typeface="Meiryo UI" panose="020B0604030504040204" pitchFamily="50" charset="-128"/>
                <a:ea typeface="Meiryo UI" panose="020B0604030504040204" pitchFamily="50" charset="-128"/>
              </a:rPr>
              <a:t>考え方等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１</a:t>
            </a:r>
            <a:r>
              <a:rPr kumimoji="1" lang="en-US" altLang="ja-JP" sz="1600" dirty="0"/>
              <a:t>-</a:t>
            </a:r>
            <a:r>
              <a:rPr kumimoji="1" lang="ja-JP" altLang="en-US" sz="1600" dirty="0"/>
              <a:t>１　目標・</a:t>
            </a:r>
            <a:r>
              <a:rPr kumimoji="1" lang="ja-JP" altLang="en-US" sz="1600" dirty="0" smtClean="0"/>
              <a:t>ビジョンの理解</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B954AB95-23BD-43A3-887D-429BFC80317F}"/>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本業務</a:t>
            </a:r>
            <a:r>
              <a:rPr kumimoji="1" lang="ja-JP" altLang="en-US" sz="1400" dirty="0">
                <a:solidFill>
                  <a:srgbClr val="FF0000"/>
                </a:solidFill>
              </a:rPr>
              <a:t>に取り組む上で、別添仕様書の「２　業務の概要」及び「３　前提条件」を踏まえ、本業務を通じて</a:t>
            </a:r>
            <a:r>
              <a:rPr kumimoji="1" lang="ja-JP" altLang="en-US" sz="1400" dirty="0" smtClean="0">
                <a:solidFill>
                  <a:srgbClr val="FF0000"/>
                </a:solidFill>
              </a:rPr>
              <a:t>目指す姿</a:t>
            </a:r>
            <a:r>
              <a:rPr kumimoji="1" lang="ja-JP" altLang="en-US" sz="1400" dirty="0">
                <a:solidFill>
                  <a:srgbClr val="FF0000"/>
                </a:solidFill>
              </a:rPr>
              <a:t>（ビジョン）及び本業務において達成すべき目標について、提案者としての解釈を記述すること。</a:t>
            </a:r>
          </a:p>
        </p:txBody>
      </p:sp>
    </p:spTree>
    <p:extLst>
      <p:ext uri="{BB962C8B-B14F-4D97-AF65-F5344CB8AC3E}">
        <p14:creationId xmlns:p14="http://schemas.microsoft.com/office/powerpoint/2010/main" val="1287393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１　基本的な</a:t>
            </a:r>
            <a:r>
              <a:rPr lang="ja-JP" altLang="en-US" b="1" dirty="0" smtClean="0">
                <a:solidFill>
                  <a:sysClr val="windowText" lastClr="000000"/>
                </a:solidFill>
                <a:latin typeface="Meiryo UI" panose="020B0604030504040204" pitchFamily="50" charset="-128"/>
                <a:ea typeface="Meiryo UI" panose="020B0604030504040204" pitchFamily="50" charset="-128"/>
              </a:rPr>
              <a:t>考え方等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１</a:t>
            </a:r>
            <a:r>
              <a:rPr kumimoji="1" lang="en-US" altLang="ja-JP" sz="1600" dirty="0" smtClean="0"/>
              <a:t>-</a:t>
            </a:r>
            <a:r>
              <a:rPr kumimoji="1" lang="ja-JP" altLang="en-US" sz="1600" dirty="0"/>
              <a:t>２　実施体制</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a:t>
            </a:fld>
            <a:endParaRPr lang="en-US" altLang="ja-JP" dirty="0">
              <a:solidFill>
                <a:sysClr val="windowText" lastClr="000000"/>
              </a:solidFill>
            </a:endParaRPr>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413046" y="1173273"/>
            <a:ext cx="8516316"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smtClean="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１</a:t>
            </a:r>
            <a:r>
              <a:rPr kumimoji="1" lang="en-US" altLang="ja-JP" sz="1400" dirty="0" smtClean="0">
                <a:solidFill>
                  <a:srgbClr val="FF0000"/>
                </a:solidFill>
              </a:rPr>
              <a:t>-</a:t>
            </a:r>
            <a:r>
              <a:rPr kumimoji="1" lang="ja-JP" altLang="en-US" sz="1400" dirty="0" smtClean="0">
                <a:solidFill>
                  <a:srgbClr val="FF0000"/>
                </a:solidFill>
              </a:rPr>
              <a:t>１を踏まえた</a:t>
            </a:r>
            <a:r>
              <a:rPr kumimoji="1" lang="ja-JP" altLang="en-US" sz="1400" dirty="0">
                <a:solidFill>
                  <a:srgbClr val="FF0000"/>
                </a:solidFill>
              </a:rPr>
              <a:t>上</a:t>
            </a:r>
            <a:r>
              <a:rPr kumimoji="1" lang="ja-JP" altLang="en-US" sz="1400" dirty="0" smtClean="0">
                <a:solidFill>
                  <a:srgbClr val="FF0000"/>
                </a:solidFill>
              </a:rPr>
              <a:t>で</a:t>
            </a:r>
            <a:r>
              <a:rPr kumimoji="1" lang="ja-JP" altLang="en-US" sz="1400" dirty="0">
                <a:solidFill>
                  <a:srgbClr val="FF0000"/>
                </a:solidFill>
              </a:rPr>
              <a:t>、</a:t>
            </a:r>
            <a:r>
              <a:rPr kumimoji="1" lang="ja-JP" altLang="en-US" sz="1400" dirty="0" smtClean="0">
                <a:solidFill>
                  <a:srgbClr val="FF0000"/>
                </a:solidFill>
              </a:rPr>
              <a:t>本業務の</a:t>
            </a:r>
            <a:r>
              <a:rPr kumimoji="1" lang="ja-JP" altLang="en-US" sz="1400" dirty="0">
                <a:solidFill>
                  <a:srgbClr val="FF0000"/>
                </a:solidFill>
              </a:rPr>
              <a:t>実施体制について、人員の配置、数、各人員の役割及び責任の所在を簡潔かつ明確に示すこと。</a:t>
            </a:r>
            <a:endParaRPr kumimoji="1" lang="ja-JP" altLang="en-US"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担当者名</a:t>
            </a:r>
            <a:r>
              <a:rPr kumimoji="1" lang="ja-JP" altLang="en-US" sz="1400" dirty="0">
                <a:solidFill>
                  <a:srgbClr val="FF0000"/>
                </a:solidFill>
              </a:rPr>
              <a:t>等の記述</a:t>
            </a:r>
            <a:r>
              <a:rPr kumimoji="1" lang="ja-JP" altLang="en-US" sz="1400" dirty="0" smtClean="0">
                <a:solidFill>
                  <a:srgbClr val="FF0000"/>
                </a:solidFill>
              </a:rPr>
              <a:t>は</a:t>
            </a:r>
            <a:r>
              <a:rPr kumimoji="1" lang="ja-JP" altLang="en-US" sz="1400" dirty="0">
                <a:solidFill>
                  <a:srgbClr val="FF0000"/>
                </a:solidFill>
              </a:rPr>
              <a:t>不可</a:t>
            </a:r>
            <a:r>
              <a:rPr kumimoji="1" lang="ja-JP" altLang="en-US" sz="1400" dirty="0" smtClean="0">
                <a:solidFill>
                  <a:srgbClr val="FF0000"/>
                </a:solidFill>
              </a:rPr>
              <a:t>と</a:t>
            </a:r>
            <a:r>
              <a:rPr kumimoji="1" lang="ja-JP" altLang="en-US" sz="1400" dirty="0">
                <a:solidFill>
                  <a:srgbClr val="FF0000"/>
                </a:solidFill>
              </a:rPr>
              <a:t>する</a:t>
            </a:r>
            <a:r>
              <a:rPr kumimoji="1" lang="ja-JP" altLang="en-US" sz="1400" dirty="0" smtClean="0">
                <a:solidFill>
                  <a:srgbClr val="FF0000"/>
                </a:solidFill>
              </a:rPr>
              <a:t>。</a:t>
            </a:r>
            <a:endParaRPr kumimoji="1" lang="en-US" altLang="ja-JP"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業務</a:t>
            </a:r>
            <a:r>
              <a:rPr kumimoji="1" lang="ja-JP" altLang="en-US" sz="1400" dirty="0">
                <a:solidFill>
                  <a:srgbClr val="FF0000"/>
                </a:solidFill>
              </a:rPr>
              <a:t>の一部を再委託することを予定している場合は、</a:t>
            </a:r>
            <a:r>
              <a:rPr kumimoji="1" lang="ja-JP" altLang="en-US" sz="1400" dirty="0" smtClean="0">
                <a:solidFill>
                  <a:srgbClr val="FF0000"/>
                </a:solidFill>
              </a:rPr>
              <a:t>再委託先及び主</a:t>
            </a:r>
            <a:r>
              <a:rPr kumimoji="1" lang="ja-JP" altLang="en-US" sz="1400" dirty="0">
                <a:solidFill>
                  <a:srgbClr val="FF0000"/>
                </a:solidFill>
              </a:rPr>
              <a:t>な再委託内容を記述すること。</a:t>
            </a:r>
          </a:p>
          <a:p>
            <a:r>
              <a:rPr kumimoji="1" lang="ja-JP" altLang="en-US" sz="1400" dirty="0">
                <a:solidFill>
                  <a:srgbClr val="FF0000"/>
                </a:solidFill>
              </a:rPr>
              <a:t>　</a:t>
            </a:r>
            <a:r>
              <a:rPr kumimoji="1" lang="ja-JP" altLang="en-US" sz="1400" dirty="0" smtClean="0">
                <a:solidFill>
                  <a:srgbClr val="FF0000"/>
                </a:solidFill>
              </a:rPr>
              <a:t>　  なお</a:t>
            </a:r>
            <a:r>
              <a:rPr kumimoji="1" lang="ja-JP" altLang="en-US" sz="1400" dirty="0">
                <a:solidFill>
                  <a:srgbClr val="FF0000"/>
                </a:solidFill>
              </a:rPr>
              <a:t>、再委託する場合において、事前に書面により本市の承諾を得る必要がある。</a:t>
            </a:r>
          </a:p>
          <a:p>
            <a:pPr marL="285750" indent="-285750">
              <a:buFont typeface="Wingdings" panose="05000000000000000000" pitchFamily="2" charset="2"/>
              <a:buChar char="n"/>
            </a:pPr>
            <a:endParaRPr kumimoji="1" lang="ja-JP" altLang="en-US" sz="1400" dirty="0">
              <a:solidFill>
                <a:srgbClr val="FF0000"/>
              </a:solidFill>
            </a:endParaRPr>
          </a:p>
        </p:txBody>
      </p:sp>
    </p:spTree>
    <p:extLst>
      <p:ext uri="{BB962C8B-B14F-4D97-AF65-F5344CB8AC3E}">
        <p14:creationId xmlns:p14="http://schemas.microsoft.com/office/powerpoint/2010/main" val="1197338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１</a:t>
            </a:r>
            <a:r>
              <a:rPr lang="ja-JP" altLang="en-US" b="1" dirty="0">
                <a:solidFill>
                  <a:sysClr val="windowText" lastClr="000000"/>
                </a:solidFill>
                <a:latin typeface="Meiryo UI" panose="020B0604030504040204" pitchFamily="50" charset="-128"/>
                <a:ea typeface="Meiryo UI" panose="020B0604030504040204" pitchFamily="50" charset="-128"/>
              </a:rPr>
              <a:t>　基本的な</a:t>
            </a:r>
            <a:r>
              <a:rPr lang="ja-JP" altLang="en-US" b="1" dirty="0" smtClean="0">
                <a:solidFill>
                  <a:sysClr val="windowText" lastClr="000000"/>
                </a:solidFill>
                <a:latin typeface="Meiryo UI" panose="020B0604030504040204" pitchFamily="50" charset="-128"/>
                <a:ea typeface="Meiryo UI" panose="020B0604030504040204" pitchFamily="50" charset="-128"/>
              </a:rPr>
              <a:t>考え方等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１</a:t>
            </a:r>
            <a:r>
              <a:rPr kumimoji="1" lang="en-US" altLang="ja-JP" sz="1600" dirty="0" smtClean="0"/>
              <a:t>-</a:t>
            </a:r>
            <a:r>
              <a:rPr kumimoji="1" lang="ja-JP" altLang="en-US" sz="1600" dirty="0"/>
              <a:t>３　</a:t>
            </a:r>
            <a:r>
              <a:rPr kumimoji="1" lang="zh-TW" altLang="en-US" sz="1600" dirty="0"/>
              <a:t>業務従事</a:t>
            </a:r>
            <a:r>
              <a:rPr kumimoji="1" lang="zh-TW" altLang="en-US" sz="1600" dirty="0" smtClean="0"/>
              <a:t>予定者</a:t>
            </a:r>
            <a:r>
              <a:rPr kumimoji="1" lang="ja-JP" altLang="en-US" sz="1600" dirty="0" smtClean="0"/>
              <a:t>の実績</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a:t>
            </a:fld>
            <a:endParaRPr lang="en-US" altLang="ja-JP" dirty="0">
              <a:solidFill>
                <a:sysClr val="windowText" lastClr="000000"/>
              </a:solidFill>
            </a:endParaRPr>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413046" y="1173273"/>
            <a:ext cx="8516316" cy="1169551"/>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smtClean="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本業務</a:t>
            </a:r>
            <a:r>
              <a:rPr kumimoji="1" lang="ja-JP" altLang="en-US" sz="1400" dirty="0">
                <a:solidFill>
                  <a:srgbClr val="FF0000"/>
                </a:solidFill>
              </a:rPr>
              <a:t>の従事予定者について</a:t>
            </a:r>
            <a:r>
              <a:rPr kumimoji="1" lang="ja-JP" altLang="en-US" sz="1400" dirty="0" smtClean="0">
                <a:solidFill>
                  <a:srgbClr val="FF0000"/>
                </a:solidFill>
              </a:rPr>
              <a:t>、経営戦略策定業務</a:t>
            </a:r>
            <a:r>
              <a:rPr kumimoji="1" lang="ja-JP" altLang="en-US" sz="1400" dirty="0">
                <a:solidFill>
                  <a:srgbClr val="FF0000"/>
                </a:solidFill>
              </a:rPr>
              <a:t>経験の有無</a:t>
            </a:r>
            <a:r>
              <a:rPr kumimoji="1" lang="ja-JP" altLang="en-US" sz="1400" dirty="0" smtClean="0">
                <a:solidFill>
                  <a:srgbClr val="FF0000"/>
                </a:solidFill>
              </a:rPr>
              <a:t>（令和２年４月１日以降５年</a:t>
            </a:r>
            <a:r>
              <a:rPr kumimoji="1" lang="ja-JP" altLang="en-US" sz="1400" dirty="0">
                <a:solidFill>
                  <a:srgbClr val="FF0000"/>
                </a:solidFill>
              </a:rPr>
              <a:t>以内のものとする。）やその内容、</a:t>
            </a:r>
            <a:r>
              <a:rPr kumimoji="1" lang="ja-JP" altLang="en-US" sz="1400" dirty="0" smtClean="0">
                <a:solidFill>
                  <a:srgbClr val="FF0000"/>
                </a:solidFill>
              </a:rPr>
              <a:t>当該業務</a:t>
            </a:r>
            <a:r>
              <a:rPr kumimoji="1" lang="ja-JP" altLang="en-US" sz="1400" dirty="0">
                <a:solidFill>
                  <a:srgbClr val="FF0000"/>
                </a:solidFill>
              </a:rPr>
              <a:t>によって達成した成果を、可能な限り記述する</a:t>
            </a:r>
            <a:r>
              <a:rPr kumimoji="1" lang="ja-JP" altLang="en-US" sz="1400" dirty="0" smtClean="0">
                <a:solidFill>
                  <a:srgbClr val="FF0000"/>
                </a:solidFill>
              </a:rPr>
              <a:t>こと。</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担当者名</a:t>
            </a:r>
            <a:r>
              <a:rPr kumimoji="1" lang="ja-JP" altLang="en-US" sz="1400" dirty="0">
                <a:solidFill>
                  <a:srgbClr val="FF0000"/>
                </a:solidFill>
              </a:rPr>
              <a:t>等の記述は不可とする。</a:t>
            </a:r>
            <a:endParaRPr kumimoji="1" lang="en-US" altLang="ja-JP"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本業務</a:t>
            </a:r>
            <a:r>
              <a:rPr kumimoji="1" lang="ja-JP" altLang="en-US" sz="1400" dirty="0">
                <a:solidFill>
                  <a:srgbClr val="FF0000"/>
                </a:solidFill>
              </a:rPr>
              <a:t>のマネジメントを担当する者は遺漏</a:t>
            </a:r>
            <a:r>
              <a:rPr kumimoji="1" lang="ja-JP" altLang="en-US" sz="1400" dirty="0" smtClean="0">
                <a:solidFill>
                  <a:srgbClr val="FF0000"/>
                </a:solidFill>
              </a:rPr>
              <a:t>なく</a:t>
            </a:r>
            <a:r>
              <a:rPr kumimoji="1" lang="ja-JP" altLang="en-US" sz="1400" dirty="0">
                <a:solidFill>
                  <a:srgbClr val="FF0000"/>
                </a:solidFill>
              </a:rPr>
              <a:t>記述</a:t>
            </a:r>
            <a:r>
              <a:rPr kumimoji="1" lang="ja-JP" altLang="en-US" sz="1400" dirty="0" smtClean="0">
                <a:solidFill>
                  <a:srgbClr val="FF0000"/>
                </a:solidFill>
              </a:rPr>
              <a:t>する</a:t>
            </a:r>
            <a:r>
              <a:rPr kumimoji="1" lang="ja-JP" altLang="en-US" sz="1400" dirty="0">
                <a:solidFill>
                  <a:srgbClr val="FF0000"/>
                </a:solidFill>
              </a:rPr>
              <a:t>こと。</a:t>
            </a:r>
          </a:p>
        </p:txBody>
      </p:sp>
    </p:spTree>
    <p:extLst>
      <p:ext uri="{BB962C8B-B14F-4D97-AF65-F5344CB8AC3E}">
        <p14:creationId xmlns:p14="http://schemas.microsoft.com/office/powerpoint/2010/main" val="1463693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１　基本的な</a:t>
            </a:r>
            <a:r>
              <a:rPr lang="ja-JP" altLang="en-US" b="1" dirty="0" smtClean="0">
                <a:solidFill>
                  <a:sysClr val="windowText" lastClr="000000"/>
                </a:solidFill>
                <a:latin typeface="Meiryo UI" panose="020B0604030504040204" pitchFamily="50" charset="-128"/>
                <a:ea typeface="Meiryo UI" panose="020B0604030504040204" pitchFamily="50" charset="-128"/>
              </a:rPr>
              <a:t>考え方等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１</a:t>
            </a:r>
            <a:r>
              <a:rPr kumimoji="1" lang="en-US" altLang="ja-JP" sz="1600" dirty="0" smtClean="0"/>
              <a:t>-</a:t>
            </a:r>
            <a:r>
              <a:rPr kumimoji="1" lang="ja-JP" altLang="en-US" sz="1600" dirty="0"/>
              <a:t>４　</a:t>
            </a:r>
            <a:r>
              <a:rPr kumimoji="1" lang="ja-JP" altLang="en-US" sz="1600" dirty="0" smtClean="0"/>
              <a:t>実施</a:t>
            </a:r>
            <a:r>
              <a:rPr kumimoji="1" lang="ja-JP" altLang="en-US" sz="1600" dirty="0"/>
              <a:t>スケジュール</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5</a:t>
            </a:fld>
            <a:endParaRPr lang="en-US" altLang="ja-JP" dirty="0">
              <a:solidFill>
                <a:sysClr val="windowText" lastClr="000000"/>
              </a:solidFill>
            </a:endParaRPr>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413046" y="1173273"/>
            <a:ext cx="8516316"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smtClean="0">
                <a:solidFill>
                  <a:srgbClr val="FF0000"/>
                </a:solidFill>
              </a:rPr>
              <a:t>】</a:t>
            </a:r>
          </a:p>
          <a:p>
            <a:r>
              <a:rPr kumimoji="1" lang="ja-JP" altLang="en-US" sz="1400" dirty="0" smtClean="0">
                <a:solidFill>
                  <a:srgbClr val="FF0000"/>
                </a:solidFill>
              </a:rPr>
              <a:t>■　 １</a:t>
            </a:r>
            <a:r>
              <a:rPr kumimoji="1" lang="en-US" altLang="ja-JP" sz="1400" dirty="0" smtClean="0">
                <a:solidFill>
                  <a:srgbClr val="FF0000"/>
                </a:solidFill>
              </a:rPr>
              <a:t>-</a:t>
            </a:r>
            <a:r>
              <a:rPr kumimoji="1" lang="ja-JP" altLang="en-US" sz="1400" dirty="0">
                <a:solidFill>
                  <a:srgbClr val="FF0000"/>
                </a:solidFill>
              </a:rPr>
              <a:t>１</a:t>
            </a:r>
            <a:r>
              <a:rPr kumimoji="1" lang="ja-JP" altLang="en-US" sz="1400" dirty="0" smtClean="0">
                <a:solidFill>
                  <a:srgbClr val="FF0000"/>
                </a:solidFill>
              </a:rPr>
              <a:t>及び別添参考資料７に示す想定スケジュールを踏まえ、本</a:t>
            </a:r>
            <a:r>
              <a:rPr kumimoji="1" lang="ja-JP" altLang="en-US" sz="1400" dirty="0">
                <a:solidFill>
                  <a:srgbClr val="FF0000"/>
                </a:solidFill>
              </a:rPr>
              <a:t>業務</a:t>
            </a:r>
            <a:r>
              <a:rPr kumimoji="1" lang="ja-JP" altLang="en-US" sz="1400" dirty="0" smtClean="0">
                <a:solidFill>
                  <a:srgbClr val="FF0000"/>
                </a:solidFill>
              </a:rPr>
              <a:t>実施</a:t>
            </a:r>
            <a:r>
              <a:rPr kumimoji="1" lang="ja-JP" altLang="en-US" sz="1400" dirty="0">
                <a:solidFill>
                  <a:srgbClr val="FF0000"/>
                </a:solidFill>
              </a:rPr>
              <a:t>における</a:t>
            </a:r>
            <a:r>
              <a:rPr kumimoji="1" lang="ja-JP" altLang="en-US" sz="1400" dirty="0" smtClean="0">
                <a:solidFill>
                  <a:srgbClr val="FF0000"/>
                </a:solidFill>
              </a:rPr>
              <a:t>マスタスケジュールを記述する</a:t>
            </a:r>
            <a:r>
              <a:rPr kumimoji="1" lang="ja-JP" altLang="en-US" sz="1400" dirty="0" err="1" smtClean="0">
                <a:solidFill>
                  <a:srgbClr val="FF0000"/>
                </a:solidFill>
              </a:rPr>
              <a:t>こ</a:t>
            </a:r>
            <a:endParaRPr kumimoji="1" lang="en-US" altLang="ja-JP" sz="1400" dirty="0" smtClean="0">
              <a:solidFill>
                <a:srgbClr val="FF0000"/>
              </a:solidFill>
            </a:endParaRPr>
          </a:p>
          <a:p>
            <a:r>
              <a:rPr kumimoji="1" lang="ja-JP" altLang="en-US" sz="1400" dirty="0">
                <a:solidFill>
                  <a:srgbClr val="FF0000"/>
                </a:solidFill>
              </a:rPr>
              <a:t>　</a:t>
            </a:r>
            <a:r>
              <a:rPr kumimoji="1" lang="ja-JP" altLang="en-US" sz="1400" dirty="0" smtClean="0">
                <a:solidFill>
                  <a:srgbClr val="FF0000"/>
                </a:solidFill>
              </a:rPr>
              <a:t>　　と。</a:t>
            </a:r>
            <a:endParaRPr kumimoji="1" lang="en-US" altLang="ja-JP" sz="1400" dirty="0" smtClean="0">
              <a:solidFill>
                <a:srgbClr val="FF0000"/>
              </a:solidFill>
            </a:endParaRPr>
          </a:p>
          <a:p>
            <a:r>
              <a:rPr kumimoji="1" lang="ja-JP" altLang="en-US" sz="1400" dirty="0" smtClean="0">
                <a:solidFill>
                  <a:srgbClr val="FF0000"/>
                </a:solidFill>
              </a:rPr>
              <a:t>■　記述にあたっては、仕様書</a:t>
            </a:r>
            <a:r>
              <a:rPr kumimoji="1" lang="ja-JP" altLang="en-US" sz="1400" dirty="0">
                <a:solidFill>
                  <a:srgbClr val="FF0000"/>
                </a:solidFill>
              </a:rPr>
              <a:t>における前提条件や成果物との関連性</a:t>
            </a:r>
            <a:r>
              <a:rPr kumimoji="1" lang="ja-JP" altLang="en-US" sz="1400" dirty="0" smtClean="0">
                <a:solidFill>
                  <a:srgbClr val="FF0000"/>
                </a:solidFill>
              </a:rPr>
              <a:t>を考慮すること。</a:t>
            </a:r>
            <a:endParaRPr kumimoji="1" lang="ja-JP" altLang="en-US" sz="1400" dirty="0">
              <a:solidFill>
                <a:srgbClr val="FF0000"/>
              </a:solidFill>
            </a:endParaRPr>
          </a:p>
        </p:txBody>
      </p:sp>
    </p:spTree>
    <p:extLst>
      <p:ext uri="{BB962C8B-B14F-4D97-AF65-F5344CB8AC3E}">
        <p14:creationId xmlns:p14="http://schemas.microsoft.com/office/powerpoint/2010/main" val="2203064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１　基本的な</a:t>
            </a:r>
            <a:r>
              <a:rPr lang="ja-JP" altLang="en-US" b="1" dirty="0" smtClean="0">
                <a:solidFill>
                  <a:sysClr val="windowText" lastClr="000000"/>
                </a:solidFill>
                <a:latin typeface="Meiryo UI" panose="020B0604030504040204" pitchFamily="50" charset="-128"/>
                <a:ea typeface="Meiryo UI" panose="020B0604030504040204" pitchFamily="50" charset="-128"/>
              </a:rPr>
              <a:t>考え方等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１</a:t>
            </a:r>
            <a:r>
              <a:rPr kumimoji="1" lang="en-US" altLang="ja-JP" sz="1600" dirty="0" smtClean="0"/>
              <a:t>-</a:t>
            </a:r>
            <a:r>
              <a:rPr kumimoji="1" lang="ja-JP" altLang="en-US" sz="1600" dirty="0"/>
              <a:t>５　実績</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6</a:t>
            </a:fld>
            <a:endParaRPr lang="en-US" altLang="ja-JP" dirty="0">
              <a:solidFill>
                <a:sysClr val="windowText" lastClr="000000"/>
              </a:solidFill>
            </a:endParaRPr>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413046" y="1173273"/>
            <a:ext cx="8516316" cy="2246769"/>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smtClean="0">
                <a:solidFill>
                  <a:srgbClr val="FF0000"/>
                </a:solidFill>
              </a:rPr>
              <a:t>】</a:t>
            </a:r>
          </a:p>
          <a:p>
            <a:r>
              <a:rPr kumimoji="1" lang="ja-JP" altLang="en-US" sz="1400" dirty="0" smtClean="0">
                <a:solidFill>
                  <a:srgbClr val="FF0000"/>
                </a:solidFill>
              </a:rPr>
              <a:t>■　</a:t>
            </a:r>
            <a:r>
              <a:rPr kumimoji="1" lang="en-US" altLang="ja-JP" sz="1400" dirty="0" smtClean="0">
                <a:solidFill>
                  <a:srgbClr val="FF0000"/>
                </a:solidFill>
              </a:rPr>
              <a:t>※</a:t>
            </a:r>
            <a:r>
              <a:rPr kumimoji="1" lang="ja-JP" altLang="en-US" sz="1400" dirty="0" smtClean="0">
                <a:solidFill>
                  <a:srgbClr val="FF0000"/>
                </a:solidFill>
              </a:rPr>
              <a:t>経営</a:t>
            </a:r>
            <a:r>
              <a:rPr kumimoji="1" lang="ja-JP" altLang="en-US" sz="1400" dirty="0">
                <a:solidFill>
                  <a:srgbClr val="FF0000"/>
                </a:solidFill>
              </a:rPr>
              <a:t>戦略策定実績を簡潔に示すこと</a:t>
            </a:r>
            <a:r>
              <a:rPr kumimoji="1" lang="ja-JP" altLang="en-US" sz="1400" dirty="0" smtClean="0">
                <a:solidFill>
                  <a:srgbClr val="FF0000"/>
                </a:solidFill>
              </a:rPr>
              <a:t>。</a:t>
            </a:r>
            <a:endParaRPr kumimoji="1" lang="en-US" altLang="ja-JP" sz="1400" dirty="0" smtClean="0">
              <a:solidFill>
                <a:srgbClr val="FF0000"/>
              </a:solidFill>
            </a:endParaRPr>
          </a:p>
          <a:p>
            <a:r>
              <a:rPr kumimoji="1" lang="ja-JP" altLang="en-US" sz="1400" dirty="0" smtClean="0">
                <a:solidFill>
                  <a:srgbClr val="FF0000"/>
                </a:solidFill>
              </a:rPr>
              <a:t>　　　　</a:t>
            </a:r>
            <a:r>
              <a:rPr kumimoji="1" lang="en-US" altLang="ja-JP" sz="1400" dirty="0" smtClean="0">
                <a:solidFill>
                  <a:srgbClr val="FF0000"/>
                </a:solidFill>
              </a:rPr>
              <a:t>※</a:t>
            </a:r>
            <a:r>
              <a:rPr kumimoji="1" lang="ja-JP" altLang="en-US" sz="1400" dirty="0">
                <a:solidFill>
                  <a:srgbClr val="FF0000"/>
                </a:solidFill>
              </a:rPr>
              <a:t>経営戦略</a:t>
            </a:r>
            <a:r>
              <a:rPr kumimoji="1" lang="en-US" altLang="ja-JP" sz="1400" dirty="0">
                <a:solidFill>
                  <a:srgbClr val="FF0000"/>
                </a:solidFill>
              </a:rPr>
              <a:t>…</a:t>
            </a:r>
            <a:r>
              <a:rPr kumimoji="1" lang="ja-JP" altLang="en-US" sz="1400" dirty="0">
                <a:solidFill>
                  <a:srgbClr val="FF0000"/>
                </a:solidFill>
              </a:rPr>
              <a:t>企業等が経営目的を達成するための全社的な戦略をいい、国や地方公共</a:t>
            </a:r>
            <a:r>
              <a:rPr kumimoji="1" lang="ja-JP" altLang="en-US" sz="1400" dirty="0" smtClean="0">
                <a:solidFill>
                  <a:srgbClr val="FF0000"/>
                </a:solidFill>
              </a:rPr>
              <a:t>団体</a:t>
            </a:r>
            <a:r>
              <a:rPr kumimoji="1" lang="ja-JP" altLang="en-US" sz="1400" dirty="0">
                <a:solidFill>
                  <a:srgbClr val="FF0000"/>
                </a:solidFill>
              </a:rPr>
              <a:t>においては、</a:t>
            </a:r>
            <a:r>
              <a:rPr kumimoji="1" lang="ja-JP" altLang="en-US" sz="1400" dirty="0" smtClean="0">
                <a:solidFill>
                  <a:srgbClr val="FF0000"/>
                </a:solidFill>
              </a:rPr>
              <a:t>全庁</a:t>
            </a:r>
            <a:endParaRPr kumimoji="1" lang="en-US" altLang="ja-JP" sz="1400" dirty="0" smtClean="0">
              <a:solidFill>
                <a:srgbClr val="FF0000"/>
              </a:solidFill>
            </a:endParaRPr>
          </a:p>
          <a:p>
            <a:r>
              <a:rPr kumimoji="1" lang="ja-JP" altLang="en-US" sz="1400" dirty="0">
                <a:solidFill>
                  <a:srgbClr val="FF0000"/>
                </a:solidFill>
              </a:rPr>
              <a:t>　</a:t>
            </a:r>
            <a:r>
              <a:rPr kumimoji="1" lang="ja-JP" altLang="en-US" sz="1400" dirty="0" smtClean="0">
                <a:solidFill>
                  <a:srgbClr val="FF0000"/>
                </a:solidFill>
              </a:rPr>
              <a:t>　　　　　　　　　　　  的</a:t>
            </a:r>
            <a:r>
              <a:rPr kumimoji="1" lang="ja-JP" altLang="en-US" sz="1400" dirty="0">
                <a:solidFill>
                  <a:srgbClr val="FF0000"/>
                </a:solidFill>
              </a:rPr>
              <a:t>なテーマ又は特定の政策分野に関して、行政目的</a:t>
            </a:r>
            <a:r>
              <a:rPr kumimoji="1" lang="ja-JP" altLang="en-US" sz="1400" dirty="0" smtClean="0">
                <a:solidFill>
                  <a:srgbClr val="FF0000"/>
                </a:solidFill>
              </a:rPr>
              <a:t>を達成</a:t>
            </a:r>
            <a:r>
              <a:rPr kumimoji="1" lang="ja-JP" altLang="en-US" sz="1400" dirty="0">
                <a:solidFill>
                  <a:srgbClr val="FF0000"/>
                </a:solidFill>
              </a:rPr>
              <a:t>するために立案された戦略（</a:t>
            </a:r>
            <a:r>
              <a:rPr kumimoji="1" lang="ja-JP" altLang="en-US" sz="1400" dirty="0" smtClean="0">
                <a:solidFill>
                  <a:srgbClr val="FF0000"/>
                </a:solidFill>
              </a:rPr>
              <a:t>戦略、</a:t>
            </a:r>
            <a:r>
              <a:rPr kumimoji="1" lang="en-US" altLang="ja-JP" sz="1400" dirty="0" smtClean="0">
                <a:solidFill>
                  <a:srgbClr val="FF0000"/>
                </a:solidFill>
              </a:rPr>
              <a:t/>
            </a:r>
            <a:br>
              <a:rPr kumimoji="1" lang="en-US" altLang="ja-JP" sz="1400" dirty="0" smtClean="0">
                <a:solidFill>
                  <a:srgbClr val="FF0000"/>
                </a:solidFill>
              </a:rPr>
            </a:br>
            <a:r>
              <a:rPr kumimoji="1" lang="ja-JP" altLang="en-US" sz="1400" dirty="0" smtClean="0">
                <a:solidFill>
                  <a:srgbClr val="FF0000"/>
                </a:solidFill>
              </a:rPr>
              <a:t>　　　　　　　　　　　　  計画</a:t>
            </a:r>
            <a:r>
              <a:rPr kumimoji="1" lang="ja-JP" altLang="en-US" sz="1400" dirty="0">
                <a:solidFill>
                  <a:srgbClr val="FF0000"/>
                </a:solidFill>
              </a:rPr>
              <a:t>、方針等、名称の</a:t>
            </a:r>
            <a:r>
              <a:rPr kumimoji="1" lang="ja-JP" altLang="en-US" sz="1400" dirty="0" err="1">
                <a:solidFill>
                  <a:srgbClr val="FF0000"/>
                </a:solidFill>
              </a:rPr>
              <a:t>い</a:t>
            </a:r>
            <a:r>
              <a:rPr kumimoji="1" lang="ja-JP" altLang="en-US" sz="1400" dirty="0">
                <a:solidFill>
                  <a:srgbClr val="FF0000"/>
                </a:solidFill>
              </a:rPr>
              <a:t>かんを</a:t>
            </a:r>
            <a:r>
              <a:rPr kumimoji="1" lang="ja-JP" altLang="en-US" sz="1400" dirty="0" smtClean="0">
                <a:solidFill>
                  <a:srgbClr val="FF0000"/>
                </a:solidFill>
              </a:rPr>
              <a:t>問わない</a:t>
            </a:r>
            <a:r>
              <a:rPr kumimoji="1" lang="ja-JP" altLang="en-US" sz="1400" dirty="0">
                <a:solidFill>
                  <a:srgbClr val="FF0000"/>
                </a:solidFill>
              </a:rPr>
              <a:t>。）をいう</a:t>
            </a:r>
            <a:r>
              <a:rPr kumimoji="1" lang="ja-JP" altLang="en-US" sz="1400" dirty="0" smtClean="0">
                <a:solidFill>
                  <a:srgbClr val="FF0000"/>
                </a:solidFill>
              </a:rPr>
              <a:t>。</a:t>
            </a:r>
            <a:endParaRPr kumimoji="1" lang="en-US" altLang="ja-JP" sz="1400" dirty="0" smtClean="0">
              <a:solidFill>
                <a:srgbClr val="FF0000"/>
              </a:solidFill>
            </a:endParaRPr>
          </a:p>
          <a:p>
            <a:r>
              <a:rPr kumimoji="1" lang="ja-JP" altLang="en-US" sz="1400" dirty="0" smtClean="0">
                <a:solidFill>
                  <a:srgbClr val="FF0000"/>
                </a:solidFill>
              </a:rPr>
              <a:t>■　令和</a:t>
            </a:r>
            <a:r>
              <a:rPr kumimoji="1" lang="ja-JP" altLang="en-US" sz="1400" dirty="0">
                <a:solidFill>
                  <a:srgbClr val="FF0000"/>
                </a:solidFill>
              </a:rPr>
              <a:t>２年４月１日以降に、完了又は公告日時点において３か月以上継続して履行中の経営戦略策定業務</a:t>
            </a:r>
            <a:r>
              <a:rPr kumimoji="1" lang="ja-JP" altLang="en-US" sz="1400" dirty="0" smtClean="0">
                <a:solidFill>
                  <a:srgbClr val="FF0000"/>
                </a:solidFill>
              </a:rPr>
              <a:t>の</a:t>
            </a:r>
            <a:endParaRPr kumimoji="1" lang="en-US" altLang="ja-JP" sz="1400" dirty="0" smtClean="0">
              <a:solidFill>
                <a:srgbClr val="FF0000"/>
              </a:solidFill>
            </a:endParaRPr>
          </a:p>
          <a:p>
            <a:r>
              <a:rPr kumimoji="1" lang="ja-JP" altLang="en-US" sz="1400" dirty="0">
                <a:solidFill>
                  <a:srgbClr val="FF0000"/>
                </a:solidFill>
              </a:rPr>
              <a:t>　</a:t>
            </a:r>
            <a:r>
              <a:rPr kumimoji="1" lang="ja-JP" altLang="en-US" sz="1400" dirty="0" smtClean="0">
                <a:solidFill>
                  <a:srgbClr val="FF0000"/>
                </a:solidFill>
              </a:rPr>
              <a:t>　 履行</a:t>
            </a:r>
            <a:r>
              <a:rPr kumimoji="1" lang="ja-JP" altLang="en-US" sz="1400" dirty="0">
                <a:solidFill>
                  <a:srgbClr val="FF0000"/>
                </a:solidFill>
              </a:rPr>
              <a:t>実績のうち、契約金額が高い順に３業務分の事例を記載すること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記載</a:t>
            </a:r>
            <a:r>
              <a:rPr kumimoji="1" lang="ja-JP" altLang="en-US" sz="1400" dirty="0">
                <a:solidFill>
                  <a:srgbClr val="FF0000"/>
                </a:solidFill>
              </a:rPr>
              <a:t>した実績については、履行実績を証するものとして、契約書及び仕様書の写しその他契約内容を確認できる書類を添付すること。ただし、参加表明時に掲げた実績と同じものを記載する場合は、当該実績の挙証書類については省略しても差し支えない。</a:t>
            </a:r>
          </a:p>
        </p:txBody>
      </p:sp>
    </p:spTree>
    <p:extLst>
      <p:ext uri="{BB962C8B-B14F-4D97-AF65-F5344CB8AC3E}">
        <p14:creationId xmlns:p14="http://schemas.microsoft.com/office/powerpoint/2010/main" val="1953261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a:t>
            </a:r>
            <a:r>
              <a:rPr lang="zh-TW" altLang="en-US" b="1" dirty="0">
                <a:solidFill>
                  <a:sysClr val="windowText" lastClr="000000"/>
                </a:solidFill>
                <a:latin typeface="Meiryo UI" panose="020B0604030504040204" pitchFamily="50" charset="-128"/>
                <a:ea typeface="Meiryo UI" panose="020B0604030504040204" pitchFamily="50" charset="-128"/>
              </a:rPr>
              <a:t>戦略策定支援業務</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２</a:t>
            </a:r>
            <a:r>
              <a:rPr kumimoji="1" lang="en-US" altLang="ja-JP" sz="1600" dirty="0" smtClean="0"/>
              <a:t>-</a:t>
            </a:r>
            <a:r>
              <a:rPr kumimoji="1" lang="ja-JP" altLang="en-US" sz="1600" dirty="0" smtClean="0"/>
              <a:t>１</a:t>
            </a:r>
            <a:r>
              <a:rPr kumimoji="1" lang="en-US" altLang="zh-TW" sz="1600" dirty="0" smtClean="0"/>
              <a:t>-</a:t>
            </a:r>
            <a:r>
              <a:rPr kumimoji="1" lang="zh-TW" altLang="en-US" sz="1600" dirty="0" smtClean="0"/>
              <a:t>１</a:t>
            </a:r>
            <a:r>
              <a:rPr kumimoji="1" lang="zh-TW" altLang="en-US" sz="1600" dirty="0"/>
              <a:t>　</a:t>
            </a:r>
            <a:r>
              <a:rPr kumimoji="1" lang="ja-JP" altLang="en-US" sz="1600" dirty="0"/>
              <a:t>現状分析の実施</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7</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別添調達仕様書</a:t>
            </a:r>
            <a:r>
              <a:rPr kumimoji="1" lang="ja-JP" altLang="en-US" sz="1400" dirty="0">
                <a:solidFill>
                  <a:srgbClr val="FF0000"/>
                </a:solidFill>
              </a:rPr>
              <a:t>の「２　業務</a:t>
            </a:r>
            <a:r>
              <a:rPr kumimoji="1" lang="ja-JP" altLang="en-US" sz="1400" dirty="0" smtClean="0">
                <a:solidFill>
                  <a:srgbClr val="FF0000"/>
                </a:solidFill>
              </a:rPr>
              <a:t>の概要」</a:t>
            </a:r>
            <a:r>
              <a:rPr kumimoji="1" lang="ja-JP" altLang="en-US" sz="1400" dirty="0">
                <a:solidFill>
                  <a:srgbClr val="FF0000"/>
                </a:solidFill>
              </a:rPr>
              <a:t>及び「３　前提条件」を踏まえ、姫路版スマートシティ事業がターゲットとする市民のニーズ、インサイト、関心が高い事項等に係る現状の調査及び調査結果の分析方法を記述すること</a:t>
            </a:r>
            <a:r>
              <a:rPr kumimoji="1" lang="ja-JP" altLang="en-US" sz="1400" dirty="0" smtClean="0">
                <a:solidFill>
                  <a:srgbClr val="FF0000"/>
                </a:solidFill>
              </a:rPr>
              <a:t>。</a:t>
            </a:r>
            <a:endParaRPr kumimoji="1" lang="en-US" altLang="ja-JP" sz="1400" dirty="0" smtClean="0">
              <a:solidFill>
                <a:srgbClr val="FF0000"/>
              </a:solidFill>
            </a:endParaRPr>
          </a:p>
          <a:p>
            <a:r>
              <a:rPr kumimoji="1" lang="ja-JP" altLang="en-US" sz="1400" dirty="0" smtClean="0">
                <a:solidFill>
                  <a:srgbClr val="FF0000"/>
                </a:solidFill>
              </a:rPr>
              <a:t>　　 なお</a:t>
            </a:r>
            <a:r>
              <a:rPr kumimoji="1" lang="ja-JP" altLang="en-US" sz="1400" dirty="0">
                <a:solidFill>
                  <a:srgbClr val="FF0000"/>
                </a:solidFill>
              </a:rPr>
              <a:t>、定量的調査だけではなく、追加で現状認識を深めるための有効な手法があれば積極的に提案する</a:t>
            </a:r>
            <a:r>
              <a:rPr kumimoji="1" lang="ja-JP" altLang="en-US" sz="1400" dirty="0" smtClean="0">
                <a:solidFill>
                  <a:srgbClr val="FF0000"/>
                </a:solidFill>
              </a:rPr>
              <a:t>こと。</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上記</a:t>
            </a:r>
            <a:r>
              <a:rPr kumimoji="1" lang="ja-JP" altLang="en-US" sz="1400" dirty="0">
                <a:solidFill>
                  <a:srgbClr val="FF0000"/>
                </a:solidFill>
              </a:rPr>
              <a:t>の現状の調査及び調査結果の分析に関して、根拠及び得られる効果を明記すること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記述内容に関しては、提案者</a:t>
            </a:r>
            <a:r>
              <a:rPr kumimoji="1" lang="ja-JP" altLang="en-US" sz="1400" dirty="0">
                <a:solidFill>
                  <a:srgbClr val="FF0000"/>
                </a:solidFill>
              </a:rPr>
              <a:t>がこれまで実施した同様の業務事例を基に説明することが望ましい</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a:solidFill>
                  <a:srgbClr val="FF0000"/>
                </a:solidFill>
              </a:rPr>
              <a:t>必要に応じ、構造化されたイメージ図や比較表を掲載する等、理解の一助とするための工夫を施すこと</a:t>
            </a:r>
            <a:r>
              <a:rPr kumimoji="1" lang="ja-JP" altLang="en-US" sz="1400" dirty="0" smtClean="0">
                <a:solidFill>
                  <a:srgbClr val="FF0000"/>
                </a:solidFill>
              </a:rPr>
              <a:t>。</a:t>
            </a:r>
            <a:endParaRPr kumimoji="1" lang="en-US" altLang="ja-JP" sz="1400" dirty="0" smtClean="0">
              <a:solidFill>
                <a:srgbClr val="FF0000"/>
              </a:solidFill>
            </a:endParaRPr>
          </a:p>
        </p:txBody>
      </p:sp>
    </p:spTree>
    <p:extLst>
      <p:ext uri="{BB962C8B-B14F-4D97-AF65-F5344CB8AC3E}">
        <p14:creationId xmlns:p14="http://schemas.microsoft.com/office/powerpoint/2010/main" val="1920750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a:t>
            </a:r>
            <a:r>
              <a:rPr lang="zh-TW" altLang="en-US" b="1" dirty="0">
                <a:solidFill>
                  <a:sysClr val="windowText" lastClr="000000"/>
                </a:solidFill>
                <a:latin typeface="Meiryo UI" panose="020B0604030504040204" pitchFamily="50" charset="-128"/>
                <a:ea typeface="Meiryo UI" panose="020B0604030504040204" pitchFamily="50" charset="-128"/>
              </a:rPr>
              <a:t>戦略策定支援業務</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２</a:t>
            </a:r>
            <a:r>
              <a:rPr kumimoji="1" lang="en-US" altLang="zh-TW" sz="1600" dirty="0" smtClean="0"/>
              <a:t>-</a:t>
            </a:r>
            <a:r>
              <a:rPr kumimoji="1" lang="ja-JP" altLang="en-US" sz="1600" dirty="0" smtClean="0"/>
              <a:t>１</a:t>
            </a:r>
            <a:r>
              <a:rPr kumimoji="1" lang="en-US" altLang="ja-JP" sz="1600" dirty="0" smtClean="0"/>
              <a:t>-</a:t>
            </a:r>
            <a:r>
              <a:rPr kumimoji="1" lang="ja-JP" altLang="en-US" sz="1600" dirty="0" smtClean="0"/>
              <a:t>２</a:t>
            </a:r>
            <a:r>
              <a:rPr kumimoji="1" lang="zh-TW" altLang="en-US" sz="1600" dirty="0"/>
              <a:t>　</a:t>
            </a:r>
            <a:r>
              <a:rPr kumimoji="1" lang="ja-JP" altLang="en-US" sz="1600" dirty="0" smtClean="0"/>
              <a:t>提供</a:t>
            </a:r>
            <a:r>
              <a:rPr kumimoji="1" lang="ja-JP" altLang="en-US" sz="1600" dirty="0"/>
              <a:t>価値の仮説設定</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8</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1384995"/>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２</a:t>
            </a:r>
            <a:r>
              <a:rPr kumimoji="1" lang="en-US" altLang="ja-JP" sz="1400" dirty="0" smtClean="0">
                <a:solidFill>
                  <a:srgbClr val="FF0000"/>
                </a:solidFill>
              </a:rPr>
              <a:t>-</a:t>
            </a:r>
            <a:r>
              <a:rPr kumimoji="1" lang="ja-JP" altLang="en-US" sz="1400" dirty="0" smtClean="0">
                <a:solidFill>
                  <a:srgbClr val="FF0000"/>
                </a:solidFill>
              </a:rPr>
              <a:t>１</a:t>
            </a:r>
            <a:r>
              <a:rPr kumimoji="1" lang="en-US" altLang="ja-JP" sz="1400" dirty="0" smtClean="0">
                <a:solidFill>
                  <a:srgbClr val="FF0000"/>
                </a:solidFill>
              </a:rPr>
              <a:t>-</a:t>
            </a:r>
            <a:r>
              <a:rPr kumimoji="1" lang="ja-JP" altLang="en-US" sz="1400" dirty="0" smtClean="0">
                <a:solidFill>
                  <a:srgbClr val="FF0000"/>
                </a:solidFill>
              </a:rPr>
              <a:t>１の分析結果</a:t>
            </a:r>
            <a:r>
              <a:rPr kumimoji="1" lang="ja-JP" altLang="en-US" sz="1400" dirty="0">
                <a:solidFill>
                  <a:srgbClr val="FF0000"/>
                </a:solidFill>
              </a:rPr>
              <a:t>から、姫路版スマートシティ事業によって市民が享受する価値（提供価値）について、仮説設定を行うにあたって、基礎とする考え方や、有用と考えるフレームワーク等について、採用する根拠も含め、詳細に記述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記述</a:t>
            </a:r>
            <a:r>
              <a:rPr kumimoji="1" lang="ja-JP" altLang="en-US" sz="1400" dirty="0">
                <a:solidFill>
                  <a:srgbClr val="FF0000"/>
                </a:solidFill>
              </a:rPr>
              <a:t>内容に関しては</a:t>
            </a:r>
            <a:r>
              <a:rPr kumimoji="1" lang="ja-JP" altLang="en-US" sz="1400" dirty="0" smtClean="0">
                <a:solidFill>
                  <a:srgbClr val="FF0000"/>
                </a:solidFill>
              </a:rPr>
              <a:t>、提案者</a:t>
            </a:r>
            <a:r>
              <a:rPr kumimoji="1" lang="ja-JP" altLang="en-US" sz="1400" dirty="0">
                <a:solidFill>
                  <a:srgbClr val="FF0000"/>
                </a:solidFill>
              </a:rPr>
              <a:t>がこれまで実施した同様の業務事例を基に説明</a:t>
            </a:r>
            <a:r>
              <a:rPr kumimoji="1" lang="ja-JP" altLang="en-US" sz="1400" dirty="0" smtClean="0">
                <a:solidFill>
                  <a:srgbClr val="FF0000"/>
                </a:solidFill>
              </a:rPr>
              <a:t>する</a:t>
            </a:r>
            <a:r>
              <a:rPr kumimoji="1" lang="ja-JP" altLang="en-US" sz="1400" dirty="0">
                <a:solidFill>
                  <a:srgbClr val="FF0000"/>
                </a:solidFill>
              </a:rPr>
              <a:t>ことが望ましい</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必要</a:t>
            </a:r>
            <a:r>
              <a:rPr kumimoji="1" lang="ja-JP" altLang="en-US" sz="1400" dirty="0">
                <a:solidFill>
                  <a:srgbClr val="FF0000"/>
                </a:solidFill>
              </a:rPr>
              <a:t>に応じ、構造化されたイメージ図や比較表を掲載する等、理解の一助とするための工夫を施すこと。</a:t>
            </a:r>
          </a:p>
        </p:txBody>
      </p:sp>
    </p:spTree>
    <p:extLst>
      <p:ext uri="{BB962C8B-B14F-4D97-AF65-F5344CB8AC3E}">
        <p14:creationId xmlns:p14="http://schemas.microsoft.com/office/powerpoint/2010/main" val="4167132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a:t>
            </a:r>
            <a:r>
              <a:rPr lang="zh-TW" altLang="en-US" b="1" dirty="0">
                <a:solidFill>
                  <a:sysClr val="windowText" lastClr="000000"/>
                </a:solidFill>
                <a:latin typeface="Meiryo UI" panose="020B0604030504040204" pitchFamily="50" charset="-128"/>
                <a:ea typeface="Meiryo UI" panose="020B0604030504040204" pitchFamily="50" charset="-128"/>
              </a:rPr>
              <a:t>戦略策定支援業務</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２</a:t>
            </a:r>
            <a:r>
              <a:rPr kumimoji="1" lang="en-US" altLang="ja-JP" sz="1600" dirty="0" smtClean="0"/>
              <a:t>-</a:t>
            </a:r>
            <a:r>
              <a:rPr kumimoji="1" lang="ja-JP" altLang="en-US" sz="1600" dirty="0" smtClean="0"/>
              <a:t>１</a:t>
            </a:r>
            <a:r>
              <a:rPr kumimoji="1" lang="en-US" altLang="zh-TW" sz="1600" dirty="0" smtClean="0"/>
              <a:t>-</a:t>
            </a:r>
            <a:r>
              <a:rPr kumimoji="1" lang="ja-JP" altLang="en-US" sz="1600" dirty="0" smtClean="0"/>
              <a:t>３</a:t>
            </a:r>
            <a:r>
              <a:rPr kumimoji="1" lang="zh-TW" altLang="en-US" sz="1600" dirty="0"/>
              <a:t>　</a:t>
            </a:r>
            <a:r>
              <a:rPr kumimoji="1" lang="ja-JP" altLang="en-US" sz="1600" dirty="0" smtClean="0"/>
              <a:t>提供</a:t>
            </a:r>
            <a:r>
              <a:rPr kumimoji="1" lang="ja-JP" altLang="en-US" sz="1600" dirty="0"/>
              <a:t>価値の規定</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9</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２</a:t>
            </a:r>
            <a:r>
              <a:rPr kumimoji="1" lang="en-US" altLang="ja-JP" sz="1400" dirty="0" smtClean="0">
                <a:solidFill>
                  <a:srgbClr val="FF0000"/>
                </a:solidFill>
              </a:rPr>
              <a:t>-</a:t>
            </a:r>
            <a:r>
              <a:rPr kumimoji="1" lang="ja-JP" altLang="en-US" sz="1400" dirty="0" smtClean="0">
                <a:solidFill>
                  <a:srgbClr val="FF0000"/>
                </a:solidFill>
              </a:rPr>
              <a:t>１</a:t>
            </a:r>
            <a:r>
              <a:rPr kumimoji="1" lang="en-US" altLang="ja-JP" sz="1400" dirty="0" smtClean="0">
                <a:solidFill>
                  <a:srgbClr val="FF0000"/>
                </a:solidFill>
              </a:rPr>
              <a:t>-</a:t>
            </a:r>
            <a:r>
              <a:rPr kumimoji="1" lang="ja-JP" altLang="en-US" sz="1400" dirty="0" smtClean="0">
                <a:solidFill>
                  <a:srgbClr val="FF0000"/>
                </a:solidFill>
              </a:rPr>
              <a:t>１</a:t>
            </a:r>
            <a:r>
              <a:rPr kumimoji="1" lang="ja-JP" altLang="en-US" sz="1400" dirty="0">
                <a:solidFill>
                  <a:srgbClr val="FF0000"/>
                </a:solidFill>
              </a:rPr>
              <a:t>及び</a:t>
            </a:r>
            <a:r>
              <a:rPr kumimoji="1" lang="ja-JP" altLang="en-US" sz="1400" dirty="0" smtClean="0">
                <a:solidFill>
                  <a:srgbClr val="FF0000"/>
                </a:solidFill>
              </a:rPr>
              <a:t>２</a:t>
            </a:r>
            <a:r>
              <a:rPr kumimoji="1" lang="en-US" altLang="ja-JP" sz="1400" dirty="0" smtClean="0">
                <a:solidFill>
                  <a:srgbClr val="FF0000"/>
                </a:solidFill>
              </a:rPr>
              <a:t>-</a:t>
            </a:r>
            <a:r>
              <a:rPr kumimoji="1" lang="ja-JP" altLang="en-US" sz="1400" dirty="0" smtClean="0">
                <a:solidFill>
                  <a:srgbClr val="FF0000"/>
                </a:solidFill>
              </a:rPr>
              <a:t>１</a:t>
            </a:r>
            <a:r>
              <a:rPr kumimoji="1" lang="en-US" altLang="ja-JP" sz="1400" dirty="0" smtClean="0">
                <a:solidFill>
                  <a:srgbClr val="FF0000"/>
                </a:solidFill>
              </a:rPr>
              <a:t>-</a:t>
            </a:r>
            <a:r>
              <a:rPr kumimoji="1" lang="ja-JP" altLang="en-US" sz="1400" dirty="0">
                <a:solidFill>
                  <a:srgbClr val="FF0000"/>
                </a:solidFill>
              </a:rPr>
              <a:t>２をもとに、姫路版スマートシティ事業が提供すべき価値を規定し、訴求すべき基本的な理念（ブランドコンセプト）を言語化するために、基礎とする考え方や有用と考えるフレームワーク等について、採用する根拠も含め、詳細に記述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上記</a:t>
            </a:r>
            <a:r>
              <a:rPr kumimoji="1" lang="ja-JP" altLang="en-US" sz="1400" dirty="0">
                <a:solidFill>
                  <a:srgbClr val="FF0000"/>
                </a:solidFill>
              </a:rPr>
              <a:t>の記述内容に関しては、提案者がこれまで実施した同様の業務事例を基に説明することが望ましい</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単</a:t>
            </a:r>
            <a:r>
              <a:rPr kumimoji="1" lang="ja-JP" altLang="en-US" sz="1400" dirty="0">
                <a:solidFill>
                  <a:srgbClr val="FF0000"/>
                </a:solidFill>
              </a:rPr>
              <a:t>なるキャッチコピーやキャッチフレーズの策定にとどまる内容は評価しない</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必要</a:t>
            </a:r>
            <a:r>
              <a:rPr kumimoji="1" lang="ja-JP" altLang="en-US" sz="1400" dirty="0">
                <a:solidFill>
                  <a:srgbClr val="FF0000"/>
                </a:solidFill>
              </a:rPr>
              <a:t>に応じ、構造化されたイメージ図や比較表を掲載する等、理解の一助とするための工夫を施すこと。</a:t>
            </a:r>
            <a:endParaRPr kumimoji="1" lang="ja-JP" altLang="en-US" sz="1400" dirty="0" smtClean="0">
              <a:solidFill>
                <a:srgbClr val="FF0000"/>
              </a:solidFill>
            </a:endParaRPr>
          </a:p>
        </p:txBody>
      </p:sp>
    </p:spTree>
    <p:extLst>
      <p:ext uri="{BB962C8B-B14F-4D97-AF65-F5344CB8AC3E}">
        <p14:creationId xmlns:p14="http://schemas.microsoft.com/office/powerpoint/2010/main" val="21049757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Calibri Light"/>
        <a:ea typeface="Meiryo UI"/>
        <a:cs typeface=""/>
      </a:majorFont>
      <a:minorFont>
        <a:latin typeface="Calibr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1024</TotalTime>
  <Words>1711</Words>
  <Application>Microsoft Office PowerPoint</Application>
  <PresentationFormat>画面に合わせる (4:3)</PresentationFormat>
  <Paragraphs>106</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Meiryo UI</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岸　恭佑</dc:creator>
  <cp:lastModifiedBy>Administrator</cp:lastModifiedBy>
  <cp:revision>157</cp:revision>
  <dcterms:created xsi:type="dcterms:W3CDTF">2023-02-13T01:21:19Z</dcterms:created>
  <dcterms:modified xsi:type="dcterms:W3CDTF">2025-05-19T00:06:43Z</dcterms:modified>
</cp:coreProperties>
</file>