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305" r:id="rId6"/>
    <p:sldId id="309" r:id="rId7"/>
    <p:sldId id="327" r:id="rId8"/>
    <p:sldId id="328" r:id="rId9"/>
    <p:sldId id="329" r:id="rId10"/>
    <p:sldId id="319" r:id="rId11"/>
    <p:sldId id="330" r:id="rId12"/>
    <p:sldId id="331" r:id="rId13"/>
    <p:sldId id="297" r:id="rId14"/>
    <p:sldId id="332" r:id="rId15"/>
    <p:sldId id="307" r:id="rId16"/>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表紙" id="{FB0F1E94-E9FB-402A-8920-8E6AEA9C20EE}">
          <p14:sldIdLst>
            <p14:sldId id="256"/>
            <p14:sldId id="257"/>
          </p14:sldIdLst>
        </p14:section>
        <p14:section name="１　業務実績" id="{74AF80AA-CF47-4A3B-B718-4A5A447570BD}">
          <p14:sldIdLst>
            <p14:sldId id="258"/>
          </p14:sldIdLst>
        </p14:section>
        <p14:section name="２　基本的な考え方等" id="{229A5737-3D66-42AF-A73A-130DDDC84471}">
          <p14:sldIdLst>
            <p14:sldId id="259"/>
            <p14:sldId id="305"/>
          </p14:sldIdLst>
        </p14:section>
        <p14:section name="３　システム" id="{91039138-3FE3-47EF-B9A4-3AD090ED9E21}">
          <p14:sldIdLst>
            <p14:sldId id="309"/>
            <p14:sldId id="327"/>
            <p14:sldId id="328"/>
            <p14:sldId id="329"/>
          </p14:sldIdLst>
        </p14:section>
        <p14:section name="４　投稿者向け説明会・研修会及び管理者向け研修" id="{DEDB916A-6E35-47D0-8239-5324AEFA4685}">
          <p14:sldIdLst>
            <p14:sldId id="319"/>
            <p14:sldId id="330"/>
          </p14:sldIdLst>
        </p14:section>
        <p14:section name="５　広報物の作成" id="{2E7D77E7-E670-4F7C-BE16-8C48B3455F95}">
          <p14:sldIdLst>
            <p14:sldId id="331"/>
          </p14:sldIdLst>
        </p14:section>
        <p14:section name="６　運用保守" id="{8A5A0DD3-869F-4A07-970A-8C14E6772FDD}">
          <p14:sldIdLst>
            <p14:sldId id="297"/>
          </p14:sldIdLst>
        </p14:section>
        <p14:section name="７　問合せ対応" id="{537A71EC-761B-479A-B557-9B5743D45311}">
          <p14:sldIdLst>
            <p14:sldId id="332"/>
          </p14:sldIdLst>
        </p14:section>
        <p14:section name="８　追加提案" id="{5B13B31C-B3F4-4ED7-9951-01F50D693D7E}">
          <p14:sldIdLst>
            <p14:sldId id="30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7" autoAdjust="0"/>
    <p:restoredTop sz="94660"/>
  </p:normalViewPr>
  <p:slideViewPr>
    <p:cSldViewPr snapToGrid="0">
      <p:cViewPr varScale="1">
        <p:scale>
          <a:sx n="87" d="100"/>
          <a:sy n="87" d="100"/>
        </p:scale>
        <p:origin x="523"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6D7411B-CCB0-47F5-A2B7-8DEB572D3973}" type="datetimeFigureOut">
              <a:rPr kumimoji="1" lang="ja-JP" altLang="en-US" smtClean="0"/>
              <a:t>2025/4/14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F9755F1-C842-4920-9A94-21342862AD1B}" type="slidenum">
              <a:rPr kumimoji="1" lang="ja-JP" altLang="en-US" smtClean="0"/>
              <a:t>‹#›</a:t>
            </a:fld>
            <a:endParaRPr kumimoji="1" lang="ja-JP" altLang="en-US"/>
          </a:p>
        </p:txBody>
      </p:sp>
    </p:spTree>
    <p:extLst>
      <p:ext uri="{BB962C8B-B14F-4D97-AF65-F5344CB8AC3E}">
        <p14:creationId xmlns:p14="http://schemas.microsoft.com/office/powerpoint/2010/main" val="1624012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6D7411B-CCB0-47F5-A2B7-8DEB572D3973}" type="datetimeFigureOut">
              <a:rPr kumimoji="1" lang="ja-JP" altLang="en-US" smtClean="0"/>
              <a:t>2025/4/14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F9755F1-C842-4920-9A94-21342862AD1B}" type="slidenum">
              <a:rPr kumimoji="1" lang="ja-JP" altLang="en-US" smtClean="0"/>
              <a:t>‹#›</a:t>
            </a:fld>
            <a:endParaRPr kumimoji="1" lang="ja-JP" altLang="en-US"/>
          </a:p>
        </p:txBody>
      </p:sp>
    </p:spTree>
    <p:extLst>
      <p:ext uri="{BB962C8B-B14F-4D97-AF65-F5344CB8AC3E}">
        <p14:creationId xmlns:p14="http://schemas.microsoft.com/office/powerpoint/2010/main" val="3085776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2"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2"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6D7411B-CCB0-47F5-A2B7-8DEB572D3973}" type="datetimeFigureOut">
              <a:rPr kumimoji="1" lang="ja-JP" altLang="en-US" smtClean="0"/>
              <a:t>2025/4/14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F9755F1-C842-4920-9A94-21342862AD1B}" type="slidenum">
              <a:rPr kumimoji="1" lang="ja-JP" altLang="en-US" smtClean="0"/>
              <a:t>‹#›</a:t>
            </a:fld>
            <a:endParaRPr kumimoji="1" lang="ja-JP" altLang="en-US"/>
          </a:p>
        </p:txBody>
      </p:sp>
    </p:spTree>
    <p:extLst>
      <p:ext uri="{BB962C8B-B14F-4D97-AF65-F5344CB8AC3E}">
        <p14:creationId xmlns:p14="http://schemas.microsoft.com/office/powerpoint/2010/main" val="37954055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1041" name="Rectangle 6"/>
          <p:cNvSpPr>
            <a:spLocks noGrp="1" noChangeArrowheads="1"/>
          </p:cNvSpPr>
          <p:nvPr>
            <p:ph type="sldNum" sz="quarter" idx="12"/>
          </p:nvPr>
        </p:nvSpPr>
        <p:spPr>
          <a:xfrm>
            <a:off x="11540443" y="107112"/>
            <a:ext cx="619200" cy="347925"/>
          </a:xfrm>
          <a:solidFill>
            <a:schemeClr val="bg1"/>
          </a:solidFill>
          <a:ln>
            <a:solidFill>
              <a:schemeClr val="tx1"/>
            </a:solidFill>
          </a:ln>
        </p:spPr>
        <p:txBody>
          <a:bodyPr anchor="ctr"/>
          <a:lstStyle>
            <a:lvl1pPr algn="ctr">
              <a:defRPr/>
            </a:lvl1pPr>
          </a:lstStyle>
          <a:p>
            <a:pPr>
              <a:defRPr/>
            </a:pPr>
            <a:fld id="{ED70751B-34C4-41F7-9A42-B8AF8614956A}" type="slidenum">
              <a:rPr lang="en-US" altLang="ja-JP" smtClean="0"/>
              <a:pPr>
                <a:defRPr/>
              </a:pPr>
              <a:t>‹#›</a:t>
            </a:fld>
            <a:endParaRPr lang="en-US" altLang="ja-JP" dirty="0"/>
          </a:p>
        </p:txBody>
      </p:sp>
    </p:spTree>
    <p:extLst>
      <p:ext uri="{BB962C8B-B14F-4D97-AF65-F5344CB8AC3E}">
        <p14:creationId xmlns:p14="http://schemas.microsoft.com/office/powerpoint/2010/main" val="723749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6D7411B-CCB0-47F5-A2B7-8DEB572D3973}" type="datetimeFigureOut">
              <a:rPr kumimoji="1" lang="ja-JP" altLang="en-US" smtClean="0"/>
              <a:t>2025/4/14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F9755F1-C842-4920-9A94-21342862AD1B}" type="slidenum">
              <a:rPr kumimoji="1" lang="ja-JP" altLang="en-US" smtClean="0"/>
              <a:t>‹#›</a:t>
            </a:fld>
            <a:endParaRPr kumimoji="1" lang="ja-JP" altLang="en-US"/>
          </a:p>
        </p:txBody>
      </p:sp>
    </p:spTree>
    <p:extLst>
      <p:ext uri="{BB962C8B-B14F-4D97-AF65-F5344CB8AC3E}">
        <p14:creationId xmlns:p14="http://schemas.microsoft.com/office/powerpoint/2010/main" val="1004019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1" y="1709742"/>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1" y="4589467"/>
            <a:ext cx="10515600" cy="1500187"/>
          </a:xfrm>
        </p:spPr>
        <p:txBody>
          <a:bodyPr/>
          <a:lstStyle>
            <a:lvl1pPr marL="0" indent="0">
              <a:buNone/>
              <a:defRPr sz="2400">
                <a:solidFill>
                  <a:schemeClr val="tx1">
                    <a:tint val="75000"/>
                  </a:schemeClr>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6D7411B-CCB0-47F5-A2B7-8DEB572D3973}" type="datetimeFigureOut">
              <a:rPr kumimoji="1" lang="ja-JP" altLang="en-US" smtClean="0"/>
              <a:t>2025/4/14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F9755F1-C842-4920-9A94-21342862AD1B}" type="slidenum">
              <a:rPr kumimoji="1" lang="ja-JP" altLang="en-US" smtClean="0"/>
              <a:t>‹#›</a:t>
            </a:fld>
            <a:endParaRPr kumimoji="1" lang="ja-JP" altLang="en-US"/>
          </a:p>
        </p:txBody>
      </p:sp>
    </p:spTree>
    <p:extLst>
      <p:ext uri="{BB962C8B-B14F-4D97-AF65-F5344CB8AC3E}">
        <p14:creationId xmlns:p14="http://schemas.microsoft.com/office/powerpoint/2010/main" val="1394837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6D7411B-CCB0-47F5-A2B7-8DEB572D3973}" type="datetimeFigureOut">
              <a:rPr kumimoji="1" lang="ja-JP" altLang="en-US" smtClean="0"/>
              <a:t>2025/4/14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F9755F1-C842-4920-9A94-21342862AD1B}" type="slidenum">
              <a:rPr kumimoji="1" lang="ja-JP" altLang="en-US" smtClean="0"/>
              <a:t>‹#›</a:t>
            </a:fld>
            <a:endParaRPr kumimoji="1" lang="ja-JP" altLang="en-US"/>
          </a:p>
        </p:txBody>
      </p:sp>
    </p:spTree>
    <p:extLst>
      <p:ext uri="{BB962C8B-B14F-4D97-AF65-F5344CB8AC3E}">
        <p14:creationId xmlns:p14="http://schemas.microsoft.com/office/powerpoint/2010/main" val="2270720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9"/>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9" y="1681163"/>
            <a:ext cx="5157787" cy="823912"/>
          </a:xfr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9"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2" y="1681163"/>
            <a:ext cx="5183188" cy="823912"/>
          </a:xfr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2"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6D7411B-CCB0-47F5-A2B7-8DEB572D3973}" type="datetimeFigureOut">
              <a:rPr kumimoji="1" lang="ja-JP" altLang="en-US" smtClean="0"/>
              <a:t>2025/4/14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F9755F1-C842-4920-9A94-21342862AD1B}" type="slidenum">
              <a:rPr kumimoji="1" lang="ja-JP" altLang="en-US" smtClean="0"/>
              <a:t>‹#›</a:t>
            </a:fld>
            <a:endParaRPr kumimoji="1" lang="ja-JP" altLang="en-US"/>
          </a:p>
        </p:txBody>
      </p:sp>
    </p:spTree>
    <p:extLst>
      <p:ext uri="{BB962C8B-B14F-4D97-AF65-F5344CB8AC3E}">
        <p14:creationId xmlns:p14="http://schemas.microsoft.com/office/powerpoint/2010/main" val="451521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6D7411B-CCB0-47F5-A2B7-8DEB572D3973}" type="datetimeFigureOut">
              <a:rPr kumimoji="1" lang="ja-JP" altLang="en-US" smtClean="0"/>
              <a:t>2025/4/14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F9755F1-C842-4920-9A94-21342862AD1B}" type="slidenum">
              <a:rPr kumimoji="1" lang="ja-JP" altLang="en-US" smtClean="0"/>
              <a:t>‹#›</a:t>
            </a:fld>
            <a:endParaRPr kumimoji="1" lang="ja-JP" altLang="en-US"/>
          </a:p>
        </p:txBody>
      </p:sp>
    </p:spTree>
    <p:extLst>
      <p:ext uri="{BB962C8B-B14F-4D97-AF65-F5344CB8AC3E}">
        <p14:creationId xmlns:p14="http://schemas.microsoft.com/office/powerpoint/2010/main" val="3671402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6D7411B-CCB0-47F5-A2B7-8DEB572D3973}" type="datetimeFigureOut">
              <a:rPr kumimoji="1" lang="ja-JP" altLang="en-US" smtClean="0"/>
              <a:t>2025/4/14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F9755F1-C842-4920-9A94-21342862AD1B}" type="slidenum">
              <a:rPr kumimoji="1" lang="ja-JP" altLang="en-US" smtClean="0"/>
              <a:t>‹#›</a:t>
            </a:fld>
            <a:endParaRPr kumimoji="1" lang="ja-JP" altLang="en-US"/>
          </a:p>
        </p:txBody>
      </p:sp>
    </p:spTree>
    <p:extLst>
      <p:ext uri="{BB962C8B-B14F-4D97-AF65-F5344CB8AC3E}">
        <p14:creationId xmlns:p14="http://schemas.microsoft.com/office/powerpoint/2010/main" val="3571183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6D7411B-CCB0-47F5-A2B7-8DEB572D3973}" type="datetimeFigureOut">
              <a:rPr kumimoji="1" lang="ja-JP" altLang="en-US" smtClean="0"/>
              <a:t>2025/4/14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F9755F1-C842-4920-9A94-21342862AD1B}" type="slidenum">
              <a:rPr kumimoji="1" lang="ja-JP" altLang="en-US" smtClean="0"/>
              <a:t>‹#›</a:t>
            </a:fld>
            <a:endParaRPr kumimoji="1" lang="ja-JP" altLang="en-US"/>
          </a:p>
        </p:txBody>
      </p:sp>
    </p:spTree>
    <p:extLst>
      <p:ext uri="{BB962C8B-B14F-4D97-AF65-F5344CB8AC3E}">
        <p14:creationId xmlns:p14="http://schemas.microsoft.com/office/powerpoint/2010/main" val="72965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9"/>
            <a:ext cx="6172200" cy="4873625"/>
          </a:xfrm>
        </p:spPr>
        <p:txBody>
          <a:bodyPr/>
          <a:lstStyle>
            <a:lvl1pPr marL="0" indent="0">
              <a:buNone/>
              <a:defRPr sz="3200"/>
            </a:lvl1pPr>
            <a:lvl2pPr marL="457178" indent="0">
              <a:buNone/>
              <a:defRPr sz="2800"/>
            </a:lvl2pPr>
            <a:lvl3pPr marL="914354" indent="0">
              <a:buNone/>
              <a:defRPr sz="2400"/>
            </a:lvl3pPr>
            <a:lvl4pPr marL="1371532" indent="0">
              <a:buNone/>
              <a:defRPr sz="2000"/>
            </a:lvl4pPr>
            <a:lvl5pPr marL="1828709" indent="0">
              <a:buNone/>
              <a:defRPr sz="2000"/>
            </a:lvl5pPr>
            <a:lvl6pPr marL="2285886" indent="0">
              <a:buNone/>
              <a:defRPr sz="2000"/>
            </a:lvl6pPr>
            <a:lvl7pPr marL="2743062" indent="0">
              <a:buNone/>
              <a:defRPr sz="2000"/>
            </a:lvl7pPr>
            <a:lvl8pPr marL="3200240" indent="0">
              <a:buNone/>
              <a:defRPr sz="2000"/>
            </a:lvl8pPr>
            <a:lvl9pPr marL="3657418"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6D7411B-CCB0-47F5-A2B7-8DEB572D3973}" type="datetimeFigureOut">
              <a:rPr kumimoji="1" lang="ja-JP" altLang="en-US" smtClean="0"/>
              <a:t>2025/4/14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F9755F1-C842-4920-9A94-21342862AD1B}" type="slidenum">
              <a:rPr kumimoji="1" lang="ja-JP" altLang="en-US" smtClean="0"/>
              <a:t>‹#›</a:t>
            </a:fld>
            <a:endParaRPr kumimoji="1" lang="ja-JP" altLang="en-US"/>
          </a:p>
        </p:txBody>
      </p:sp>
    </p:spTree>
    <p:extLst>
      <p:ext uri="{BB962C8B-B14F-4D97-AF65-F5344CB8AC3E}">
        <p14:creationId xmlns:p14="http://schemas.microsoft.com/office/powerpoint/2010/main" val="1551619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7411B-CCB0-47F5-A2B7-8DEB572D3973}" type="datetimeFigureOut">
              <a:rPr kumimoji="1" lang="ja-JP" altLang="en-US" smtClean="0"/>
              <a:t>2025/4/14</a:t>
            </a:fld>
            <a:endParaRPr kumimoji="1" lang="ja-JP" altLang="en-US"/>
          </a:p>
        </p:txBody>
      </p:sp>
      <p:sp>
        <p:nvSpPr>
          <p:cNvPr id="5" name="フッター プレースホルダー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9755F1-C842-4920-9A94-21342862AD1B}" type="slidenum">
              <a:rPr kumimoji="1" lang="ja-JP" altLang="en-US" smtClean="0"/>
              <a:t>‹#›</a:t>
            </a:fld>
            <a:endParaRPr kumimoji="1" lang="ja-JP" altLang="en-US"/>
          </a:p>
        </p:txBody>
      </p:sp>
    </p:spTree>
    <p:extLst>
      <p:ext uri="{BB962C8B-B14F-4D97-AF65-F5344CB8AC3E}">
        <p14:creationId xmlns:p14="http://schemas.microsoft.com/office/powerpoint/2010/main" val="33457946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354"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89" indent="-228589" algn="l" defTabSz="914354"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66" indent="-228589" algn="l" defTabSz="914354"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42" indent="-228589" algn="l" defTabSz="914354"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20" indent="-228589" algn="l" defTabSz="91435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298" indent="-228589" algn="l" defTabSz="91435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354" rtl="0" eaLnBrk="1" latinLnBrk="0" hangingPunct="1">
        <a:defRPr kumimoji="1" sz="1800" kern="1200">
          <a:solidFill>
            <a:schemeClr val="tx1"/>
          </a:solidFill>
          <a:latin typeface="+mn-lt"/>
          <a:ea typeface="+mn-ea"/>
          <a:cs typeface="+mn-cs"/>
        </a:defRPr>
      </a:lvl1pPr>
      <a:lvl2pPr marL="457178" algn="l" defTabSz="914354" rtl="0" eaLnBrk="1" latinLnBrk="0" hangingPunct="1">
        <a:defRPr kumimoji="1" sz="1800" kern="1200">
          <a:solidFill>
            <a:schemeClr val="tx1"/>
          </a:solidFill>
          <a:latin typeface="+mn-lt"/>
          <a:ea typeface="+mn-ea"/>
          <a:cs typeface="+mn-cs"/>
        </a:defRPr>
      </a:lvl2pPr>
      <a:lvl3pPr marL="914354" algn="l" defTabSz="914354" rtl="0" eaLnBrk="1" latinLnBrk="0" hangingPunct="1">
        <a:defRPr kumimoji="1" sz="1800" kern="1200">
          <a:solidFill>
            <a:schemeClr val="tx1"/>
          </a:solidFill>
          <a:latin typeface="+mn-lt"/>
          <a:ea typeface="+mn-ea"/>
          <a:cs typeface="+mn-cs"/>
        </a:defRPr>
      </a:lvl3pPr>
      <a:lvl4pPr marL="1371532" algn="l" defTabSz="914354" rtl="0" eaLnBrk="1" latinLnBrk="0" hangingPunct="1">
        <a:defRPr kumimoji="1" sz="1800" kern="1200">
          <a:solidFill>
            <a:schemeClr val="tx1"/>
          </a:solidFill>
          <a:latin typeface="+mn-lt"/>
          <a:ea typeface="+mn-ea"/>
          <a:cs typeface="+mn-cs"/>
        </a:defRPr>
      </a:lvl4pPr>
      <a:lvl5pPr marL="1828709" algn="l" defTabSz="914354" rtl="0" eaLnBrk="1" latinLnBrk="0" hangingPunct="1">
        <a:defRPr kumimoji="1" sz="1800" kern="1200">
          <a:solidFill>
            <a:schemeClr val="tx1"/>
          </a:solidFill>
          <a:latin typeface="+mn-lt"/>
          <a:ea typeface="+mn-ea"/>
          <a:cs typeface="+mn-cs"/>
        </a:defRPr>
      </a:lvl5pPr>
      <a:lvl6pPr marL="2285886" algn="l" defTabSz="914354" rtl="0" eaLnBrk="1" latinLnBrk="0" hangingPunct="1">
        <a:defRPr kumimoji="1" sz="1800" kern="1200">
          <a:solidFill>
            <a:schemeClr val="tx1"/>
          </a:solidFill>
          <a:latin typeface="+mn-lt"/>
          <a:ea typeface="+mn-ea"/>
          <a:cs typeface="+mn-cs"/>
        </a:defRPr>
      </a:lvl6pPr>
      <a:lvl7pPr marL="2743062" algn="l" defTabSz="914354" rtl="0" eaLnBrk="1" latinLnBrk="0" hangingPunct="1">
        <a:defRPr kumimoji="1" sz="1800" kern="1200">
          <a:solidFill>
            <a:schemeClr val="tx1"/>
          </a:solidFill>
          <a:latin typeface="+mn-lt"/>
          <a:ea typeface="+mn-ea"/>
          <a:cs typeface="+mn-cs"/>
        </a:defRPr>
      </a:lvl7pPr>
      <a:lvl8pPr marL="3200240" algn="l" defTabSz="914354" rtl="0" eaLnBrk="1" latinLnBrk="0" hangingPunct="1">
        <a:defRPr kumimoji="1" sz="1800" kern="1200">
          <a:solidFill>
            <a:schemeClr val="tx1"/>
          </a:solidFill>
          <a:latin typeface="+mn-lt"/>
          <a:ea typeface="+mn-ea"/>
          <a:cs typeface="+mn-cs"/>
        </a:defRPr>
      </a:lvl8pPr>
      <a:lvl9pPr marL="3657418" algn="l" defTabSz="914354"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3999" y="1122363"/>
            <a:ext cx="9144000" cy="2387600"/>
          </a:xfrm>
        </p:spPr>
        <p:txBody>
          <a:bodyPr>
            <a:noAutofit/>
          </a:bodyPr>
          <a:lstStyle/>
          <a:p>
            <a:r>
              <a:rPr lang="ja-JP" altLang="en-US" sz="3200" dirty="0"/>
              <a:t>地域情報掲示板サービス導入・運用業務委託</a:t>
            </a:r>
            <a:br>
              <a:rPr lang="ja-JP" altLang="en-US" sz="3200" dirty="0"/>
            </a:br>
            <a:r>
              <a:rPr lang="ja-JP" altLang="en-US" sz="3200" dirty="0" smtClean="0"/>
              <a:t>公募型プロポーザルに係る</a:t>
            </a:r>
            <a:r>
              <a:rPr lang="ja-JP" altLang="en-US" sz="3200" dirty="0"/>
              <a:t/>
            </a:r>
            <a:br>
              <a:rPr lang="ja-JP" altLang="en-US" sz="3200" dirty="0"/>
            </a:br>
            <a:r>
              <a:rPr lang="ja-JP" altLang="en-US" sz="3200" dirty="0"/>
              <a:t>提案書</a:t>
            </a:r>
          </a:p>
        </p:txBody>
      </p:sp>
      <p:sp>
        <p:nvSpPr>
          <p:cNvPr id="4" name="テキスト ボックス 3"/>
          <p:cNvSpPr txBox="1"/>
          <p:nvPr/>
        </p:nvSpPr>
        <p:spPr>
          <a:xfrm>
            <a:off x="9794628" y="228602"/>
            <a:ext cx="1800000" cy="461665"/>
          </a:xfrm>
          <a:prstGeom prst="rect">
            <a:avLst/>
          </a:prstGeom>
          <a:noFill/>
          <a:ln>
            <a:solidFill>
              <a:schemeClr val="tx1"/>
            </a:solidFill>
          </a:ln>
        </p:spPr>
        <p:txBody>
          <a:bodyPr wrap="square" rtlCol="0">
            <a:spAutoFit/>
          </a:bodyPr>
          <a:lstStyle/>
          <a:p>
            <a:pPr algn="ctr"/>
            <a:r>
              <a:rPr lang="ja-JP" altLang="en-US" sz="2400" dirty="0" smtClean="0"/>
              <a:t>正本・副本</a:t>
            </a:r>
            <a:endParaRPr lang="ja-JP" altLang="en-US" sz="2400" dirty="0"/>
          </a:p>
        </p:txBody>
      </p:sp>
      <p:sp>
        <p:nvSpPr>
          <p:cNvPr id="5" name="テキスト ボックス 4"/>
          <p:cNvSpPr txBox="1"/>
          <p:nvPr/>
        </p:nvSpPr>
        <p:spPr>
          <a:xfrm>
            <a:off x="230833" y="90100"/>
            <a:ext cx="1338829" cy="369332"/>
          </a:xfrm>
          <a:prstGeom prst="rect">
            <a:avLst/>
          </a:prstGeom>
          <a:noFill/>
          <a:ln>
            <a:noFill/>
          </a:ln>
        </p:spPr>
        <p:txBody>
          <a:bodyPr wrap="none" rtlCol="0" anchor="ctr">
            <a:spAutoFit/>
          </a:bodyPr>
          <a:lstStyle/>
          <a:p>
            <a:pPr algn="ctr"/>
            <a:r>
              <a:rPr lang="ja-JP" altLang="en-US" dirty="0"/>
              <a:t>（</a:t>
            </a:r>
            <a:r>
              <a:rPr lang="ja-JP" altLang="en-US" dirty="0" smtClean="0"/>
              <a:t>様式</a:t>
            </a:r>
            <a:r>
              <a:rPr lang="ja-JP" altLang="en-US" dirty="0"/>
              <a:t>５</a:t>
            </a:r>
            <a:r>
              <a:rPr lang="ja-JP" altLang="en-US" dirty="0" smtClean="0"/>
              <a:t>）</a:t>
            </a:r>
            <a:endParaRPr lang="ja-JP" altLang="en-US" dirty="0"/>
          </a:p>
        </p:txBody>
      </p:sp>
      <p:sp>
        <p:nvSpPr>
          <p:cNvPr id="6" name="テキスト ボックス 5">
            <a:extLst>
              <a:ext uri="{FF2B5EF4-FFF2-40B4-BE49-F238E27FC236}">
                <a16:creationId xmlns:a16="http://schemas.microsoft.com/office/drawing/2014/main" id="{B954AB95-23BD-43A3-887D-429BFC80317F}"/>
              </a:ext>
            </a:extLst>
          </p:cNvPr>
          <p:cNvSpPr txBox="1"/>
          <p:nvPr/>
        </p:nvSpPr>
        <p:spPr>
          <a:xfrm>
            <a:off x="8232525" y="814636"/>
            <a:ext cx="3960000" cy="646331"/>
          </a:xfrm>
          <a:prstGeom prst="rect">
            <a:avLst/>
          </a:prstGeom>
          <a:noFill/>
        </p:spPr>
        <p:txBody>
          <a:bodyPr wrap="square" rtlCol="0">
            <a:spAutoFit/>
          </a:bodyPr>
          <a:lstStyle/>
          <a:p>
            <a:r>
              <a:rPr lang="en-US" altLang="ja-JP" sz="1200" dirty="0">
                <a:solidFill>
                  <a:srgbClr val="FF0000"/>
                </a:solidFill>
              </a:rPr>
              <a:t>【</a:t>
            </a:r>
            <a:r>
              <a:rPr lang="ja-JP" altLang="en-US" sz="1200" dirty="0">
                <a:solidFill>
                  <a:srgbClr val="FF0000"/>
                </a:solidFill>
              </a:rPr>
              <a:t>このテキストボックスは提出前に</a:t>
            </a:r>
            <a:r>
              <a:rPr lang="ja-JP" altLang="en-US" sz="1200" dirty="0" smtClean="0">
                <a:solidFill>
                  <a:srgbClr val="FF0000"/>
                </a:solidFill>
              </a:rPr>
              <a:t>削除するこ</a:t>
            </a:r>
            <a:r>
              <a:rPr lang="ja-JP" altLang="en-US" sz="1200" dirty="0">
                <a:solidFill>
                  <a:srgbClr val="FF0000"/>
                </a:solidFill>
              </a:rPr>
              <a:t>と</a:t>
            </a:r>
            <a:r>
              <a:rPr lang="ja-JP" altLang="en-US" sz="1200" dirty="0" smtClean="0">
                <a:solidFill>
                  <a:srgbClr val="FF0000"/>
                </a:solidFill>
              </a:rPr>
              <a:t>。 </a:t>
            </a:r>
            <a:r>
              <a:rPr lang="en-US" altLang="ja-JP" sz="1200" dirty="0">
                <a:solidFill>
                  <a:srgbClr val="FF0000"/>
                </a:solidFill>
              </a:rPr>
              <a:t>】</a:t>
            </a:r>
          </a:p>
          <a:p>
            <a:pPr marL="285737" indent="-285737">
              <a:buFont typeface="Wingdings" panose="05000000000000000000" pitchFamily="2" charset="2"/>
              <a:buChar char="n"/>
            </a:pPr>
            <a:r>
              <a:rPr lang="ja-JP" altLang="en-US" sz="1200" dirty="0" smtClean="0">
                <a:solidFill>
                  <a:srgbClr val="FF0000"/>
                </a:solidFill>
              </a:rPr>
              <a:t>正本・副本の区分について、該当する方を選択し、</a:t>
            </a:r>
            <a:r>
              <a:rPr lang="en-US" altLang="ja-JP" sz="1200" dirty="0">
                <a:solidFill>
                  <a:srgbClr val="FF0000"/>
                </a:solidFill>
              </a:rPr>
              <a:t/>
            </a:r>
            <a:br>
              <a:rPr lang="en-US" altLang="ja-JP" sz="1200" dirty="0">
                <a:solidFill>
                  <a:srgbClr val="FF0000"/>
                </a:solidFill>
              </a:rPr>
            </a:br>
            <a:r>
              <a:rPr lang="ja-JP" altLang="en-US" sz="1200" dirty="0" smtClean="0">
                <a:solidFill>
                  <a:srgbClr val="FF0000"/>
                </a:solidFill>
              </a:rPr>
              <a:t>該当しない方については、削除すること。</a:t>
            </a:r>
            <a:endParaRPr lang="ja-JP" altLang="en-US" sz="1200" dirty="0">
              <a:solidFill>
                <a:srgbClr val="FF0000"/>
              </a:solidFill>
            </a:endParaRPr>
          </a:p>
        </p:txBody>
      </p:sp>
      <p:sp>
        <p:nvSpPr>
          <p:cNvPr id="7" name="テキスト ボックス 6">
            <a:extLst>
              <a:ext uri="{FF2B5EF4-FFF2-40B4-BE49-F238E27FC236}">
                <a16:creationId xmlns:a16="http://schemas.microsoft.com/office/drawing/2014/main" id="{B954AB95-23BD-43A3-887D-429BFC80317F}"/>
              </a:ext>
            </a:extLst>
          </p:cNvPr>
          <p:cNvSpPr txBox="1"/>
          <p:nvPr/>
        </p:nvSpPr>
        <p:spPr>
          <a:xfrm>
            <a:off x="3023215" y="4172894"/>
            <a:ext cx="5705149" cy="1015663"/>
          </a:xfrm>
          <a:prstGeom prst="rect">
            <a:avLst/>
          </a:prstGeom>
          <a:noFill/>
        </p:spPr>
        <p:txBody>
          <a:bodyPr wrap="square" rtlCol="0">
            <a:spAutoFit/>
          </a:bodyPr>
          <a:lstStyle/>
          <a:p>
            <a:r>
              <a:rPr lang="en-US" altLang="ja-JP" sz="1200" dirty="0">
                <a:solidFill>
                  <a:srgbClr val="FF0000"/>
                </a:solidFill>
              </a:rPr>
              <a:t>【</a:t>
            </a:r>
            <a:r>
              <a:rPr lang="ja-JP" altLang="en-US" sz="1200" dirty="0">
                <a:solidFill>
                  <a:srgbClr val="FF0000"/>
                </a:solidFill>
              </a:rPr>
              <a:t>このテキストボックスは提出前に</a:t>
            </a:r>
            <a:r>
              <a:rPr lang="ja-JP" altLang="en-US" sz="1200" dirty="0" smtClean="0">
                <a:solidFill>
                  <a:srgbClr val="FF0000"/>
                </a:solidFill>
              </a:rPr>
              <a:t>削除するこ</a:t>
            </a:r>
            <a:r>
              <a:rPr lang="ja-JP" altLang="en-US" sz="1200" dirty="0">
                <a:solidFill>
                  <a:srgbClr val="FF0000"/>
                </a:solidFill>
              </a:rPr>
              <a:t>と</a:t>
            </a:r>
            <a:r>
              <a:rPr lang="ja-JP" altLang="en-US" sz="1200" dirty="0" smtClean="0">
                <a:solidFill>
                  <a:srgbClr val="FF0000"/>
                </a:solidFill>
              </a:rPr>
              <a:t>。 </a:t>
            </a:r>
            <a:r>
              <a:rPr lang="en-US" altLang="ja-JP" sz="1200" dirty="0">
                <a:solidFill>
                  <a:srgbClr val="FF0000"/>
                </a:solidFill>
              </a:rPr>
              <a:t>】</a:t>
            </a:r>
          </a:p>
          <a:p>
            <a:pPr marL="285737" indent="-285737">
              <a:buFont typeface="Wingdings" panose="05000000000000000000" pitchFamily="2" charset="2"/>
              <a:buChar char="n"/>
            </a:pPr>
            <a:r>
              <a:rPr lang="ja-JP" altLang="en-US" sz="1200" dirty="0" smtClean="0">
                <a:solidFill>
                  <a:srgbClr val="FF0000"/>
                </a:solidFill>
              </a:rPr>
              <a:t>提案書の</a:t>
            </a:r>
            <a:r>
              <a:rPr lang="ja-JP" altLang="en-US" sz="1200" dirty="0">
                <a:solidFill>
                  <a:srgbClr val="FF0000"/>
                </a:solidFill>
              </a:rPr>
              <a:t>作成</a:t>
            </a:r>
            <a:r>
              <a:rPr lang="ja-JP" altLang="en-US" sz="1200" dirty="0" smtClean="0">
                <a:solidFill>
                  <a:srgbClr val="FF0000"/>
                </a:solidFill>
              </a:rPr>
              <a:t>にあたっては、本様式のとおり１項目につき１ページ以内で記載することを基本とするが、不足する場合、スライドを複製</a:t>
            </a:r>
            <a:r>
              <a:rPr lang="ja-JP" altLang="en-US" sz="1200" dirty="0">
                <a:solidFill>
                  <a:srgbClr val="FF0000"/>
                </a:solidFill>
              </a:rPr>
              <a:t>し</a:t>
            </a:r>
            <a:r>
              <a:rPr lang="ja-JP" altLang="en-US" sz="1200" dirty="0" smtClean="0">
                <a:solidFill>
                  <a:srgbClr val="FF0000"/>
                </a:solidFill>
              </a:rPr>
              <a:t>、ページを追加しても差し支えない。</a:t>
            </a:r>
            <a:r>
              <a:rPr lang="en-US" altLang="ja-JP" sz="1200" dirty="0" smtClean="0">
                <a:solidFill>
                  <a:srgbClr val="FF0000"/>
                </a:solidFill>
              </a:rPr>
              <a:t/>
            </a:r>
            <a:br>
              <a:rPr lang="en-US" altLang="ja-JP" sz="1200" dirty="0" smtClean="0">
                <a:solidFill>
                  <a:srgbClr val="FF0000"/>
                </a:solidFill>
              </a:rPr>
            </a:br>
            <a:r>
              <a:rPr lang="ja-JP" altLang="en-US" sz="1200" dirty="0" smtClean="0">
                <a:solidFill>
                  <a:srgbClr val="FF0000"/>
                </a:solidFill>
              </a:rPr>
              <a:t>ただし、全体のページ数は３０ページ（Ａ４両面１</a:t>
            </a:r>
            <a:r>
              <a:rPr lang="ja-JP" altLang="en-US" sz="1200" dirty="0">
                <a:solidFill>
                  <a:srgbClr val="FF0000"/>
                </a:solidFill>
              </a:rPr>
              <a:t>５</a:t>
            </a:r>
            <a:r>
              <a:rPr lang="ja-JP" altLang="en-US" sz="1200" dirty="0" smtClean="0">
                <a:solidFill>
                  <a:srgbClr val="FF0000"/>
                </a:solidFill>
              </a:rPr>
              <a:t>枚）以内とすること。</a:t>
            </a:r>
            <a:endParaRPr lang="ja-JP" altLang="en-US" sz="1200" dirty="0">
              <a:solidFill>
                <a:srgbClr val="FF0000"/>
              </a:solidFill>
            </a:endParaRPr>
          </a:p>
        </p:txBody>
      </p:sp>
    </p:spTree>
    <p:extLst>
      <p:ext uri="{BB962C8B-B14F-4D97-AF65-F5344CB8AC3E}">
        <p14:creationId xmlns:p14="http://schemas.microsoft.com/office/powerpoint/2010/main" val="27954933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12192000" cy="576000"/>
          </a:xfrm>
          <a:prstGeom prst="rect">
            <a:avLst/>
          </a:prstGeom>
          <a:solidFill>
            <a:schemeClr val="accent5">
              <a:lumMod val="40000"/>
              <a:lumOff val="60000"/>
            </a:schemeClr>
          </a:solidFill>
          <a:ln w="25400" cap="flat" cmpd="sng" algn="ctr">
            <a:noFill/>
            <a:prstDash val="solid"/>
          </a:ln>
          <a:effectLst/>
        </p:spPr>
        <p:txBody>
          <a:bodyPr rtlCol="0" anchor="ctr"/>
          <a:lstStyle/>
          <a:p>
            <a:pPr defTabSz="844042">
              <a:defRPr/>
            </a:pPr>
            <a:r>
              <a:rPr lang="ja-JP" altLang="en-US" b="1" dirty="0">
                <a:solidFill>
                  <a:sysClr val="windowText" lastClr="000000"/>
                </a:solidFill>
                <a:latin typeface="Meiryo UI" panose="020B0604030504040204" pitchFamily="50" charset="-128"/>
                <a:ea typeface="Meiryo UI" panose="020B0604030504040204" pitchFamily="50" charset="-128"/>
              </a:rPr>
              <a:t>４　投稿者向け説明会・研修会及び管理者向け研修</a:t>
            </a:r>
            <a:endParaRPr kumimoji="0"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58261" y="750500"/>
            <a:ext cx="11445963" cy="338554"/>
          </a:xfrm>
          <a:prstGeom prst="rect">
            <a:avLst/>
          </a:prstGeom>
          <a:noFill/>
        </p:spPr>
        <p:txBody>
          <a:bodyPr wrap="square" rtlCol="0">
            <a:spAutoFit/>
          </a:bodyPr>
          <a:lstStyle/>
          <a:p>
            <a:pPr marL="285737" indent="-285737">
              <a:buFont typeface="Wingdings" panose="05000000000000000000" pitchFamily="2" charset="2"/>
              <a:buChar char="n"/>
            </a:pPr>
            <a:r>
              <a:rPr lang="ja-JP" altLang="en-US" sz="1600" dirty="0"/>
              <a:t>４</a:t>
            </a:r>
            <a:r>
              <a:rPr lang="en-US" altLang="ja-JP" sz="1600" dirty="0" smtClean="0"/>
              <a:t>-</a:t>
            </a:r>
            <a:r>
              <a:rPr lang="ja-JP" altLang="en-US" sz="1600" dirty="0"/>
              <a:t>１　説明会・研修会（運用開始前）</a:t>
            </a:r>
            <a:endParaRPr lang="en-US" altLang="ja-JP" sz="1600" dirty="0"/>
          </a:p>
        </p:txBody>
      </p:sp>
      <p:sp>
        <p:nvSpPr>
          <p:cNvPr id="12" name="テキスト ボックス 11">
            <a:extLst>
              <a:ext uri="{FF2B5EF4-FFF2-40B4-BE49-F238E27FC236}">
                <a16:creationId xmlns:a16="http://schemas.microsoft.com/office/drawing/2014/main" id="{59245100-B1BA-4E63-9CD9-3031C9C2260A}"/>
              </a:ext>
            </a:extLst>
          </p:cNvPr>
          <p:cNvSpPr txBox="1"/>
          <p:nvPr/>
        </p:nvSpPr>
        <p:spPr>
          <a:xfrm>
            <a:off x="158261" y="1173274"/>
            <a:ext cx="11445963" cy="461665"/>
          </a:xfrm>
          <a:prstGeom prst="rect">
            <a:avLst/>
          </a:prstGeom>
          <a:noFill/>
        </p:spPr>
        <p:txBody>
          <a:bodyPr wrap="square" rtlCol="0">
            <a:spAutoFit/>
          </a:bodyPr>
          <a:lstStyle/>
          <a:p>
            <a:r>
              <a:rPr lang="en-US" altLang="ja-JP" sz="1200" dirty="0">
                <a:solidFill>
                  <a:srgbClr val="FF0000"/>
                </a:solidFill>
              </a:rPr>
              <a:t>【</a:t>
            </a:r>
            <a:r>
              <a:rPr lang="ja-JP" altLang="en-US" sz="1200" dirty="0">
                <a:solidFill>
                  <a:srgbClr val="FF0000"/>
                </a:solidFill>
              </a:rPr>
              <a:t>このテキストボックスは提出前に</a:t>
            </a:r>
            <a:r>
              <a:rPr lang="ja-JP" altLang="en-US" sz="1200" dirty="0" smtClean="0">
                <a:solidFill>
                  <a:srgbClr val="FF0000"/>
                </a:solidFill>
              </a:rPr>
              <a:t>削除すること。 </a:t>
            </a:r>
            <a:r>
              <a:rPr lang="en-US" altLang="ja-JP" sz="1200" dirty="0">
                <a:solidFill>
                  <a:srgbClr val="FF0000"/>
                </a:solidFill>
              </a:rPr>
              <a:t>】</a:t>
            </a:r>
          </a:p>
          <a:p>
            <a:pPr marL="285737" indent="-285737">
              <a:buFont typeface="Wingdings" panose="05000000000000000000" pitchFamily="2" charset="2"/>
              <a:buChar char="n"/>
            </a:pPr>
            <a:r>
              <a:rPr lang="ja-JP" altLang="en-US" sz="1200" dirty="0" smtClean="0">
                <a:solidFill>
                  <a:srgbClr val="FF0000"/>
                </a:solidFill>
              </a:rPr>
              <a:t>運用</a:t>
            </a:r>
            <a:r>
              <a:rPr lang="ja-JP" altLang="en-US" sz="1200" dirty="0">
                <a:solidFill>
                  <a:srgbClr val="FF0000"/>
                </a:solidFill>
              </a:rPr>
              <a:t>開始前</a:t>
            </a:r>
            <a:r>
              <a:rPr lang="ja-JP" altLang="en-US" sz="1200" dirty="0" smtClean="0">
                <a:solidFill>
                  <a:srgbClr val="FF0000"/>
                </a:solidFill>
              </a:rPr>
              <a:t>の投稿者向け</a:t>
            </a:r>
            <a:r>
              <a:rPr lang="ja-JP" altLang="en-US" sz="1200" dirty="0">
                <a:solidFill>
                  <a:srgbClr val="FF0000"/>
                </a:solidFill>
              </a:rPr>
              <a:t>説明会・研修会や管理者向け研修会に</a:t>
            </a:r>
            <a:r>
              <a:rPr lang="ja-JP" altLang="en-US" sz="1200" dirty="0" smtClean="0">
                <a:solidFill>
                  <a:srgbClr val="FF0000"/>
                </a:solidFill>
              </a:rPr>
              <a:t>ついて、回数や内容等を</a:t>
            </a:r>
            <a:r>
              <a:rPr lang="ja-JP" altLang="en-US" sz="1200" dirty="0">
                <a:solidFill>
                  <a:srgbClr val="FF0000"/>
                </a:solidFill>
              </a:rPr>
              <a:t>具体的に記述すること</a:t>
            </a:r>
            <a:r>
              <a:rPr lang="ja-JP" altLang="en-US" sz="1200" dirty="0" smtClean="0">
                <a:solidFill>
                  <a:srgbClr val="FF0000"/>
                </a:solidFill>
              </a:rPr>
              <a:t>。</a:t>
            </a:r>
            <a:endParaRPr lang="en-US" altLang="ja-JP" sz="1200" dirty="0" smtClean="0">
              <a:solidFill>
                <a:srgbClr val="FF0000"/>
              </a:solidFill>
            </a:endParaRPr>
          </a:p>
        </p:txBody>
      </p:sp>
      <p:sp>
        <p:nvSpPr>
          <p:cNvPr id="8" name="スライド番号プレースホルダー 2">
            <a:extLst>
              <a:ext uri="{FF2B5EF4-FFF2-40B4-BE49-F238E27FC236}">
                <a16:creationId xmlns:a16="http://schemas.microsoft.com/office/drawing/2014/main" id="{3A984E5A-F9AE-4BEE-859A-9527CEDE2F3D}"/>
              </a:ext>
            </a:extLst>
          </p:cNvPr>
          <p:cNvSpPr txBox="1">
            <a:spLocks/>
          </p:cNvSpPr>
          <p:nvPr/>
        </p:nvSpPr>
        <p:spPr>
          <a:xfrm>
            <a:off x="11604224" y="114040"/>
            <a:ext cx="464400" cy="347925"/>
          </a:xfrm>
          <a:prstGeom prst="rect">
            <a:avLst/>
          </a:prstGeom>
          <a:solidFill>
            <a:schemeClr val="bg1"/>
          </a:solidFill>
          <a:ln>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fld id="{ED70751B-34C4-41F7-9A42-B8AF8614956A}" type="slidenum">
              <a:rPr lang="en-US" altLang="ja-JP">
                <a:solidFill>
                  <a:sysClr val="windowText" lastClr="000000"/>
                </a:solidFill>
              </a:rPr>
              <a:pPr algn="ctr">
                <a:defRPr/>
              </a:pPr>
              <a:t>10</a:t>
            </a:fld>
            <a:endParaRPr lang="en-US" altLang="ja-JP" dirty="0">
              <a:solidFill>
                <a:sysClr val="windowText" lastClr="000000"/>
              </a:solidFill>
            </a:endParaRPr>
          </a:p>
        </p:txBody>
      </p:sp>
    </p:spTree>
    <p:extLst>
      <p:ext uri="{BB962C8B-B14F-4D97-AF65-F5344CB8AC3E}">
        <p14:creationId xmlns:p14="http://schemas.microsoft.com/office/powerpoint/2010/main" val="23059015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12192000" cy="576000"/>
          </a:xfrm>
          <a:prstGeom prst="rect">
            <a:avLst/>
          </a:prstGeom>
          <a:solidFill>
            <a:schemeClr val="accent5">
              <a:lumMod val="40000"/>
              <a:lumOff val="60000"/>
            </a:schemeClr>
          </a:solidFill>
          <a:ln w="25400" cap="flat" cmpd="sng" algn="ctr">
            <a:noFill/>
            <a:prstDash val="solid"/>
          </a:ln>
          <a:effectLst/>
        </p:spPr>
        <p:txBody>
          <a:bodyPr rtlCol="0" anchor="ctr"/>
          <a:lstStyle/>
          <a:p>
            <a:pPr defTabSz="844042">
              <a:defRPr/>
            </a:pPr>
            <a:r>
              <a:rPr lang="ja-JP" altLang="en-US" b="1" dirty="0">
                <a:solidFill>
                  <a:sysClr val="windowText" lastClr="000000"/>
                </a:solidFill>
                <a:latin typeface="Meiryo UI" panose="020B0604030504040204" pitchFamily="50" charset="-128"/>
                <a:ea typeface="Meiryo UI" panose="020B0604030504040204" pitchFamily="50" charset="-128"/>
              </a:rPr>
              <a:t>４　投稿者向け説明会・研修会及び管理者向け研修</a:t>
            </a:r>
            <a:endParaRPr kumimoji="0"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58261" y="750500"/>
            <a:ext cx="11445963" cy="338554"/>
          </a:xfrm>
          <a:prstGeom prst="rect">
            <a:avLst/>
          </a:prstGeom>
          <a:noFill/>
        </p:spPr>
        <p:txBody>
          <a:bodyPr wrap="square" rtlCol="0">
            <a:spAutoFit/>
          </a:bodyPr>
          <a:lstStyle/>
          <a:p>
            <a:pPr marL="285737" indent="-285737">
              <a:buFont typeface="Wingdings" panose="05000000000000000000" pitchFamily="2" charset="2"/>
              <a:buChar char="n"/>
            </a:pPr>
            <a:r>
              <a:rPr lang="ja-JP" altLang="en-US" sz="1600" dirty="0"/>
              <a:t>４</a:t>
            </a:r>
            <a:r>
              <a:rPr lang="en-US" altLang="ja-JP" sz="1600" dirty="0" smtClean="0"/>
              <a:t>-</a:t>
            </a:r>
            <a:r>
              <a:rPr lang="ja-JP" altLang="en-US" sz="1600" dirty="0"/>
              <a:t>１　説明会・研修会（運用</a:t>
            </a:r>
            <a:r>
              <a:rPr lang="ja-JP" altLang="en-US" sz="1600" dirty="0" smtClean="0"/>
              <a:t>開始後）</a:t>
            </a:r>
            <a:endParaRPr lang="en-US" altLang="ja-JP" sz="1600" dirty="0"/>
          </a:p>
        </p:txBody>
      </p:sp>
      <p:sp>
        <p:nvSpPr>
          <p:cNvPr id="12" name="テキスト ボックス 11">
            <a:extLst>
              <a:ext uri="{FF2B5EF4-FFF2-40B4-BE49-F238E27FC236}">
                <a16:creationId xmlns:a16="http://schemas.microsoft.com/office/drawing/2014/main" id="{59245100-B1BA-4E63-9CD9-3031C9C2260A}"/>
              </a:ext>
            </a:extLst>
          </p:cNvPr>
          <p:cNvSpPr txBox="1"/>
          <p:nvPr/>
        </p:nvSpPr>
        <p:spPr>
          <a:xfrm>
            <a:off x="158261" y="1173274"/>
            <a:ext cx="11445963" cy="461665"/>
          </a:xfrm>
          <a:prstGeom prst="rect">
            <a:avLst/>
          </a:prstGeom>
          <a:noFill/>
        </p:spPr>
        <p:txBody>
          <a:bodyPr wrap="square" rtlCol="0">
            <a:spAutoFit/>
          </a:bodyPr>
          <a:lstStyle/>
          <a:p>
            <a:r>
              <a:rPr lang="en-US" altLang="ja-JP" sz="1200" dirty="0">
                <a:solidFill>
                  <a:srgbClr val="FF0000"/>
                </a:solidFill>
              </a:rPr>
              <a:t>【</a:t>
            </a:r>
            <a:r>
              <a:rPr lang="ja-JP" altLang="en-US" sz="1200" dirty="0">
                <a:solidFill>
                  <a:srgbClr val="FF0000"/>
                </a:solidFill>
              </a:rPr>
              <a:t>このテキストボックスは提出前に</a:t>
            </a:r>
            <a:r>
              <a:rPr lang="ja-JP" altLang="en-US" sz="1200" dirty="0" smtClean="0">
                <a:solidFill>
                  <a:srgbClr val="FF0000"/>
                </a:solidFill>
              </a:rPr>
              <a:t>削除すること。 </a:t>
            </a:r>
            <a:r>
              <a:rPr lang="en-US" altLang="ja-JP" sz="1200" dirty="0">
                <a:solidFill>
                  <a:srgbClr val="FF0000"/>
                </a:solidFill>
              </a:rPr>
              <a:t>】</a:t>
            </a:r>
          </a:p>
          <a:p>
            <a:pPr marL="285737" indent="-285737">
              <a:buFont typeface="Wingdings" panose="05000000000000000000" pitchFamily="2" charset="2"/>
              <a:buChar char="n"/>
            </a:pPr>
            <a:r>
              <a:rPr lang="ja-JP" altLang="en-US" sz="1200" dirty="0">
                <a:solidFill>
                  <a:srgbClr val="FF0000"/>
                </a:solidFill>
              </a:rPr>
              <a:t>新たに投稿者となる団体に対する投稿者向け説明会・研修会や新たな投稿者を獲得するための説明会等</a:t>
            </a:r>
            <a:r>
              <a:rPr lang="ja-JP" altLang="en-US" sz="1200" dirty="0" smtClean="0">
                <a:solidFill>
                  <a:srgbClr val="FF0000"/>
                </a:solidFill>
              </a:rPr>
              <a:t>について、回数や内容等を</a:t>
            </a:r>
            <a:r>
              <a:rPr lang="ja-JP" altLang="en-US" sz="1200" dirty="0">
                <a:solidFill>
                  <a:srgbClr val="FF0000"/>
                </a:solidFill>
              </a:rPr>
              <a:t>具体的に記述すること</a:t>
            </a:r>
            <a:r>
              <a:rPr lang="ja-JP" altLang="en-US" sz="1200" dirty="0" smtClean="0">
                <a:solidFill>
                  <a:srgbClr val="FF0000"/>
                </a:solidFill>
              </a:rPr>
              <a:t>。</a:t>
            </a:r>
            <a:endParaRPr lang="en-US" altLang="ja-JP" sz="1200" dirty="0" smtClean="0">
              <a:solidFill>
                <a:srgbClr val="FF0000"/>
              </a:solidFill>
            </a:endParaRPr>
          </a:p>
        </p:txBody>
      </p:sp>
      <p:sp>
        <p:nvSpPr>
          <p:cNvPr id="8" name="スライド番号プレースホルダー 2">
            <a:extLst>
              <a:ext uri="{FF2B5EF4-FFF2-40B4-BE49-F238E27FC236}">
                <a16:creationId xmlns:a16="http://schemas.microsoft.com/office/drawing/2014/main" id="{3A984E5A-F9AE-4BEE-859A-9527CEDE2F3D}"/>
              </a:ext>
            </a:extLst>
          </p:cNvPr>
          <p:cNvSpPr txBox="1">
            <a:spLocks/>
          </p:cNvSpPr>
          <p:nvPr/>
        </p:nvSpPr>
        <p:spPr>
          <a:xfrm>
            <a:off x="11604224" y="114040"/>
            <a:ext cx="464400" cy="347925"/>
          </a:xfrm>
          <a:prstGeom prst="rect">
            <a:avLst/>
          </a:prstGeom>
          <a:solidFill>
            <a:schemeClr val="bg1"/>
          </a:solidFill>
          <a:ln>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fld id="{ED70751B-34C4-41F7-9A42-B8AF8614956A}" type="slidenum">
              <a:rPr lang="en-US" altLang="ja-JP">
                <a:solidFill>
                  <a:sysClr val="windowText" lastClr="000000"/>
                </a:solidFill>
              </a:rPr>
              <a:pPr algn="ctr">
                <a:defRPr/>
              </a:pPr>
              <a:t>11</a:t>
            </a:fld>
            <a:endParaRPr lang="en-US" altLang="ja-JP" dirty="0">
              <a:solidFill>
                <a:sysClr val="windowText" lastClr="000000"/>
              </a:solidFill>
            </a:endParaRPr>
          </a:p>
        </p:txBody>
      </p:sp>
    </p:spTree>
    <p:extLst>
      <p:ext uri="{BB962C8B-B14F-4D97-AF65-F5344CB8AC3E}">
        <p14:creationId xmlns:p14="http://schemas.microsoft.com/office/powerpoint/2010/main" val="41706449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12192000" cy="576000"/>
          </a:xfrm>
          <a:prstGeom prst="rect">
            <a:avLst/>
          </a:prstGeom>
          <a:solidFill>
            <a:schemeClr val="accent5">
              <a:lumMod val="40000"/>
              <a:lumOff val="60000"/>
            </a:schemeClr>
          </a:solidFill>
          <a:ln w="25400" cap="flat" cmpd="sng" algn="ctr">
            <a:noFill/>
            <a:prstDash val="solid"/>
          </a:ln>
          <a:effectLst/>
        </p:spPr>
        <p:txBody>
          <a:bodyPr rtlCol="0" anchor="ctr"/>
          <a:lstStyle/>
          <a:p>
            <a:pPr defTabSz="844042">
              <a:defRPr/>
            </a:pPr>
            <a:r>
              <a:rPr lang="ja-JP" altLang="en-US" b="1" dirty="0">
                <a:solidFill>
                  <a:sysClr val="windowText" lastClr="000000"/>
                </a:solidFill>
                <a:latin typeface="Meiryo UI" panose="020B0604030504040204" pitchFamily="50" charset="-128"/>
                <a:ea typeface="Meiryo UI" panose="020B0604030504040204" pitchFamily="50" charset="-128"/>
              </a:rPr>
              <a:t>５　</a:t>
            </a:r>
            <a:r>
              <a:rPr lang="ja-JP" altLang="en-US" b="1" dirty="0" smtClean="0">
                <a:solidFill>
                  <a:sysClr val="windowText" lastClr="000000"/>
                </a:solidFill>
                <a:latin typeface="Meiryo UI" panose="020B0604030504040204" pitchFamily="50" charset="-128"/>
                <a:ea typeface="Meiryo UI" panose="020B0604030504040204" pitchFamily="50" charset="-128"/>
              </a:rPr>
              <a:t>広報物の作成</a:t>
            </a:r>
            <a:endParaRPr kumimoji="0"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58261" y="750500"/>
            <a:ext cx="11445963" cy="338554"/>
          </a:xfrm>
          <a:prstGeom prst="rect">
            <a:avLst/>
          </a:prstGeom>
          <a:noFill/>
        </p:spPr>
        <p:txBody>
          <a:bodyPr wrap="square" rtlCol="0">
            <a:spAutoFit/>
          </a:bodyPr>
          <a:lstStyle/>
          <a:p>
            <a:pPr marL="285737" indent="-285737">
              <a:buFont typeface="Wingdings" panose="05000000000000000000" pitchFamily="2" charset="2"/>
              <a:buChar char="n"/>
            </a:pPr>
            <a:r>
              <a:rPr lang="ja-JP" altLang="en-US" sz="1600" dirty="0"/>
              <a:t>５</a:t>
            </a:r>
            <a:r>
              <a:rPr lang="en-US" altLang="ja-JP" sz="1600" dirty="0" smtClean="0"/>
              <a:t>-</a:t>
            </a:r>
            <a:r>
              <a:rPr lang="ja-JP" altLang="en-US" sz="1600" dirty="0"/>
              <a:t>１　</a:t>
            </a:r>
            <a:r>
              <a:rPr lang="ja-JP" altLang="en-US" sz="1600" dirty="0" smtClean="0"/>
              <a:t>広報物</a:t>
            </a:r>
            <a:endParaRPr lang="ja-JP" altLang="en-US" sz="1600" dirty="0"/>
          </a:p>
        </p:txBody>
      </p:sp>
      <p:sp>
        <p:nvSpPr>
          <p:cNvPr id="8" name="スライド番号プレースホルダー 2">
            <a:extLst>
              <a:ext uri="{FF2B5EF4-FFF2-40B4-BE49-F238E27FC236}">
                <a16:creationId xmlns:a16="http://schemas.microsoft.com/office/drawing/2014/main" id="{3A984E5A-F9AE-4BEE-859A-9527CEDE2F3D}"/>
              </a:ext>
            </a:extLst>
          </p:cNvPr>
          <p:cNvSpPr txBox="1">
            <a:spLocks/>
          </p:cNvSpPr>
          <p:nvPr/>
        </p:nvSpPr>
        <p:spPr>
          <a:xfrm>
            <a:off x="11604224" y="114040"/>
            <a:ext cx="464400" cy="347925"/>
          </a:xfrm>
          <a:prstGeom prst="rect">
            <a:avLst/>
          </a:prstGeom>
          <a:solidFill>
            <a:schemeClr val="bg1"/>
          </a:solidFill>
          <a:ln>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fld id="{ED70751B-34C4-41F7-9A42-B8AF8614956A}" type="slidenum">
              <a:rPr lang="en-US" altLang="ja-JP">
                <a:solidFill>
                  <a:sysClr val="windowText" lastClr="000000"/>
                </a:solidFill>
              </a:rPr>
              <a:pPr algn="ctr">
                <a:defRPr/>
              </a:pPr>
              <a:t>12</a:t>
            </a:fld>
            <a:endParaRPr lang="en-US" altLang="ja-JP" dirty="0">
              <a:solidFill>
                <a:sysClr val="windowText" lastClr="000000"/>
              </a:solidFill>
            </a:endParaRPr>
          </a:p>
        </p:txBody>
      </p:sp>
      <p:sp>
        <p:nvSpPr>
          <p:cNvPr id="7" name="テキスト ボックス 6">
            <a:extLst>
              <a:ext uri="{FF2B5EF4-FFF2-40B4-BE49-F238E27FC236}">
                <a16:creationId xmlns:a16="http://schemas.microsoft.com/office/drawing/2014/main" id="{59245100-B1BA-4E63-9CD9-3031C9C2260A}"/>
              </a:ext>
            </a:extLst>
          </p:cNvPr>
          <p:cNvSpPr txBox="1"/>
          <p:nvPr/>
        </p:nvSpPr>
        <p:spPr>
          <a:xfrm>
            <a:off x="158261" y="1173275"/>
            <a:ext cx="11445963" cy="461665"/>
          </a:xfrm>
          <a:prstGeom prst="rect">
            <a:avLst/>
          </a:prstGeom>
          <a:noFill/>
        </p:spPr>
        <p:txBody>
          <a:bodyPr wrap="square" rtlCol="0">
            <a:spAutoFit/>
          </a:bodyPr>
          <a:lstStyle/>
          <a:p>
            <a:r>
              <a:rPr lang="en-US" altLang="ja-JP" sz="1200" dirty="0">
                <a:solidFill>
                  <a:srgbClr val="FF0000"/>
                </a:solidFill>
              </a:rPr>
              <a:t>【</a:t>
            </a:r>
            <a:r>
              <a:rPr lang="ja-JP" altLang="en-US" sz="1200" dirty="0">
                <a:solidFill>
                  <a:srgbClr val="FF0000"/>
                </a:solidFill>
              </a:rPr>
              <a:t>このテキストボックスは提出前に</a:t>
            </a:r>
            <a:r>
              <a:rPr lang="ja-JP" altLang="en-US" sz="1200" dirty="0" smtClean="0">
                <a:solidFill>
                  <a:srgbClr val="FF0000"/>
                </a:solidFill>
              </a:rPr>
              <a:t>削除すること。 </a:t>
            </a:r>
            <a:r>
              <a:rPr lang="en-US" altLang="ja-JP" sz="1200" dirty="0">
                <a:solidFill>
                  <a:srgbClr val="FF0000"/>
                </a:solidFill>
              </a:rPr>
              <a:t>】</a:t>
            </a:r>
          </a:p>
          <a:p>
            <a:pPr marL="285737" indent="-285737">
              <a:buFont typeface="Wingdings" panose="05000000000000000000" pitchFamily="2" charset="2"/>
              <a:buChar char="n"/>
            </a:pPr>
            <a:r>
              <a:rPr lang="ja-JP" altLang="en-US" sz="1200" dirty="0" smtClean="0">
                <a:solidFill>
                  <a:srgbClr val="FF0000"/>
                </a:solidFill>
              </a:rPr>
              <a:t>広報チラシ等の広報物について</a:t>
            </a:r>
            <a:r>
              <a:rPr lang="ja-JP" altLang="en-US" sz="1200" dirty="0">
                <a:solidFill>
                  <a:srgbClr val="FF0000"/>
                </a:solidFill>
              </a:rPr>
              <a:t>、内容や数量等を具体的に記述すること。</a:t>
            </a:r>
            <a:endParaRPr lang="en-US" altLang="ja-JP" sz="1200" dirty="0">
              <a:solidFill>
                <a:srgbClr val="FF0000"/>
              </a:solidFill>
            </a:endParaRPr>
          </a:p>
        </p:txBody>
      </p:sp>
    </p:spTree>
    <p:extLst>
      <p:ext uri="{BB962C8B-B14F-4D97-AF65-F5344CB8AC3E}">
        <p14:creationId xmlns:p14="http://schemas.microsoft.com/office/powerpoint/2010/main" val="32288081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12192000" cy="576000"/>
          </a:xfrm>
          <a:prstGeom prst="rect">
            <a:avLst/>
          </a:prstGeom>
          <a:solidFill>
            <a:schemeClr val="accent5">
              <a:lumMod val="40000"/>
              <a:lumOff val="60000"/>
            </a:schemeClr>
          </a:solidFill>
          <a:ln w="25400" cap="flat" cmpd="sng" algn="ctr">
            <a:noFill/>
            <a:prstDash val="solid"/>
          </a:ln>
          <a:effectLst/>
        </p:spPr>
        <p:txBody>
          <a:bodyPr rtlCol="0" anchor="ctr"/>
          <a:lstStyle/>
          <a:p>
            <a:pPr defTabSz="844042">
              <a:defRPr/>
            </a:pPr>
            <a:r>
              <a:rPr lang="ja-JP" altLang="en-US" b="1" dirty="0">
                <a:solidFill>
                  <a:sysClr val="windowText" lastClr="000000"/>
                </a:solidFill>
                <a:latin typeface="Meiryo UI" panose="020B0604030504040204" pitchFamily="50" charset="-128"/>
                <a:ea typeface="Meiryo UI" panose="020B0604030504040204" pitchFamily="50" charset="-128"/>
              </a:rPr>
              <a:t>６　運用保守</a:t>
            </a:r>
            <a:endParaRPr kumimoji="0"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58261" y="750500"/>
            <a:ext cx="11445963" cy="338554"/>
          </a:xfrm>
          <a:prstGeom prst="rect">
            <a:avLst/>
          </a:prstGeom>
          <a:noFill/>
        </p:spPr>
        <p:txBody>
          <a:bodyPr wrap="square" rtlCol="0">
            <a:spAutoFit/>
          </a:bodyPr>
          <a:lstStyle/>
          <a:p>
            <a:pPr marL="285737" indent="-285737">
              <a:buFont typeface="Wingdings" panose="05000000000000000000" pitchFamily="2" charset="2"/>
              <a:buChar char="n"/>
            </a:pPr>
            <a:r>
              <a:rPr lang="ja-JP" altLang="en-US" sz="1600" dirty="0"/>
              <a:t>６</a:t>
            </a:r>
            <a:r>
              <a:rPr lang="en-US" altLang="ja-JP" sz="1600" dirty="0" smtClean="0"/>
              <a:t>-</a:t>
            </a:r>
            <a:r>
              <a:rPr lang="ja-JP" altLang="en-US" sz="1600" dirty="0"/>
              <a:t>１　</a:t>
            </a:r>
            <a:r>
              <a:rPr lang="ja-JP" altLang="en-US" sz="1600" dirty="0" smtClean="0"/>
              <a:t>システム運用保守</a:t>
            </a:r>
            <a:endParaRPr lang="ja-JP" altLang="en-US" sz="1600" dirty="0"/>
          </a:p>
        </p:txBody>
      </p:sp>
      <p:sp>
        <p:nvSpPr>
          <p:cNvPr id="8" name="スライド番号プレースホルダー 2">
            <a:extLst>
              <a:ext uri="{FF2B5EF4-FFF2-40B4-BE49-F238E27FC236}">
                <a16:creationId xmlns:a16="http://schemas.microsoft.com/office/drawing/2014/main" id="{3A984E5A-F9AE-4BEE-859A-9527CEDE2F3D}"/>
              </a:ext>
            </a:extLst>
          </p:cNvPr>
          <p:cNvSpPr txBox="1">
            <a:spLocks/>
          </p:cNvSpPr>
          <p:nvPr/>
        </p:nvSpPr>
        <p:spPr>
          <a:xfrm>
            <a:off x="11604224" y="114040"/>
            <a:ext cx="464400" cy="347925"/>
          </a:xfrm>
          <a:prstGeom prst="rect">
            <a:avLst/>
          </a:prstGeom>
          <a:solidFill>
            <a:schemeClr val="bg1"/>
          </a:solidFill>
          <a:ln>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fld id="{ED70751B-34C4-41F7-9A42-B8AF8614956A}" type="slidenum">
              <a:rPr lang="en-US" altLang="ja-JP">
                <a:solidFill>
                  <a:sysClr val="windowText" lastClr="000000"/>
                </a:solidFill>
              </a:rPr>
              <a:pPr algn="ctr">
                <a:defRPr/>
              </a:pPr>
              <a:t>13</a:t>
            </a:fld>
            <a:endParaRPr lang="en-US" altLang="ja-JP" dirty="0">
              <a:solidFill>
                <a:sysClr val="windowText" lastClr="000000"/>
              </a:solidFill>
            </a:endParaRPr>
          </a:p>
        </p:txBody>
      </p:sp>
      <p:sp>
        <p:nvSpPr>
          <p:cNvPr id="7" name="テキスト ボックス 6">
            <a:extLst>
              <a:ext uri="{FF2B5EF4-FFF2-40B4-BE49-F238E27FC236}">
                <a16:creationId xmlns:a16="http://schemas.microsoft.com/office/drawing/2014/main" id="{59245100-B1BA-4E63-9CD9-3031C9C2260A}"/>
              </a:ext>
            </a:extLst>
          </p:cNvPr>
          <p:cNvSpPr txBox="1"/>
          <p:nvPr/>
        </p:nvSpPr>
        <p:spPr>
          <a:xfrm>
            <a:off x="158261" y="1173275"/>
            <a:ext cx="11445963" cy="461665"/>
          </a:xfrm>
          <a:prstGeom prst="rect">
            <a:avLst/>
          </a:prstGeom>
          <a:noFill/>
        </p:spPr>
        <p:txBody>
          <a:bodyPr wrap="square" rtlCol="0">
            <a:spAutoFit/>
          </a:bodyPr>
          <a:lstStyle/>
          <a:p>
            <a:r>
              <a:rPr lang="en-US" altLang="ja-JP" sz="1200" dirty="0">
                <a:solidFill>
                  <a:srgbClr val="FF0000"/>
                </a:solidFill>
              </a:rPr>
              <a:t>【</a:t>
            </a:r>
            <a:r>
              <a:rPr lang="ja-JP" altLang="en-US" sz="1200" dirty="0">
                <a:solidFill>
                  <a:srgbClr val="FF0000"/>
                </a:solidFill>
              </a:rPr>
              <a:t>このテキストボックスは提出前に</a:t>
            </a:r>
            <a:r>
              <a:rPr lang="ja-JP" altLang="en-US" sz="1200" dirty="0" smtClean="0">
                <a:solidFill>
                  <a:srgbClr val="FF0000"/>
                </a:solidFill>
              </a:rPr>
              <a:t>削除すること。 </a:t>
            </a:r>
            <a:r>
              <a:rPr lang="en-US" altLang="ja-JP" sz="1200" dirty="0">
                <a:solidFill>
                  <a:srgbClr val="FF0000"/>
                </a:solidFill>
              </a:rPr>
              <a:t>】</a:t>
            </a:r>
          </a:p>
          <a:p>
            <a:pPr marL="285737" indent="-285737">
              <a:buFont typeface="Wingdings" panose="05000000000000000000" pitchFamily="2" charset="2"/>
              <a:buChar char="n"/>
            </a:pPr>
            <a:r>
              <a:rPr lang="ja-JP" altLang="en-US" sz="1200" dirty="0" smtClean="0">
                <a:solidFill>
                  <a:srgbClr val="FF0000"/>
                </a:solidFill>
              </a:rPr>
              <a:t>システムの運用保守や障害対応について具体的に記述すること。</a:t>
            </a:r>
            <a:endParaRPr lang="ja-JP" altLang="en-US" sz="1200" dirty="0">
              <a:solidFill>
                <a:srgbClr val="FF0000"/>
              </a:solidFill>
            </a:endParaRPr>
          </a:p>
        </p:txBody>
      </p:sp>
    </p:spTree>
    <p:extLst>
      <p:ext uri="{BB962C8B-B14F-4D97-AF65-F5344CB8AC3E}">
        <p14:creationId xmlns:p14="http://schemas.microsoft.com/office/powerpoint/2010/main" val="10828731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12192000" cy="576000"/>
          </a:xfrm>
          <a:prstGeom prst="rect">
            <a:avLst/>
          </a:prstGeom>
          <a:solidFill>
            <a:schemeClr val="accent5">
              <a:lumMod val="40000"/>
              <a:lumOff val="60000"/>
            </a:schemeClr>
          </a:solidFill>
          <a:ln w="25400" cap="flat" cmpd="sng" algn="ctr">
            <a:noFill/>
            <a:prstDash val="solid"/>
          </a:ln>
          <a:effectLst/>
        </p:spPr>
        <p:txBody>
          <a:bodyPr rtlCol="0" anchor="ctr"/>
          <a:lstStyle/>
          <a:p>
            <a:pPr defTabSz="844042">
              <a:defRPr/>
            </a:pPr>
            <a:r>
              <a:rPr lang="ja-JP" altLang="en-US" b="1" dirty="0">
                <a:solidFill>
                  <a:sysClr val="windowText" lastClr="000000"/>
                </a:solidFill>
                <a:latin typeface="Meiryo UI" panose="020B0604030504040204" pitchFamily="50" charset="-128"/>
                <a:ea typeface="Meiryo UI" panose="020B0604030504040204" pitchFamily="50" charset="-128"/>
              </a:rPr>
              <a:t>７　</a:t>
            </a:r>
            <a:r>
              <a:rPr lang="ja-JP" altLang="en-US" b="1" dirty="0" smtClean="0">
                <a:solidFill>
                  <a:sysClr val="windowText" lastClr="000000"/>
                </a:solidFill>
                <a:latin typeface="Meiryo UI" panose="020B0604030504040204" pitchFamily="50" charset="-128"/>
                <a:ea typeface="Meiryo UI" panose="020B0604030504040204" pitchFamily="50" charset="-128"/>
              </a:rPr>
              <a:t>問合せ対応</a:t>
            </a:r>
            <a:endParaRPr kumimoji="0"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58261" y="750500"/>
            <a:ext cx="11445963" cy="338554"/>
          </a:xfrm>
          <a:prstGeom prst="rect">
            <a:avLst/>
          </a:prstGeom>
          <a:noFill/>
        </p:spPr>
        <p:txBody>
          <a:bodyPr wrap="square" rtlCol="0">
            <a:spAutoFit/>
          </a:bodyPr>
          <a:lstStyle/>
          <a:p>
            <a:pPr marL="285737" indent="-285737">
              <a:buFont typeface="Wingdings" panose="05000000000000000000" pitchFamily="2" charset="2"/>
              <a:buChar char="n"/>
            </a:pPr>
            <a:r>
              <a:rPr lang="ja-JP" altLang="en-US" sz="1600" dirty="0"/>
              <a:t>７</a:t>
            </a:r>
            <a:r>
              <a:rPr lang="en-US" altLang="ja-JP" sz="1600" dirty="0" smtClean="0"/>
              <a:t>-</a:t>
            </a:r>
            <a:r>
              <a:rPr lang="ja-JP" altLang="en-US" sz="1600" dirty="0"/>
              <a:t>１　</a:t>
            </a:r>
            <a:r>
              <a:rPr lang="ja-JP" altLang="en-US" sz="1600" dirty="0" smtClean="0"/>
              <a:t>問合せ対応</a:t>
            </a:r>
            <a:endParaRPr lang="ja-JP" altLang="en-US" sz="1600" dirty="0"/>
          </a:p>
        </p:txBody>
      </p:sp>
      <p:sp>
        <p:nvSpPr>
          <p:cNvPr id="8" name="スライド番号プレースホルダー 2">
            <a:extLst>
              <a:ext uri="{FF2B5EF4-FFF2-40B4-BE49-F238E27FC236}">
                <a16:creationId xmlns:a16="http://schemas.microsoft.com/office/drawing/2014/main" id="{3A984E5A-F9AE-4BEE-859A-9527CEDE2F3D}"/>
              </a:ext>
            </a:extLst>
          </p:cNvPr>
          <p:cNvSpPr txBox="1">
            <a:spLocks/>
          </p:cNvSpPr>
          <p:nvPr/>
        </p:nvSpPr>
        <p:spPr>
          <a:xfrm>
            <a:off x="11604224" y="114040"/>
            <a:ext cx="464400" cy="347925"/>
          </a:xfrm>
          <a:prstGeom prst="rect">
            <a:avLst/>
          </a:prstGeom>
          <a:solidFill>
            <a:schemeClr val="bg1"/>
          </a:solidFill>
          <a:ln>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fld id="{ED70751B-34C4-41F7-9A42-B8AF8614956A}" type="slidenum">
              <a:rPr lang="en-US" altLang="ja-JP">
                <a:solidFill>
                  <a:sysClr val="windowText" lastClr="000000"/>
                </a:solidFill>
              </a:rPr>
              <a:pPr algn="ctr">
                <a:defRPr/>
              </a:pPr>
              <a:t>14</a:t>
            </a:fld>
            <a:endParaRPr lang="en-US" altLang="ja-JP" dirty="0">
              <a:solidFill>
                <a:sysClr val="windowText" lastClr="000000"/>
              </a:solidFill>
            </a:endParaRPr>
          </a:p>
        </p:txBody>
      </p:sp>
      <p:sp>
        <p:nvSpPr>
          <p:cNvPr id="7" name="テキスト ボックス 6">
            <a:extLst>
              <a:ext uri="{FF2B5EF4-FFF2-40B4-BE49-F238E27FC236}">
                <a16:creationId xmlns:a16="http://schemas.microsoft.com/office/drawing/2014/main" id="{59245100-B1BA-4E63-9CD9-3031C9C2260A}"/>
              </a:ext>
            </a:extLst>
          </p:cNvPr>
          <p:cNvSpPr txBox="1"/>
          <p:nvPr/>
        </p:nvSpPr>
        <p:spPr>
          <a:xfrm>
            <a:off x="158261" y="1173275"/>
            <a:ext cx="11445963" cy="461665"/>
          </a:xfrm>
          <a:prstGeom prst="rect">
            <a:avLst/>
          </a:prstGeom>
          <a:noFill/>
        </p:spPr>
        <p:txBody>
          <a:bodyPr wrap="square" rtlCol="0">
            <a:spAutoFit/>
          </a:bodyPr>
          <a:lstStyle/>
          <a:p>
            <a:r>
              <a:rPr lang="en-US" altLang="ja-JP" sz="1200" dirty="0">
                <a:solidFill>
                  <a:srgbClr val="FF0000"/>
                </a:solidFill>
              </a:rPr>
              <a:t>【</a:t>
            </a:r>
            <a:r>
              <a:rPr lang="ja-JP" altLang="en-US" sz="1200" dirty="0">
                <a:solidFill>
                  <a:srgbClr val="FF0000"/>
                </a:solidFill>
              </a:rPr>
              <a:t>このテキストボックスは提出前に</a:t>
            </a:r>
            <a:r>
              <a:rPr lang="ja-JP" altLang="en-US" sz="1200" dirty="0" smtClean="0">
                <a:solidFill>
                  <a:srgbClr val="FF0000"/>
                </a:solidFill>
              </a:rPr>
              <a:t>削除すること。 </a:t>
            </a:r>
            <a:r>
              <a:rPr lang="en-US" altLang="ja-JP" sz="1200" dirty="0">
                <a:solidFill>
                  <a:srgbClr val="FF0000"/>
                </a:solidFill>
              </a:rPr>
              <a:t>】</a:t>
            </a:r>
          </a:p>
          <a:p>
            <a:pPr marL="285737" indent="-285737">
              <a:buFont typeface="Wingdings" panose="05000000000000000000" pitchFamily="2" charset="2"/>
              <a:buChar char="n"/>
            </a:pPr>
            <a:r>
              <a:rPr lang="ja-JP" altLang="en-US" sz="1200" dirty="0">
                <a:solidFill>
                  <a:srgbClr val="FF0000"/>
                </a:solidFill>
              </a:rPr>
              <a:t>運用期間中</a:t>
            </a:r>
            <a:r>
              <a:rPr lang="ja-JP" altLang="en-US" sz="1200" dirty="0" smtClean="0">
                <a:solidFill>
                  <a:srgbClr val="FF0000"/>
                </a:solidFill>
              </a:rPr>
              <a:t>の閲覧者や投稿者から</a:t>
            </a:r>
            <a:r>
              <a:rPr lang="ja-JP" altLang="en-US" sz="1200" dirty="0">
                <a:solidFill>
                  <a:srgbClr val="FF0000"/>
                </a:solidFill>
              </a:rPr>
              <a:t>の電話による問合せ対応について、対応方法</a:t>
            </a:r>
            <a:r>
              <a:rPr lang="ja-JP" altLang="en-US" sz="1200" dirty="0" smtClean="0">
                <a:solidFill>
                  <a:srgbClr val="FF0000"/>
                </a:solidFill>
              </a:rPr>
              <a:t>や回線数</a:t>
            </a:r>
            <a:r>
              <a:rPr lang="ja-JP" altLang="en-US" sz="1200" dirty="0">
                <a:solidFill>
                  <a:srgbClr val="FF0000"/>
                </a:solidFill>
              </a:rPr>
              <a:t>・対応時間等を具体的に記述すること。</a:t>
            </a:r>
          </a:p>
        </p:txBody>
      </p:sp>
    </p:spTree>
    <p:extLst>
      <p:ext uri="{BB962C8B-B14F-4D97-AF65-F5344CB8AC3E}">
        <p14:creationId xmlns:p14="http://schemas.microsoft.com/office/powerpoint/2010/main" val="3360448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12192000" cy="576000"/>
          </a:xfrm>
          <a:prstGeom prst="rect">
            <a:avLst/>
          </a:prstGeom>
          <a:solidFill>
            <a:schemeClr val="accent5">
              <a:lumMod val="40000"/>
              <a:lumOff val="60000"/>
            </a:schemeClr>
          </a:solidFill>
          <a:ln w="25400" cap="flat" cmpd="sng" algn="ctr">
            <a:noFill/>
            <a:prstDash val="solid"/>
          </a:ln>
          <a:effectLst/>
        </p:spPr>
        <p:txBody>
          <a:bodyPr rtlCol="0" anchor="ctr"/>
          <a:lstStyle/>
          <a:p>
            <a:pPr defTabSz="844042">
              <a:defRPr/>
            </a:pPr>
            <a:r>
              <a:rPr lang="ja-JP" altLang="en-US" b="1" dirty="0">
                <a:solidFill>
                  <a:sysClr val="windowText" lastClr="000000"/>
                </a:solidFill>
                <a:latin typeface="Meiryo UI" panose="020B0604030504040204" pitchFamily="50" charset="-128"/>
                <a:ea typeface="Meiryo UI" panose="020B0604030504040204" pitchFamily="50" charset="-128"/>
              </a:rPr>
              <a:t>８　</a:t>
            </a:r>
            <a:r>
              <a:rPr lang="ja-JP" altLang="en-US" b="1" dirty="0" smtClean="0">
                <a:solidFill>
                  <a:sysClr val="windowText" lastClr="000000"/>
                </a:solidFill>
                <a:latin typeface="Meiryo UI" panose="020B0604030504040204" pitchFamily="50" charset="-128"/>
                <a:ea typeface="Meiryo UI" panose="020B0604030504040204" pitchFamily="50" charset="-128"/>
              </a:rPr>
              <a:t>追加提案</a:t>
            </a:r>
            <a:endParaRPr kumimoji="0"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58261" y="750500"/>
            <a:ext cx="11445963" cy="338554"/>
          </a:xfrm>
          <a:prstGeom prst="rect">
            <a:avLst/>
          </a:prstGeom>
          <a:noFill/>
        </p:spPr>
        <p:txBody>
          <a:bodyPr wrap="square" rtlCol="0">
            <a:spAutoFit/>
          </a:bodyPr>
          <a:lstStyle/>
          <a:p>
            <a:pPr marL="285737" indent="-285737">
              <a:buFont typeface="Wingdings" panose="05000000000000000000" pitchFamily="2" charset="2"/>
              <a:buChar char="n"/>
            </a:pPr>
            <a:r>
              <a:rPr lang="ja-JP" altLang="en-US" sz="1600" dirty="0" smtClean="0"/>
              <a:t>８－１</a:t>
            </a:r>
            <a:r>
              <a:rPr lang="ja-JP" altLang="en-US" sz="1600" dirty="0"/>
              <a:t>　</a:t>
            </a:r>
            <a:r>
              <a:rPr lang="ja-JP" altLang="en-US" sz="1600" dirty="0" smtClean="0"/>
              <a:t>その他、追加提案</a:t>
            </a:r>
            <a:endParaRPr lang="ja-JP" altLang="en-US" sz="1600" dirty="0"/>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158261" y="1173277"/>
            <a:ext cx="11445963" cy="646331"/>
          </a:xfrm>
          <a:prstGeom prst="rect">
            <a:avLst/>
          </a:prstGeom>
          <a:noFill/>
        </p:spPr>
        <p:txBody>
          <a:bodyPr wrap="square" rtlCol="0">
            <a:spAutoFit/>
          </a:bodyPr>
          <a:lstStyle/>
          <a:p>
            <a:r>
              <a:rPr lang="en-US" altLang="ja-JP" sz="1200" dirty="0">
                <a:solidFill>
                  <a:srgbClr val="FF0000"/>
                </a:solidFill>
              </a:rPr>
              <a:t>【</a:t>
            </a:r>
            <a:r>
              <a:rPr lang="ja-JP" altLang="en-US" sz="1200" dirty="0">
                <a:solidFill>
                  <a:srgbClr val="FF0000"/>
                </a:solidFill>
              </a:rPr>
              <a:t>このテキストボックスは提出前に</a:t>
            </a:r>
            <a:r>
              <a:rPr lang="ja-JP" altLang="en-US" sz="1200" dirty="0" smtClean="0">
                <a:solidFill>
                  <a:srgbClr val="FF0000"/>
                </a:solidFill>
              </a:rPr>
              <a:t>削除すること。 </a:t>
            </a:r>
            <a:r>
              <a:rPr lang="en-US" altLang="ja-JP" sz="1200" dirty="0">
                <a:solidFill>
                  <a:srgbClr val="FF0000"/>
                </a:solidFill>
              </a:rPr>
              <a:t>】</a:t>
            </a:r>
          </a:p>
          <a:p>
            <a:pPr marL="285737" indent="-285737">
              <a:buFont typeface="Wingdings" panose="05000000000000000000" pitchFamily="2" charset="2"/>
              <a:buChar char="n"/>
            </a:pPr>
            <a:r>
              <a:rPr lang="ja-JP" altLang="en-US" sz="1200" dirty="0">
                <a:solidFill>
                  <a:srgbClr val="FF0000"/>
                </a:solidFill>
              </a:rPr>
              <a:t>１</a:t>
            </a:r>
            <a:r>
              <a:rPr lang="ja-JP" altLang="en-US" sz="1200" dirty="0" smtClean="0">
                <a:solidFill>
                  <a:srgbClr val="FF0000"/>
                </a:solidFill>
              </a:rPr>
              <a:t>から７までに記載した内容以外</a:t>
            </a:r>
            <a:r>
              <a:rPr lang="ja-JP" altLang="en-US" sz="1200" dirty="0">
                <a:solidFill>
                  <a:srgbClr val="FF0000"/>
                </a:solidFill>
              </a:rPr>
              <a:t>で</a:t>
            </a:r>
            <a:r>
              <a:rPr lang="ja-JP" altLang="en-US" sz="1200" dirty="0" smtClean="0">
                <a:solidFill>
                  <a:srgbClr val="FF0000"/>
                </a:solidFill>
              </a:rPr>
              <a:t>、本市や利用者にとって有益な提案があれば具体的に記述する</a:t>
            </a:r>
            <a:r>
              <a:rPr lang="ja-JP" altLang="en-US" sz="1200" dirty="0">
                <a:solidFill>
                  <a:srgbClr val="FF0000"/>
                </a:solidFill>
              </a:rPr>
              <a:t>こと</a:t>
            </a:r>
            <a:r>
              <a:rPr lang="ja-JP" altLang="en-US" sz="1200" dirty="0" smtClean="0">
                <a:solidFill>
                  <a:srgbClr val="FF0000"/>
                </a:solidFill>
              </a:rPr>
              <a:t>。</a:t>
            </a:r>
            <a:endParaRPr lang="en-US" altLang="ja-JP" sz="1200" dirty="0" smtClean="0">
              <a:solidFill>
                <a:srgbClr val="FF0000"/>
              </a:solidFill>
            </a:endParaRPr>
          </a:p>
          <a:p>
            <a:pPr marL="285737" indent="-285737">
              <a:buFont typeface="Wingdings" panose="05000000000000000000" pitchFamily="2" charset="2"/>
              <a:buChar char="n"/>
            </a:pPr>
            <a:r>
              <a:rPr lang="ja-JP" altLang="en-US" sz="1200" dirty="0" smtClean="0">
                <a:solidFill>
                  <a:srgbClr val="FF0000"/>
                </a:solidFill>
              </a:rPr>
              <a:t>提案見積書</a:t>
            </a:r>
            <a:r>
              <a:rPr lang="ja-JP" altLang="en-US" sz="1200" dirty="0">
                <a:solidFill>
                  <a:srgbClr val="FF0000"/>
                </a:solidFill>
              </a:rPr>
              <a:t>に記載</a:t>
            </a:r>
            <a:r>
              <a:rPr lang="ja-JP" altLang="en-US" sz="1200" dirty="0" smtClean="0">
                <a:solidFill>
                  <a:srgbClr val="FF0000"/>
                </a:solidFill>
              </a:rPr>
              <a:t>した事業費の範囲内</a:t>
            </a:r>
            <a:r>
              <a:rPr lang="ja-JP" altLang="en-US" sz="1200" dirty="0">
                <a:solidFill>
                  <a:srgbClr val="FF0000"/>
                </a:solidFill>
              </a:rPr>
              <a:t>で実現可能なものと別途費用を要するものとを明確に区別し、その旨を明記すること。</a:t>
            </a:r>
          </a:p>
        </p:txBody>
      </p:sp>
      <p:sp>
        <p:nvSpPr>
          <p:cNvPr id="10" name="スライド番号プレースホルダー 2">
            <a:extLst>
              <a:ext uri="{FF2B5EF4-FFF2-40B4-BE49-F238E27FC236}">
                <a16:creationId xmlns:a16="http://schemas.microsoft.com/office/drawing/2014/main" id="{3A984E5A-F9AE-4BEE-859A-9527CEDE2F3D}"/>
              </a:ext>
            </a:extLst>
          </p:cNvPr>
          <p:cNvSpPr txBox="1">
            <a:spLocks/>
          </p:cNvSpPr>
          <p:nvPr/>
        </p:nvSpPr>
        <p:spPr>
          <a:xfrm>
            <a:off x="11604224" y="114040"/>
            <a:ext cx="464400" cy="347925"/>
          </a:xfrm>
          <a:prstGeom prst="rect">
            <a:avLst/>
          </a:prstGeom>
          <a:solidFill>
            <a:schemeClr val="bg1"/>
          </a:solidFill>
          <a:ln>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fld id="{ED70751B-34C4-41F7-9A42-B8AF8614956A}" type="slidenum">
              <a:rPr lang="en-US" altLang="ja-JP">
                <a:solidFill>
                  <a:sysClr val="windowText" lastClr="000000"/>
                </a:solidFill>
              </a:rPr>
              <a:pPr algn="ctr">
                <a:defRPr/>
              </a:pPr>
              <a:t>15</a:t>
            </a:fld>
            <a:endParaRPr lang="en-US" altLang="ja-JP" dirty="0">
              <a:solidFill>
                <a:sysClr val="windowText" lastClr="000000"/>
              </a:solidFill>
            </a:endParaRPr>
          </a:p>
        </p:txBody>
      </p:sp>
    </p:spTree>
    <p:extLst>
      <p:ext uri="{BB962C8B-B14F-4D97-AF65-F5344CB8AC3E}">
        <p14:creationId xmlns:p14="http://schemas.microsoft.com/office/powerpoint/2010/main" val="10079652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4" name="Rectangle 67"/>
          <p:cNvSpPr>
            <a:spLocks noChangeArrowheads="1"/>
          </p:cNvSpPr>
          <p:nvPr/>
        </p:nvSpPr>
        <p:spPr>
          <a:xfrm>
            <a:off x="0" y="404664"/>
            <a:ext cx="12192000" cy="573088"/>
          </a:xfrm>
          <a:prstGeom prst="rect">
            <a:avLst/>
          </a:prstGeom>
          <a:solidFill>
            <a:schemeClr val="accent5">
              <a:lumMod val="40000"/>
              <a:lumOff val="60000"/>
            </a:schemeClr>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dirty="0">
                <a:solidFill>
                  <a:sysClr val="windowText" lastClr="000000"/>
                </a:solidFill>
                <a:latin typeface="Meiryo UI" panose="020B0604030504040204" pitchFamily="50" charset="-128"/>
                <a:ea typeface="Meiryo UI" panose="020B0604030504040204" pitchFamily="50" charset="-128"/>
              </a:rPr>
              <a:t>　提案者情報　</a:t>
            </a:r>
          </a:p>
        </p:txBody>
      </p:sp>
      <p:sp>
        <p:nvSpPr>
          <p:cNvPr id="1226" name="テキスト 981"/>
          <p:cNvSpPr txBox="1"/>
          <p:nvPr/>
        </p:nvSpPr>
        <p:spPr>
          <a:xfrm>
            <a:off x="0" y="82823"/>
            <a:ext cx="9144000" cy="338554"/>
          </a:xfrm>
          <a:prstGeom prst="rect">
            <a:avLst/>
          </a:prstGeom>
        </p:spPr>
        <p:txBody>
          <a:bodyPr wrap="square">
            <a:spAutoFit/>
          </a:bodyPr>
          <a:lstStyle/>
          <a:p>
            <a:r>
              <a:rPr lang="ja-JP" altLang="en-US" sz="1600" b="1" dirty="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様式５）</a:t>
            </a:r>
            <a:r>
              <a:rPr lang="ja-JP" altLang="en-US" sz="1600" b="1" kern="0" dirty="0">
                <a:solidFill>
                  <a:sysClr val="windowText" lastClr="000000"/>
                </a:solidFill>
                <a:latin typeface="Meiryo UI" panose="020B0604030504040204" pitchFamily="50" charset="-128"/>
                <a:ea typeface="Meiryo UI" panose="020B0604030504040204" pitchFamily="50" charset="-128"/>
              </a:rPr>
              <a:t>　地域情報掲示板サービス導入・運用業務委託</a:t>
            </a:r>
            <a:r>
              <a:rPr lang="ja-JP" altLang="en-US" sz="1600" b="1" kern="0" dirty="0" smtClean="0">
                <a:solidFill>
                  <a:sysClr val="windowText" lastClr="000000"/>
                </a:solidFill>
                <a:latin typeface="Meiryo UI" panose="020B0604030504040204" pitchFamily="50" charset="-128"/>
                <a:ea typeface="Meiryo UI" panose="020B0604030504040204" pitchFamily="50" charset="-128"/>
              </a:rPr>
              <a:t>公募型</a:t>
            </a:r>
            <a:r>
              <a:rPr lang="ja-JP" altLang="en-US" sz="1600" b="1" kern="0" dirty="0">
                <a:solidFill>
                  <a:sysClr val="windowText" lastClr="000000"/>
                </a:solidFill>
                <a:latin typeface="Meiryo UI" panose="020B0604030504040204" pitchFamily="50" charset="-128"/>
                <a:ea typeface="Meiryo UI" panose="020B0604030504040204" pitchFamily="50" charset="-128"/>
              </a:rPr>
              <a:t>プロポーザルに</a:t>
            </a:r>
            <a:r>
              <a:rPr lang="ja-JP" altLang="en-US" sz="1600" b="1" kern="0" dirty="0" smtClean="0">
                <a:solidFill>
                  <a:sysClr val="windowText" lastClr="000000"/>
                </a:solidFill>
                <a:latin typeface="Meiryo UI" panose="020B0604030504040204" pitchFamily="50" charset="-128"/>
                <a:ea typeface="Meiryo UI" panose="020B0604030504040204" pitchFamily="50" charset="-128"/>
              </a:rPr>
              <a:t>係る提案書</a:t>
            </a:r>
            <a:r>
              <a:rPr lang="ja-JP" altLang="en-US" sz="1600" b="1" dirty="0">
                <a:latin typeface="Meiryo UI" panose="020B0604030504040204" pitchFamily="50" charset="-128"/>
                <a:ea typeface="Meiryo UI" panose="020B0604030504040204" pitchFamily="50" charset="-128"/>
              </a:rPr>
              <a:t>　</a:t>
            </a:r>
            <a:endParaRPr sz="1600" b="1" dirty="0">
              <a:latin typeface="Meiryo UI" panose="020B0604030504040204" pitchFamily="50" charset="-128"/>
              <a:ea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9CC1C640-D413-45BB-82FC-479BFD55E4DE}"/>
              </a:ext>
            </a:extLst>
          </p:cNvPr>
          <p:cNvSpPr>
            <a:spLocks noGrp="1"/>
          </p:cNvSpPr>
          <p:nvPr>
            <p:ph type="sldNum" sz="quarter" idx="12"/>
          </p:nvPr>
        </p:nvSpPr>
        <p:spPr>
          <a:xfrm>
            <a:off x="11604224" y="517248"/>
            <a:ext cx="464400" cy="347925"/>
          </a:xfrm>
          <a:solidFill>
            <a:schemeClr val="bg1"/>
          </a:solidFill>
          <a:ln>
            <a:solidFill>
              <a:schemeClr val="tx1"/>
            </a:solidFill>
          </a:ln>
        </p:spPr>
        <p:txBody>
          <a:bodyPr/>
          <a:lstStyle/>
          <a:p>
            <a:pPr>
              <a:defRPr/>
            </a:pPr>
            <a:fld id="{ED70751B-34C4-41F7-9A42-B8AF8614956A}" type="slidenum">
              <a:rPr lang="en-US" altLang="ja-JP" smtClean="0">
                <a:solidFill>
                  <a:sysClr val="windowText" lastClr="000000"/>
                </a:solidFill>
              </a:rPr>
              <a:pPr>
                <a:defRPr/>
              </a:pPr>
              <a:t>2</a:t>
            </a:fld>
            <a:endParaRPr lang="en-US" altLang="ja-JP" dirty="0">
              <a:solidFill>
                <a:sysClr val="windowText" lastClr="000000"/>
              </a:solidFill>
            </a:endParaRPr>
          </a:p>
        </p:txBody>
      </p:sp>
      <p:sp>
        <p:nvSpPr>
          <p:cNvPr id="9" name="テキスト ボックス 8">
            <a:extLst>
              <a:ext uri="{FF2B5EF4-FFF2-40B4-BE49-F238E27FC236}">
                <a16:creationId xmlns:a16="http://schemas.microsoft.com/office/drawing/2014/main" id="{A9A4FFE3-7243-4A3B-8628-C79124CE841C}"/>
              </a:ext>
            </a:extLst>
          </p:cNvPr>
          <p:cNvSpPr txBox="1"/>
          <p:nvPr/>
        </p:nvSpPr>
        <p:spPr>
          <a:xfrm>
            <a:off x="1722408" y="1678518"/>
            <a:ext cx="8945592" cy="338554"/>
          </a:xfrm>
          <a:prstGeom prst="rect">
            <a:avLst/>
          </a:prstGeom>
          <a:noFill/>
        </p:spPr>
        <p:txBody>
          <a:bodyPr wrap="square" rtlCol="0">
            <a:spAutoFit/>
          </a:bodyPr>
          <a:lstStyle/>
          <a:p>
            <a:pPr marL="285737" indent="-285737">
              <a:buFont typeface="Wingdings" panose="05000000000000000000" pitchFamily="2" charset="2"/>
              <a:buChar char="n"/>
            </a:pPr>
            <a:r>
              <a:rPr lang="ja-JP" altLang="en-US" sz="1600" dirty="0"/>
              <a:t>提案法人</a:t>
            </a:r>
          </a:p>
        </p:txBody>
      </p:sp>
      <p:sp>
        <p:nvSpPr>
          <p:cNvPr id="10" name="テキスト ボックス 9">
            <a:extLst>
              <a:ext uri="{FF2B5EF4-FFF2-40B4-BE49-F238E27FC236}">
                <a16:creationId xmlns:a16="http://schemas.microsoft.com/office/drawing/2014/main" id="{CA2C3682-A28C-4D9B-AF42-71BDB7A6CE62}"/>
              </a:ext>
            </a:extLst>
          </p:cNvPr>
          <p:cNvSpPr txBox="1"/>
          <p:nvPr/>
        </p:nvSpPr>
        <p:spPr>
          <a:xfrm>
            <a:off x="1722408" y="3799554"/>
            <a:ext cx="8945592" cy="338554"/>
          </a:xfrm>
          <a:prstGeom prst="rect">
            <a:avLst/>
          </a:prstGeom>
          <a:noFill/>
        </p:spPr>
        <p:txBody>
          <a:bodyPr wrap="square" rtlCol="0">
            <a:spAutoFit/>
          </a:bodyPr>
          <a:lstStyle/>
          <a:p>
            <a:pPr marL="285737" indent="-285737">
              <a:buFont typeface="Wingdings" panose="05000000000000000000" pitchFamily="2" charset="2"/>
              <a:buChar char="n"/>
            </a:pPr>
            <a:r>
              <a:rPr lang="ja-JP" altLang="en-US" sz="1600" dirty="0"/>
              <a:t>担当者連絡先</a:t>
            </a:r>
          </a:p>
        </p:txBody>
      </p:sp>
      <p:graphicFrame>
        <p:nvGraphicFramePr>
          <p:cNvPr id="12" name="表 6">
            <a:extLst>
              <a:ext uri="{FF2B5EF4-FFF2-40B4-BE49-F238E27FC236}">
                <a16:creationId xmlns:a16="http://schemas.microsoft.com/office/drawing/2014/main" id="{EE9F706E-1E6E-40DF-B410-B6C983CB0A75}"/>
              </a:ext>
            </a:extLst>
          </p:cNvPr>
          <p:cNvGraphicFramePr>
            <a:graphicFrameLocks noGrp="1"/>
          </p:cNvGraphicFramePr>
          <p:nvPr>
            <p:extLst>
              <p:ext uri="{D42A27DB-BD31-4B8C-83A1-F6EECF244321}">
                <p14:modId xmlns:p14="http://schemas.microsoft.com/office/powerpoint/2010/main" val="571506341"/>
              </p:ext>
            </p:extLst>
          </p:nvPr>
        </p:nvGraphicFramePr>
        <p:xfrm>
          <a:off x="1722408" y="2056155"/>
          <a:ext cx="8768800" cy="1404000"/>
        </p:xfrm>
        <a:graphic>
          <a:graphicData uri="http://schemas.openxmlformats.org/drawingml/2006/table">
            <a:tbl>
              <a:tblPr firstRow="1" bandRow="1">
                <a:tableStyleId>{5C22544A-7EE6-4342-B048-85BDC9FD1C3A}</a:tableStyleId>
              </a:tblPr>
              <a:tblGrid>
                <a:gridCol w="2792136">
                  <a:extLst>
                    <a:ext uri="{9D8B030D-6E8A-4147-A177-3AD203B41FA5}">
                      <a16:colId xmlns:a16="http://schemas.microsoft.com/office/drawing/2014/main" val="1080278781"/>
                    </a:ext>
                  </a:extLst>
                </a:gridCol>
                <a:gridCol w="5976664">
                  <a:extLst>
                    <a:ext uri="{9D8B030D-6E8A-4147-A177-3AD203B41FA5}">
                      <a16:colId xmlns:a16="http://schemas.microsoft.com/office/drawing/2014/main" val="3315598308"/>
                    </a:ext>
                  </a:extLst>
                </a:gridCol>
              </a:tblGrid>
              <a:tr h="468000">
                <a:tc>
                  <a:txBody>
                    <a:bodyPr/>
                    <a:lstStyle/>
                    <a:p>
                      <a:pPr algn="ctr">
                        <a:spcAft>
                          <a:spcPts val="0"/>
                        </a:spcAft>
                      </a:pPr>
                      <a:r>
                        <a:rPr kumimoji="1" lang="ja-JP" altLang="en-US" sz="1500" b="0" kern="1200" dirty="0">
                          <a:solidFill>
                            <a:schemeClr val="tx1"/>
                          </a:solidFill>
                          <a:latin typeface="Meiryo UI" panose="020B0604030504040204" pitchFamily="50" charset="-128"/>
                          <a:ea typeface="Meiryo UI" panose="020B0604030504040204" pitchFamily="50" charset="-128"/>
                          <a:cs typeface="+mn-cs"/>
                        </a:rPr>
                        <a:t>所在地</a:t>
                      </a:r>
                      <a:endParaRPr kumimoji="1" lang="ja-JP" sz="1500" b="0" kern="1200" dirty="0">
                        <a:solidFill>
                          <a:schemeClr val="tx1"/>
                        </a:solidFill>
                        <a:latin typeface="Meiryo UI" panose="020B0604030504040204" pitchFamily="50" charset="-128"/>
                        <a:ea typeface="Meiryo UI" panose="020B0604030504040204" pitchFamily="50" charset="-128"/>
                        <a:cs typeface="+mn-cs"/>
                      </a:endParaRPr>
                    </a:p>
                  </a:txBody>
                  <a:tcPr marL="54003" marR="54003"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endParaRPr kumimoji="1" lang="ja-JP" altLang="en-US" sz="15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76125915"/>
                  </a:ext>
                </a:extLst>
              </a:tr>
              <a:tr h="46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500" b="0" kern="1200" dirty="0">
                          <a:solidFill>
                            <a:schemeClr val="tx1"/>
                          </a:solidFill>
                          <a:latin typeface="Meiryo UI" panose="020B0604030504040204" pitchFamily="50" charset="-128"/>
                          <a:ea typeface="Meiryo UI" panose="020B0604030504040204" pitchFamily="50" charset="-128"/>
                          <a:cs typeface="+mn-cs"/>
                        </a:rPr>
                        <a:t>法人名</a:t>
                      </a:r>
                      <a:endParaRPr kumimoji="1" lang="ja-JP" altLang="ja-JP" sz="1500" b="0" kern="1200" dirty="0">
                        <a:solidFill>
                          <a:schemeClr val="tx1"/>
                        </a:solidFill>
                        <a:latin typeface="Meiryo UI" panose="020B0604030504040204" pitchFamily="50" charset="-128"/>
                        <a:ea typeface="Meiryo UI" panose="020B0604030504040204" pitchFamily="50" charset="-128"/>
                        <a:cs typeface="+mn-cs"/>
                      </a:endParaRPr>
                    </a:p>
                  </a:txBody>
                  <a:tcPr marL="54003" marR="54003"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endParaRPr kumimoji="1" lang="ja-JP" altLang="en-US" sz="15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06849093"/>
                  </a:ext>
                </a:extLst>
              </a:tr>
              <a:tr h="46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500" b="0" kern="1200" dirty="0">
                          <a:solidFill>
                            <a:schemeClr val="tx1"/>
                          </a:solidFill>
                          <a:latin typeface="Meiryo UI" panose="020B0604030504040204" pitchFamily="50" charset="-128"/>
                          <a:ea typeface="Meiryo UI" panose="020B0604030504040204" pitchFamily="50" charset="-128"/>
                          <a:cs typeface="+mn-cs"/>
                        </a:rPr>
                        <a:t>代表者名</a:t>
                      </a:r>
                      <a:endParaRPr kumimoji="1" lang="ja-JP" altLang="ja-JP" sz="1500" b="0" kern="1200" dirty="0">
                        <a:solidFill>
                          <a:schemeClr val="tx1"/>
                        </a:solidFill>
                        <a:latin typeface="Meiryo UI" panose="020B0604030504040204" pitchFamily="50" charset="-128"/>
                        <a:ea typeface="Meiryo UI" panose="020B0604030504040204" pitchFamily="50" charset="-128"/>
                        <a:cs typeface="+mn-cs"/>
                      </a:endParaRPr>
                    </a:p>
                  </a:txBody>
                  <a:tcPr marL="54003" marR="54003"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endParaRPr kumimoji="1" lang="ja-JP" altLang="en-US" sz="15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6595099"/>
                  </a:ext>
                </a:extLst>
              </a:tr>
            </a:tbl>
          </a:graphicData>
        </a:graphic>
      </p:graphicFrame>
      <p:graphicFrame>
        <p:nvGraphicFramePr>
          <p:cNvPr id="13" name="表 6">
            <a:extLst>
              <a:ext uri="{FF2B5EF4-FFF2-40B4-BE49-F238E27FC236}">
                <a16:creationId xmlns:a16="http://schemas.microsoft.com/office/drawing/2014/main" id="{77895FDA-D3F2-4249-959A-0412BE211D0A}"/>
              </a:ext>
            </a:extLst>
          </p:cNvPr>
          <p:cNvGraphicFramePr>
            <a:graphicFrameLocks noGrp="1"/>
          </p:cNvGraphicFramePr>
          <p:nvPr>
            <p:extLst>
              <p:ext uri="{D42A27DB-BD31-4B8C-83A1-F6EECF244321}">
                <p14:modId xmlns:p14="http://schemas.microsoft.com/office/powerpoint/2010/main" val="2506358263"/>
              </p:ext>
            </p:extLst>
          </p:nvPr>
        </p:nvGraphicFramePr>
        <p:xfrm>
          <a:off x="1722408" y="4178504"/>
          <a:ext cx="8768800" cy="2340000"/>
        </p:xfrm>
        <a:graphic>
          <a:graphicData uri="http://schemas.openxmlformats.org/drawingml/2006/table">
            <a:tbl>
              <a:tblPr firstRow="1" bandRow="1">
                <a:tableStyleId>{5C22544A-7EE6-4342-B048-85BDC9FD1C3A}</a:tableStyleId>
              </a:tblPr>
              <a:tblGrid>
                <a:gridCol w="2792136">
                  <a:extLst>
                    <a:ext uri="{9D8B030D-6E8A-4147-A177-3AD203B41FA5}">
                      <a16:colId xmlns:a16="http://schemas.microsoft.com/office/drawing/2014/main" val="1080278781"/>
                    </a:ext>
                  </a:extLst>
                </a:gridCol>
                <a:gridCol w="5976664">
                  <a:extLst>
                    <a:ext uri="{9D8B030D-6E8A-4147-A177-3AD203B41FA5}">
                      <a16:colId xmlns:a16="http://schemas.microsoft.com/office/drawing/2014/main" val="3315598308"/>
                    </a:ext>
                  </a:extLst>
                </a:gridCol>
              </a:tblGrid>
              <a:tr h="468000">
                <a:tc>
                  <a:txBody>
                    <a:bodyPr/>
                    <a:lstStyle/>
                    <a:p>
                      <a:pPr algn="ctr">
                        <a:spcAft>
                          <a:spcPts val="0"/>
                        </a:spcAft>
                      </a:pPr>
                      <a:r>
                        <a:rPr kumimoji="1" lang="ja-JP" altLang="en-US" sz="1500" b="0" kern="1200" dirty="0">
                          <a:solidFill>
                            <a:schemeClr val="tx1"/>
                          </a:solidFill>
                          <a:latin typeface="Meiryo UI" panose="020B0604030504040204" pitchFamily="50" charset="-128"/>
                          <a:ea typeface="Meiryo UI" panose="020B0604030504040204" pitchFamily="50" charset="-128"/>
                          <a:cs typeface="+mn-cs"/>
                        </a:rPr>
                        <a:t>担当者名</a:t>
                      </a:r>
                      <a:endParaRPr kumimoji="1" lang="ja-JP" sz="1500" b="0" kern="1200" dirty="0">
                        <a:solidFill>
                          <a:schemeClr val="tx1"/>
                        </a:solidFill>
                        <a:latin typeface="Meiryo UI" panose="020B0604030504040204" pitchFamily="50" charset="-128"/>
                        <a:ea typeface="Meiryo UI" panose="020B0604030504040204" pitchFamily="50" charset="-128"/>
                        <a:cs typeface="+mn-cs"/>
                      </a:endParaRPr>
                    </a:p>
                  </a:txBody>
                  <a:tcPr marL="54003" marR="54003"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endParaRPr kumimoji="1" lang="ja-JP" altLang="en-US" sz="15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76125915"/>
                  </a:ext>
                </a:extLst>
              </a:tr>
              <a:tr h="46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500" b="0" kern="1200" dirty="0">
                          <a:solidFill>
                            <a:schemeClr val="tx1"/>
                          </a:solidFill>
                          <a:latin typeface="Meiryo UI" panose="020B0604030504040204" pitchFamily="50" charset="-128"/>
                          <a:ea typeface="Meiryo UI" panose="020B0604030504040204" pitchFamily="50" charset="-128"/>
                          <a:cs typeface="+mn-cs"/>
                        </a:rPr>
                        <a:t>所　属</a:t>
                      </a:r>
                      <a:endParaRPr kumimoji="1" lang="ja-JP" altLang="ja-JP" sz="1500" b="0" kern="1200" dirty="0">
                        <a:solidFill>
                          <a:schemeClr val="tx1"/>
                        </a:solidFill>
                        <a:latin typeface="Meiryo UI" panose="020B0604030504040204" pitchFamily="50" charset="-128"/>
                        <a:ea typeface="Meiryo UI" panose="020B0604030504040204" pitchFamily="50" charset="-128"/>
                        <a:cs typeface="+mn-cs"/>
                      </a:endParaRPr>
                    </a:p>
                  </a:txBody>
                  <a:tcPr marL="54003" marR="54003"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endParaRPr kumimoji="1" lang="ja-JP" altLang="en-US" sz="15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06849093"/>
                  </a:ext>
                </a:extLst>
              </a:tr>
              <a:tr h="46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500" b="0" kern="1200" dirty="0">
                          <a:solidFill>
                            <a:schemeClr val="tx1"/>
                          </a:solidFill>
                          <a:latin typeface="Meiryo UI" panose="020B0604030504040204" pitchFamily="50" charset="-128"/>
                          <a:ea typeface="Meiryo UI" panose="020B0604030504040204" pitchFamily="50" charset="-128"/>
                          <a:cs typeface="+mn-cs"/>
                        </a:rPr>
                        <a:t>電話番号</a:t>
                      </a:r>
                      <a:endParaRPr kumimoji="1" lang="ja-JP" altLang="ja-JP" sz="1500" b="0" kern="1200" dirty="0">
                        <a:solidFill>
                          <a:schemeClr val="tx1"/>
                        </a:solidFill>
                        <a:latin typeface="Meiryo UI" panose="020B0604030504040204" pitchFamily="50" charset="-128"/>
                        <a:ea typeface="Meiryo UI" panose="020B0604030504040204" pitchFamily="50" charset="-128"/>
                        <a:cs typeface="+mn-cs"/>
                      </a:endParaRPr>
                    </a:p>
                  </a:txBody>
                  <a:tcPr marL="54003" marR="54003"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r>
                        <a:rPr kumimoji="1" lang="ja-JP" altLang="en-US" sz="1500" b="0" dirty="0" smtClean="0">
                          <a:solidFill>
                            <a:schemeClr val="tx1"/>
                          </a:solidFill>
                          <a:latin typeface="Meiryo UI" panose="020B0604030504040204" pitchFamily="50" charset="-128"/>
                          <a:ea typeface="Meiryo UI" panose="020B0604030504040204" pitchFamily="50" charset="-128"/>
                        </a:rPr>
                        <a:t>　　　　　　　　　－　　　　　　　　　－</a:t>
                      </a:r>
                      <a:endParaRPr kumimoji="1" lang="ja-JP" altLang="en-US" sz="15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6595099"/>
                  </a:ext>
                </a:extLst>
              </a:tr>
              <a:tr h="46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500" b="0" kern="1200" dirty="0">
                          <a:solidFill>
                            <a:schemeClr val="tx1"/>
                          </a:solidFill>
                          <a:latin typeface="Meiryo UI" panose="020B0604030504040204" pitchFamily="50" charset="-128"/>
                          <a:ea typeface="Meiryo UI" panose="020B0604030504040204" pitchFamily="50" charset="-128"/>
                          <a:cs typeface="+mn-cs"/>
                        </a:rPr>
                        <a:t>FAX</a:t>
                      </a:r>
                      <a:r>
                        <a:rPr kumimoji="1" lang="ja-JP" altLang="en-US" sz="1500" b="0" kern="1200" dirty="0">
                          <a:solidFill>
                            <a:schemeClr val="tx1"/>
                          </a:solidFill>
                          <a:latin typeface="Meiryo UI" panose="020B0604030504040204" pitchFamily="50" charset="-128"/>
                          <a:ea typeface="Meiryo UI" panose="020B0604030504040204" pitchFamily="50" charset="-128"/>
                          <a:cs typeface="+mn-cs"/>
                        </a:rPr>
                        <a:t>番号</a:t>
                      </a:r>
                      <a:endParaRPr kumimoji="1" lang="ja-JP" altLang="ja-JP" sz="1500" b="0" kern="1200" dirty="0">
                        <a:solidFill>
                          <a:schemeClr val="tx1"/>
                        </a:solidFill>
                        <a:latin typeface="Meiryo UI" panose="020B0604030504040204" pitchFamily="50" charset="-128"/>
                        <a:ea typeface="Meiryo UI" panose="020B0604030504040204" pitchFamily="50" charset="-128"/>
                        <a:cs typeface="+mn-cs"/>
                      </a:endParaRPr>
                    </a:p>
                  </a:txBody>
                  <a:tcPr marL="54003" marR="54003"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500" b="0" dirty="0" smtClean="0">
                          <a:solidFill>
                            <a:schemeClr val="tx1"/>
                          </a:solidFill>
                          <a:latin typeface="Meiryo UI" panose="020B0604030504040204" pitchFamily="50" charset="-128"/>
                          <a:ea typeface="Meiryo UI" panose="020B0604030504040204" pitchFamily="50" charset="-128"/>
                        </a:rPr>
                        <a:t>　　　　　　　　　－　　　　　　　　　－</a:t>
                      </a: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17892729"/>
                  </a:ext>
                </a:extLst>
              </a:tr>
              <a:tr h="46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500" b="0" kern="1200" dirty="0">
                          <a:solidFill>
                            <a:schemeClr val="tx1"/>
                          </a:solidFill>
                          <a:latin typeface="Meiryo UI" panose="020B0604030504040204" pitchFamily="50" charset="-128"/>
                          <a:ea typeface="Meiryo UI" panose="020B0604030504040204" pitchFamily="50" charset="-128"/>
                          <a:cs typeface="+mn-cs"/>
                        </a:rPr>
                        <a:t>E-mail</a:t>
                      </a:r>
                      <a:endParaRPr kumimoji="1" lang="ja-JP" altLang="ja-JP" sz="1500" b="0" kern="1200" dirty="0">
                        <a:solidFill>
                          <a:schemeClr val="tx1"/>
                        </a:solidFill>
                        <a:latin typeface="Meiryo UI" panose="020B0604030504040204" pitchFamily="50" charset="-128"/>
                        <a:ea typeface="Meiryo UI" panose="020B0604030504040204" pitchFamily="50" charset="-128"/>
                        <a:cs typeface="+mn-cs"/>
                      </a:endParaRPr>
                    </a:p>
                  </a:txBody>
                  <a:tcPr marL="54003" marR="54003"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r>
                        <a:rPr kumimoji="1" lang="ja-JP" altLang="en-US" sz="1500" b="0" dirty="0" smtClean="0">
                          <a:solidFill>
                            <a:schemeClr val="tx1"/>
                          </a:solidFill>
                          <a:latin typeface="Meiryo UI" panose="020B0604030504040204" pitchFamily="50" charset="-128"/>
                          <a:ea typeface="Meiryo UI" panose="020B0604030504040204" pitchFamily="50" charset="-128"/>
                        </a:rPr>
                        <a:t>　　　　　　　　　　　　　　　　　　　　＠</a:t>
                      </a:r>
                      <a:endParaRPr kumimoji="1" lang="ja-JP" altLang="en-US" sz="15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52912970"/>
                  </a:ext>
                </a:extLst>
              </a:tr>
            </a:tbl>
          </a:graphicData>
        </a:graphic>
      </p:graphicFrame>
      <p:sp>
        <p:nvSpPr>
          <p:cNvPr id="14" name="テキスト ボックス 13">
            <a:extLst>
              <a:ext uri="{FF2B5EF4-FFF2-40B4-BE49-F238E27FC236}">
                <a16:creationId xmlns:a16="http://schemas.microsoft.com/office/drawing/2014/main" id="{B0AED1CA-6A51-4730-875E-80BF16D68A1F}"/>
              </a:ext>
            </a:extLst>
          </p:cNvPr>
          <p:cNvSpPr txBox="1"/>
          <p:nvPr/>
        </p:nvSpPr>
        <p:spPr>
          <a:xfrm>
            <a:off x="158261" y="1122277"/>
            <a:ext cx="11445963" cy="338554"/>
          </a:xfrm>
          <a:prstGeom prst="rect">
            <a:avLst/>
          </a:prstGeom>
          <a:noFill/>
        </p:spPr>
        <p:txBody>
          <a:bodyPr wrap="square" rtlCol="0">
            <a:spAutoFit/>
          </a:bodyPr>
          <a:lstStyle/>
          <a:p>
            <a:r>
              <a:rPr lang="ja-JP" altLang="en-US" sz="1600" dirty="0"/>
              <a:t>地域情報掲示板サービス導入・運用業務委託について、</a:t>
            </a:r>
            <a:r>
              <a:rPr lang="ja-JP" altLang="en-US" sz="1600" dirty="0" smtClean="0"/>
              <a:t>プロポーザル募集要項に</a:t>
            </a:r>
            <a:r>
              <a:rPr lang="ja-JP" altLang="en-US" sz="1600" dirty="0"/>
              <a:t>基づき提案します。</a:t>
            </a:r>
          </a:p>
        </p:txBody>
      </p:sp>
      <p:sp>
        <p:nvSpPr>
          <p:cNvPr id="7" name="テキスト ボックス 6">
            <a:extLst>
              <a:ext uri="{FF2B5EF4-FFF2-40B4-BE49-F238E27FC236}">
                <a16:creationId xmlns:a16="http://schemas.microsoft.com/office/drawing/2014/main" id="{7B2A96E5-237A-495B-9B94-48BEA968BB59}"/>
              </a:ext>
            </a:extLst>
          </p:cNvPr>
          <p:cNvSpPr txBox="1"/>
          <p:nvPr/>
        </p:nvSpPr>
        <p:spPr>
          <a:xfrm>
            <a:off x="10023151" y="3104813"/>
            <a:ext cx="338554" cy="276999"/>
          </a:xfrm>
          <a:prstGeom prst="rect">
            <a:avLst/>
          </a:prstGeom>
          <a:noFill/>
        </p:spPr>
        <p:txBody>
          <a:bodyPr wrap="none" rtlCol="0">
            <a:spAutoFit/>
          </a:bodyPr>
          <a:lstStyle/>
          <a:p>
            <a:r>
              <a:rPr lang="ja-JP" altLang="en-US" sz="1200" dirty="0"/>
              <a:t>印</a:t>
            </a:r>
          </a:p>
        </p:txBody>
      </p:sp>
      <p:sp>
        <p:nvSpPr>
          <p:cNvPr id="11" name="テキスト ボックス 10">
            <a:extLst>
              <a:ext uri="{FF2B5EF4-FFF2-40B4-BE49-F238E27FC236}">
                <a16:creationId xmlns:a16="http://schemas.microsoft.com/office/drawing/2014/main" id="{B954AB95-23BD-43A3-887D-429BFC80317F}"/>
              </a:ext>
            </a:extLst>
          </p:cNvPr>
          <p:cNvSpPr txBox="1"/>
          <p:nvPr/>
        </p:nvSpPr>
        <p:spPr>
          <a:xfrm>
            <a:off x="1682261" y="457898"/>
            <a:ext cx="9000000" cy="461665"/>
          </a:xfrm>
          <a:prstGeom prst="rect">
            <a:avLst/>
          </a:prstGeom>
          <a:noFill/>
        </p:spPr>
        <p:txBody>
          <a:bodyPr wrap="square" rtlCol="0">
            <a:spAutoFit/>
          </a:bodyPr>
          <a:lstStyle/>
          <a:p>
            <a:r>
              <a:rPr lang="en-US" altLang="ja-JP" sz="1200" dirty="0">
                <a:solidFill>
                  <a:srgbClr val="FF0000"/>
                </a:solidFill>
              </a:rPr>
              <a:t>【</a:t>
            </a:r>
            <a:r>
              <a:rPr lang="ja-JP" altLang="en-US" sz="1200" dirty="0">
                <a:solidFill>
                  <a:srgbClr val="FF0000"/>
                </a:solidFill>
              </a:rPr>
              <a:t>このテキストボックスは提出前に</a:t>
            </a:r>
            <a:r>
              <a:rPr lang="ja-JP" altLang="en-US" sz="1200" dirty="0" smtClean="0">
                <a:solidFill>
                  <a:srgbClr val="FF0000"/>
                </a:solidFill>
              </a:rPr>
              <a:t>削除すること。 </a:t>
            </a:r>
            <a:r>
              <a:rPr lang="en-US" altLang="ja-JP" sz="1200" dirty="0">
                <a:solidFill>
                  <a:srgbClr val="FF0000"/>
                </a:solidFill>
              </a:rPr>
              <a:t>】</a:t>
            </a:r>
          </a:p>
          <a:p>
            <a:pPr marL="285737" indent="-285737">
              <a:buFont typeface="Wingdings" panose="05000000000000000000" pitchFamily="2" charset="2"/>
              <a:buChar char="n"/>
            </a:pPr>
            <a:r>
              <a:rPr lang="ja-JP" altLang="en-US" sz="1200" dirty="0" smtClean="0">
                <a:solidFill>
                  <a:srgbClr val="FF0000"/>
                </a:solidFill>
              </a:rPr>
              <a:t>副本については提案法人の法人名欄に、参加資格確認通知書で指定する文字列を記載し、それ以外は空白とすること。</a:t>
            </a:r>
            <a:endParaRPr lang="ja-JP" altLang="en-US" sz="1200" dirty="0">
              <a:solidFill>
                <a:srgbClr val="FF0000"/>
              </a:solidFill>
            </a:endParaRPr>
          </a:p>
        </p:txBody>
      </p:sp>
    </p:spTree>
    <p:extLst>
      <p:ext uri="{BB962C8B-B14F-4D97-AF65-F5344CB8AC3E}">
        <p14:creationId xmlns:p14="http://schemas.microsoft.com/office/powerpoint/2010/main" val="42547158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12192000" cy="576000"/>
          </a:xfrm>
          <a:prstGeom prst="rect">
            <a:avLst/>
          </a:prstGeom>
          <a:solidFill>
            <a:schemeClr val="accent5">
              <a:lumMod val="40000"/>
              <a:lumOff val="60000"/>
            </a:schemeClr>
          </a:solidFill>
          <a:ln w="25400" cap="flat" cmpd="sng" algn="ctr">
            <a:noFill/>
            <a:prstDash val="solid"/>
          </a:ln>
          <a:effectLst/>
        </p:spPr>
        <p:txBody>
          <a:bodyPr rtlCol="0" anchor="ctr"/>
          <a:lstStyle/>
          <a:p>
            <a:pPr defTabSz="844042">
              <a:defRPr/>
            </a:pPr>
            <a:r>
              <a:rPr lang="ja-JP" altLang="en-US" b="1" dirty="0">
                <a:solidFill>
                  <a:sysClr val="windowText" lastClr="000000"/>
                </a:solidFill>
                <a:latin typeface="Meiryo UI" panose="020B0604030504040204" pitchFamily="50" charset="-128"/>
                <a:ea typeface="Meiryo UI" panose="020B0604030504040204" pitchFamily="50" charset="-128"/>
              </a:rPr>
              <a:t>　１　業務実績</a:t>
            </a:r>
            <a:endParaRPr kumimoji="0"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58261" y="750500"/>
            <a:ext cx="11445963" cy="338554"/>
          </a:xfrm>
          <a:prstGeom prst="rect">
            <a:avLst/>
          </a:prstGeom>
          <a:noFill/>
        </p:spPr>
        <p:txBody>
          <a:bodyPr wrap="square" rtlCol="0">
            <a:spAutoFit/>
          </a:bodyPr>
          <a:lstStyle/>
          <a:p>
            <a:pPr marL="285737" indent="-285737">
              <a:buFont typeface="Wingdings" panose="05000000000000000000" pitchFamily="2" charset="2"/>
              <a:buChar char="n"/>
            </a:pPr>
            <a:r>
              <a:rPr lang="ja-JP" altLang="en-US" sz="1600" dirty="0"/>
              <a:t>１</a:t>
            </a:r>
            <a:r>
              <a:rPr lang="en-US" altLang="ja-JP" sz="1600" dirty="0"/>
              <a:t>-</a:t>
            </a:r>
            <a:r>
              <a:rPr lang="ja-JP" altLang="en-US" sz="1600" dirty="0"/>
              <a:t>１　</a:t>
            </a:r>
            <a:r>
              <a:rPr lang="ja-JP" altLang="en-US" sz="1600" dirty="0" smtClean="0"/>
              <a:t>業務実績</a:t>
            </a:r>
            <a:endParaRPr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11604224" y="114040"/>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3</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B954AB95-23BD-43A3-887D-429BFC80317F}"/>
              </a:ext>
            </a:extLst>
          </p:cNvPr>
          <p:cNvSpPr txBox="1"/>
          <p:nvPr/>
        </p:nvSpPr>
        <p:spPr>
          <a:xfrm>
            <a:off x="3774715" y="500909"/>
            <a:ext cx="9180000" cy="1569660"/>
          </a:xfrm>
          <a:prstGeom prst="rect">
            <a:avLst/>
          </a:prstGeom>
          <a:noFill/>
        </p:spPr>
        <p:txBody>
          <a:bodyPr wrap="square" rtlCol="0">
            <a:spAutoFit/>
          </a:bodyPr>
          <a:lstStyle/>
          <a:p>
            <a:r>
              <a:rPr lang="en-US" altLang="ja-JP" sz="1200" dirty="0">
                <a:solidFill>
                  <a:srgbClr val="FF0000"/>
                </a:solidFill>
              </a:rPr>
              <a:t>【</a:t>
            </a:r>
            <a:r>
              <a:rPr lang="ja-JP" altLang="en-US" sz="1200" dirty="0">
                <a:solidFill>
                  <a:srgbClr val="FF0000"/>
                </a:solidFill>
              </a:rPr>
              <a:t>このテキストボックスは提出前に</a:t>
            </a:r>
            <a:r>
              <a:rPr lang="ja-JP" altLang="en-US" sz="1200" dirty="0" smtClean="0">
                <a:solidFill>
                  <a:srgbClr val="FF0000"/>
                </a:solidFill>
              </a:rPr>
              <a:t>削除すること。 </a:t>
            </a:r>
            <a:r>
              <a:rPr lang="en-US" altLang="ja-JP" sz="1200" dirty="0">
                <a:solidFill>
                  <a:srgbClr val="FF0000"/>
                </a:solidFill>
              </a:rPr>
              <a:t>】</a:t>
            </a:r>
          </a:p>
          <a:p>
            <a:pPr marL="285737" indent="-285737">
              <a:buFont typeface="Wingdings" panose="05000000000000000000" pitchFamily="2" charset="2"/>
              <a:buChar char="n"/>
            </a:pPr>
            <a:r>
              <a:rPr lang="ja-JP" altLang="en-US" sz="1200" dirty="0">
                <a:solidFill>
                  <a:srgbClr val="FF0000"/>
                </a:solidFill>
              </a:rPr>
              <a:t>令和２年４月１日以後に、都道府県、人口１０万人以上の地方公共団体（特別区を含む）及びそれらの地方公共団体が事務局を務めている団体等が発注した、インターネット上の掲示板で住民向けに提供するサービス（但し、アプリ専用サービスは除く）の導入業務を元請として実施し、かつ公告日の前日時点で６か月以上継続して運用した実績を</a:t>
            </a:r>
            <a:r>
              <a:rPr lang="ja-JP" altLang="en-US" sz="1200" dirty="0" smtClean="0">
                <a:solidFill>
                  <a:srgbClr val="FF0000"/>
                </a:solidFill>
              </a:rPr>
              <a:t>記載すること。</a:t>
            </a:r>
            <a:r>
              <a:rPr lang="ja-JP" altLang="en-US" sz="1200" dirty="0">
                <a:solidFill>
                  <a:srgbClr val="FF0000"/>
                </a:solidFill>
              </a:rPr>
              <a:t>（参加表明の際に示したものを１件としても良いものとする。</a:t>
            </a:r>
            <a:r>
              <a:rPr lang="ja-JP" altLang="en-US" sz="1200" dirty="0" smtClean="0">
                <a:solidFill>
                  <a:srgbClr val="FF0000"/>
                </a:solidFill>
              </a:rPr>
              <a:t>）</a:t>
            </a:r>
            <a:endParaRPr lang="en-US" altLang="ja-JP" sz="1200" dirty="0" smtClean="0">
              <a:solidFill>
                <a:srgbClr val="FF0000"/>
              </a:solidFill>
            </a:endParaRPr>
          </a:p>
          <a:p>
            <a:pPr marL="285737" indent="-285737">
              <a:buFont typeface="Wingdings" panose="05000000000000000000" pitchFamily="2" charset="2"/>
              <a:buChar char="n"/>
            </a:pPr>
            <a:r>
              <a:rPr lang="ja-JP" altLang="en-US" sz="1200" dirty="0" smtClean="0">
                <a:solidFill>
                  <a:srgbClr val="FF0000"/>
                </a:solidFill>
              </a:rPr>
              <a:t>記載した履行</a:t>
            </a:r>
            <a:r>
              <a:rPr lang="ja-JP" altLang="en-US" sz="1200" dirty="0">
                <a:solidFill>
                  <a:srgbClr val="FF0000"/>
                </a:solidFill>
              </a:rPr>
              <a:t>実績を証するものとして、当該業務の契約書及び業務内容のわかる書類（特記仕様書等のプロポーザル参加資格条件となっている内容が確認できるもの）の写し</a:t>
            </a:r>
            <a:r>
              <a:rPr lang="ja-JP" altLang="en-US" sz="1200" dirty="0" smtClean="0">
                <a:solidFill>
                  <a:srgbClr val="FF0000"/>
                </a:solidFill>
              </a:rPr>
              <a:t>を提出</a:t>
            </a:r>
            <a:r>
              <a:rPr lang="ja-JP" altLang="en-US" sz="1200" dirty="0">
                <a:solidFill>
                  <a:srgbClr val="FF0000"/>
                </a:solidFill>
              </a:rPr>
              <a:t>すること。</a:t>
            </a:r>
          </a:p>
          <a:p>
            <a:pPr marL="285737" indent="-285737">
              <a:buFont typeface="Wingdings" panose="05000000000000000000" pitchFamily="2" charset="2"/>
              <a:buChar char="n"/>
            </a:pPr>
            <a:r>
              <a:rPr lang="ja-JP" altLang="en-US" sz="1200" dirty="0" smtClean="0">
                <a:solidFill>
                  <a:srgbClr val="FF0000"/>
                </a:solidFill>
              </a:rPr>
              <a:t>記載</a:t>
            </a:r>
            <a:r>
              <a:rPr lang="ja-JP" altLang="en-US" sz="1200" dirty="0">
                <a:solidFill>
                  <a:srgbClr val="FF0000"/>
                </a:solidFill>
              </a:rPr>
              <a:t>件数は</a:t>
            </a:r>
            <a:r>
              <a:rPr lang="ja-JP" altLang="en-US" sz="1200" dirty="0" smtClean="0">
                <a:solidFill>
                  <a:srgbClr val="FF0000"/>
                </a:solidFill>
              </a:rPr>
              <a:t>最大４件とする。</a:t>
            </a:r>
            <a:r>
              <a:rPr lang="ja-JP" altLang="en-US" sz="1200" dirty="0">
                <a:solidFill>
                  <a:srgbClr val="FF0000"/>
                </a:solidFill>
              </a:rPr>
              <a:t>４件を超える件数の実績を記載しても、評価対象とは</a:t>
            </a:r>
            <a:r>
              <a:rPr lang="ja-JP" altLang="en-US" sz="1200" dirty="0" smtClean="0">
                <a:solidFill>
                  <a:srgbClr val="FF0000"/>
                </a:solidFill>
              </a:rPr>
              <a:t>ならない。</a:t>
            </a:r>
            <a:endParaRPr lang="ja-JP" altLang="en-US" sz="1200" dirty="0">
              <a:solidFill>
                <a:srgbClr val="FF0000"/>
              </a:solidFill>
            </a:endParaRPr>
          </a:p>
        </p:txBody>
      </p:sp>
      <p:graphicFrame>
        <p:nvGraphicFramePr>
          <p:cNvPr id="2" name="表 1"/>
          <p:cNvGraphicFramePr>
            <a:graphicFrameLocks noGrp="1"/>
          </p:cNvGraphicFramePr>
          <p:nvPr>
            <p:extLst>
              <p:ext uri="{D42A27DB-BD31-4B8C-83A1-F6EECF244321}">
                <p14:modId xmlns:p14="http://schemas.microsoft.com/office/powerpoint/2010/main" val="2081235443"/>
              </p:ext>
            </p:extLst>
          </p:nvPr>
        </p:nvGraphicFramePr>
        <p:xfrm>
          <a:off x="1228964" y="1304515"/>
          <a:ext cx="9000000" cy="5184000"/>
        </p:xfrm>
        <a:graphic>
          <a:graphicData uri="http://schemas.openxmlformats.org/drawingml/2006/table">
            <a:tbl>
              <a:tblPr firstRow="1" bandRow="1">
                <a:tableStyleId>{BC89EF96-8CEA-46FF-86C4-4CE0E7609802}</a:tableStyleId>
              </a:tblPr>
              <a:tblGrid>
                <a:gridCol w="720000">
                  <a:extLst>
                    <a:ext uri="{9D8B030D-6E8A-4147-A177-3AD203B41FA5}">
                      <a16:colId xmlns:a16="http://schemas.microsoft.com/office/drawing/2014/main" val="854539044"/>
                    </a:ext>
                  </a:extLst>
                </a:gridCol>
                <a:gridCol w="2160000">
                  <a:extLst>
                    <a:ext uri="{9D8B030D-6E8A-4147-A177-3AD203B41FA5}">
                      <a16:colId xmlns:a16="http://schemas.microsoft.com/office/drawing/2014/main" val="390935261"/>
                    </a:ext>
                  </a:extLst>
                </a:gridCol>
                <a:gridCol w="6120000">
                  <a:extLst>
                    <a:ext uri="{9D8B030D-6E8A-4147-A177-3AD203B41FA5}">
                      <a16:colId xmlns:a16="http://schemas.microsoft.com/office/drawing/2014/main" val="2211359200"/>
                    </a:ext>
                  </a:extLst>
                </a:gridCol>
              </a:tblGrid>
              <a:tr h="324000">
                <a:tc rowSpan="4">
                  <a:txBody>
                    <a:bodyPr/>
                    <a:lstStyle/>
                    <a:p>
                      <a:pPr algn="ctr"/>
                      <a:r>
                        <a:rPr kumimoji="1" lang="ja-JP" altLang="en-US" sz="1400" b="0" dirty="0" smtClean="0">
                          <a:latin typeface="+mn-ea"/>
                          <a:ea typeface="+mn-ea"/>
                        </a:rPr>
                        <a:t>１</a:t>
                      </a:r>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r>
                        <a:rPr kumimoji="1" lang="ja-JP" altLang="en-US" sz="1400" b="0" dirty="0" smtClean="0">
                          <a:latin typeface="+mn-ea"/>
                          <a:ea typeface="+mn-ea"/>
                        </a:rPr>
                        <a:t>業務名</a:t>
                      </a:r>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087068575"/>
                  </a:ext>
                </a:extLst>
              </a:tr>
              <a:tr h="324000">
                <a:tc vMerge="1">
                  <a:txBody>
                    <a:bodyPr/>
                    <a:lstStyle/>
                    <a:p>
                      <a:endParaRPr kumimoji="1" lang="ja-JP" altLang="en-US" dirty="0"/>
                    </a:p>
                  </a:txBody>
                  <a:tcPr/>
                </a:tc>
                <a:tc>
                  <a:txBody>
                    <a:bodyPr/>
                    <a:lstStyle/>
                    <a:p>
                      <a:pPr algn="ctr"/>
                      <a:r>
                        <a:rPr kumimoji="1" lang="ja-JP" altLang="en-US" sz="1400" b="0" dirty="0" smtClean="0">
                          <a:latin typeface="+mn-ea"/>
                          <a:ea typeface="+mn-ea"/>
                        </a:rPr>
                        <a:t>発注者名</a:t>
                      </a:r>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665761649"/>
                  </a:ext>
                </a:extLst>
              </a:tr>
              <a:tr h="324000">
                <a:tc vMerge="1">
                  <a:txBody>
                    <a:bodyPr/>
                    <a:lstStyle/>
                    <a:p>
                      <a:endParaRPr kumimoji="1" lang="ja-JP" altLang="en-US" dirty="0"/>
                    </a:p>
                  </a:txBody>
                  <a:tcPr/>
                </a:tc>
                <a:tc>
                  <a:txBody>
                    <a:bodyPr/>
                    <a:lstStyle/>
                    <a:p>
                      <a:pPr algn="ctr"/>
                      <a:r>
                        <a:rPr kumimoji="1" lang="ja-JP" altLang="en-US" sz="1400" b="0" dirty="0" smtClean="0">
                          <a:latin typeface="+mn-ea"/>
                          <a:ea typeface="+mn-ea"/>
                        </a:rPr>
                        <a:t>契約期間</a:t>
                      </a:r>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736753842"/>
                  </a:ext>
                </a:extLst>
              </a:tr>
              <a:tr h="324000">
                <a:tc vMerge="1">
                  <a:txBody>
                    <a:bodyPr/>
                    <a:lstStyle/>
                    <a:p>
                      <a:endParaRPr kumimoji="1" lang="ja-JP" altLang="en-US" dirty="0"/>
                    </a:p>
                  </a:txBody>
                  <a:tcPr/>
                </a:tc>
                <a:tc>
                  <a:txBody>
                    <a:bodyPr/>
                    <a:lstStyle/>
                    <a:p>
                      <a:pPr algn="ctr"/>
                      <a:r>
                        <a:rPr kumimoji="1" lang="ja-JP" altLang="en-US" sz="1400" b="0" dirty="0" smtClean="0">
                          <a:latin typeface="+mn-ea"/>
                          <a:ea typeface="+mn-ea"/>
                        </a:rPr>
                        <a:t>契約金額</a:t>
                      </a:r>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881536825"/>
                  </a:ext>
                </a:extLst>
              </a:tr>
              <a:tr h="324000">
                <a:tc rowSpan="4">
                  <a:txBody>
                    <a:bodyPr/>
                    <a:lstStyle/>
                    <a:p>
                      <a:pPr algn="ctr"/>
                      <a:r>
                        <a:rPr kumimoji="1" lang="ja-JP" altLang="en-US" sz="1400" b="0" dirty="0" smtClean="0">
                          <a:latin typeface="+mn-ea"/>
                          <a:ea typeface="+mn-ea"/>
                        </a:rPr>
                        <a:t>２</a:t>
                      </a:r>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r>
                        <a:rPr kumimoji="1" lang="ja-JP" altLang="en-US" sz="1400" b="0" dirty="0" smtClean="0">
                          <a:latin typeface="+mn-ea"/>
                          <a:ea typeface="+mn-ea"/>
                        </a:rPr>
                        <a:t>業務名</a:t>
                      </a:r>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200188829"/>
                  </a:ext>
                </a:extLst>
              </a:tr>
              <a:tr h="324000">
                <a:tc vMerge="1">
                  <a:txBody>
                    <a:bodyPr/>
                    <a:lstStyle/>
                    <a:p>
                      <a:endParaRPr kumimoji="1" lang="ja-JP" altLang="en-US"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r>
                        <a:rPr kumimoji="1" lang="ja-JP" altLang="en-US" sz="1400" b="0" dirty="0" smtClean="0">
                          <a:latin typeface="+mn-ea"/>
                          <a:ea typeface="+mn-ea"/>
                        </a:rPr>
                        <a:t>発注者名</a:t>
                      </a:r>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786353143"/>
                  </a:ext>
                </a:extLst>
              </a:tr>
              <a:tr h="324000">
                <a:tc vMerge="1">
                  <a:txBody>
                    <a:bodyPr/>
                    <a:lstStyle/>
                    <a:p>
                      <a:endParaRPr kumimoji="1" lang="ja-JP" altLang="en-US"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r>
                        <a:rPr kumimoji="1" lang="ja-JP" altLang="en-US" sz="1400" b="0" dirty="0" smtClean="0">
                          <a:latin typeface="+mn-ea"/>
                          <a:ea typeface="+mn-ea"/>
                        </a:rPr>
                        <a:t>契約期間</a:t>
                      </a:r>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176143908"/>
                  </a:ext>
                </a:extLst>
              </a:tr>
              <a:tr h="324000">
                <a:tc vMerge="1">
                  <a:txBody>
                    <a:bodyPr/>
                    <a:lstStyle/>
                    <a:p>
                      <a:endParaRPr kumimoji="1" lang="ja-JP" altLang="en-US"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r>
                        <a:rPr kumimoji="1" lang="ja-JP" altLang="en-US" sz="1400" b="0" dirty="0" smtClean="0">
                          <a:latin typeface="+mn-ea"/>
                          <a:ea typeface="+mn-ea"/>
                        </a:rPr>
                        <a:t>契約金額</a:t>
                      </a:r>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717599709"/>
                  </a:ext>
                </a:extLst>
              </a:tr>
              <a:tr h="324000">
                <a:tc rowSpan="4">
                  <a:txBody>
                    <a:bodyPr/>
                    <a:lstStyle/>
                    <a:p>
                      <a:pPr algn="ctr"/>
                      <a:r>
                        <a:rPr kumimoji="1" lang="ja-JP" altLang="en-US" sz="1400" b="0" dirty="0" smtClean="0">
                          <a:latin typeface="+mn-ea"/>
                          <a:ea typeface="+mn-ea"/>
                        </a:rPr>
                        <a:t>３</a:t>
                      </a:r>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r>
                        <a:rPr kumimoji="1" lang="ja-JP" altLang="en-US" sz="1400" b="0" dirty="0" smtClean="0">
                          <a:latin typeface="+mn-ea"/>
                          <a:ea typeface="+mn-ea"/>
                        </a:rPr>
                        <a:t>業務名</a:t>
                      </a:r>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502516926"/>
                  </a:ext>
                </a:extLst>
              </a:tr>
              <a:tr h="324000">
                <a:tc vMerge="1">
                  <a:txBody>
                    <a:bodyPr/>
                    <a:lstStyle/>
                    <a:p>
                      <a:endParaRPr kumimoji="1" lang="ja-JP" altLang="en-US"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r>
                        <a:rPr kumimoji="1" lang="ja-JP" altLang="en-US" sz="1400" b="0" dirty="0" smtClean="0">
                          <a:latin typeface="+mn-ea"/>
                          <a:ea typeface="+mn-ea"/>
                        </a:rPr>
                        <a:t>発注者名</a:t>
                      </a:r>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594642862"/>
                  </a:ext>
                </a:extLst>
              </a:tr>
              <a:tr h="324000">
                <a:tc vMerge="1">
                  <a:txBody>
                    <a:bodyPr/>
                    <a:lstStyle/>
                    <a:p>
                      <a:endParaRPr kumimoji="1" lang="ja-JP" altLang="en-US"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r>
                        <a:rPr kumimoji="1" lang="ja-JP" altLang="en-US" sz="1400" b="0" dirty="0" smtClean="0">
                          <a:latin typeface="+mn-ea"/>
                          <a:ea typeface="+mn-ea"/>
                        </a:rPr>
                        <a:t>契約期間</a:t>
                      </a:r>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265904848"/>
                  </a:ext>
                </a:extLst>
              </a:tr>
              <a:tr h="324000">
                <a:tc vMerge="1">
                  <a:txBody>
                    <a:bodyPr/>
                    <a:lstStyle/>
                    <a:p>
                      <a:endParaRPr kumimoji="1" lang="ja-JP" altLang="en-US"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r>
                        <a:rPr kumimoji="1" lang="ja-JP" altLang="en-US" sz="1400" b="0" dirty="0" smtClean="0">
                          <a:latin typeface="+mn-ea"/>
                          <a:ea typeface="+mn-ea"/>
                        </a:rPr>
                        <a:t>契約金額</a:t>
                      </a:r>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359835967"/>
                  </a:ext>
                </a:extLst>
              </a:tr>
              <a:tr h="324000">
                <a:tc rowSpan="4">
                  <a:txBody>
                    <a:bodyPr/>
                    <a:lstStyle/>
                    <a:p>
                      <a:pPr algn="ctr"/>
                      <a:r>
                        <a:rPr kumimoji="1" lang="ja-JP" altLang="en-US" sz="1400" b="0" dirty="0" smtClean="0">
                          <a:latin typeface="+mn-ea"/>
                          <a:ea typeface="+mn-ea"/>
                        </a:rPr>
                        <a:t>４</a:t>
                      </a:r>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r>
                        <a:rPr kumimoji="1" lang="ja-JP" altLang="en-US" sz="1400" b="0" dirty="0" smtClean="0">
                          <a:latin typeface="+mn-ea"/>
                          <a:ea typeface="+mn-ea"/>
                        </a:rPr>
                        <a:t>業務名</a:t>
                      </a:r>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715019824"/>
                  </a:ext>
                </a:extLst>
              </a:tr>
              <a:tr h="324000">
                <a:tc vMerge="1">
                  <a:txBody>
                    <a:bodyPr/>
                    <a:lstStyle/>
                    <a:p>
                      <a:endParaRPr kumimoji="1" lang="ja-JP" altLang="en-US"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r>
                        <a:rPr kumimoji="1" lang="ja-JP" altLang="en-US" sz="1400" b="0" dirty="0" smtClean="0">
                          <a:latin typeface="+mn-ea"/>
                          <a:ea typeface="+mn-ea"/>
                        </a:rPr>
                        <a:t>発注者名</a:t>
                      </a:r>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161032107"/>
                  </a:ext>
                </a:extLst>
              </a:tr>
              <a:tr h="324000">
                <a:tc vMerge="1">
                  <a:txBody>
                    <a:bodyPr/>
                    <a:lstStyle/>
                    <a:p>
                      <a:endParaRPr kumimoji="1" lang="ja-JP" altLang="en-US"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r>
                        <a:rPr kumimoji="1" lang="ja-JP" altLang="en-US" sz="1400" b="0" dirty="0" smtClean="0">
                          <a:latin typeface="+mn-ea"/>
                          <a:ea typeface="+mn-ea"/>
                        </a:rPr>
                        <a:t>契約期間</a:t>
                      </a:r>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248091411"/>
                  </a:ext>
                </a:extLst>
              </a:tr>
              <a:tr h="324000">
                <a:tc vMerge="1">
                  <a:txBody>
                    <a:bodyPr/>
                    <a:lstStyle/>
                    <a:p>
                      <a:endParaRPr kumimoji="1" lang="ja-JP" altLang="en-US"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r>
                        <a:rPr kumimoji="1" lang="ja-JP" altLang="en-US" sz="1400" b="0" dirty="0" smtClean="0">
                          <a:latin typeface="+mn-ea"/>
                          <a:ea typeface="+mn-ea"/>
                        </a:rPr>
                        <a:t>契約金額</a:t>
                      </a:r>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endParaRPr kumimoji="1" lang="ja-JP" altLang="en-US" sz="1400" b="0" dirty="0">
                        <a:latin typeface="+mn-ea"/>
                        <a:ea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526020425"/>
                  </a:ext>
                </a:extLst>
              </a:tr>
            </a:tbl>
          </a:graphicData>
        </a:graphic>
      </p:graphicFrame>
    </p:spTree>
    <p:extLst>
      <p:ext uri="{BB962C8B-B14F-4D97-AF65-F5344CB8AC3E}">
        <p14:creationId xmlns:p14="http://schemas.microsoft.com/office/powerpoint/2010/main" val="21783942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12192000" cy="576000"/>
          </a:xfrm>
          <a:prstGeom prst="rect">
            <a:avLst/>
          </a:prstGeom>
          <a:solidFill>
            <a:schemeClr val="accent5">
              <a:lumMod val="40000"/>
              <a:lumOff val="60000"/>
            </a:schemeClr>
          </a:solidFill>
          <a:ln w="25400" cap="flat" cmpd="sng" algn="ctr">
            <a:noFill/>
            <a:prstDash val="solid"/>
          </a:ln>
          <a:effectLst/>
        </p:spPr>
        <p:txBody>
          <a:bodyPr rtlCol="0" anchor="ctr"/>
          <a:lstStyle/>
          <a:p>
            <a:pPr defTabSz="844042">
              <a:defRPr/>
            </a:pPr>
            <a:r>
              <a:rPr lang="ja-JP" altLang="en-US" b="1" dirty="0">
                <a:solidFill>
                  <a:sysClr val="windowText" lastClr="000000"/>
                </a:solidFill>
                <a:latin typeface="Meiryo UI" panose="020B0604030504040204" pitchFamily="50" charset="-128"/>
                <a:ea typeface="Meiryo UI" panose="020B0604030504040204" pitchFamily="50" charset="-128"/>
              </a:rPr>
              <a:t>　</a:t>
            </a:r>
            <a:r>
              <a:rPr lang="ja-JP" altLang="en-US" b="1" dirty="0" smtClean="0">
                <a:solidFill>
                  <a:sysClr val="windowText" lastClr="000000"/>
                </a:solidFill>
                <a:latin typeface="Meiryo UI" panose="020B0604030504040204" pitchFamily="50" charset="-128"/>
                <a:ea typeface="Meiryo UI" panose="020B0604030504040204" pitchFamily="50" charset="-128"/>
              </a:rPr>
              <a:t>２</a:t>
            </a:r>
            <a:r>
              <a:rPr lang="ja-JP" altLang="en-US" b="1" dirty="0">
                <a:solidFill>
                  <a:sysClr val="windowText" lastClr="000000"/>
                </a:solidFill>
                <a:latin typeface="Meiryo UI" panose="020B0604030504040204" pitchFamily="50" charset="-128"/>
                <a:ea typeface="Meiryo UI" panose="020B0604030504040204" pitchFamily="50" charset="-128"/>
              </a:rPr>
              <a:t>　基本的な考え方等</a:t>
            </a:r>
            <a:endParaRPr kumimoji="0"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11604224" y="114040"/>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4</a:t>
            </a:fld>
            <a:endParaRPr lang="en-US" altLang="ja-JP" dirty="0">
              <a:solidFill>
                <a:sysClr val="windowText" lastClr="000000"/>
              </a:solidFill>
            </a:endParaRPr>
          </a:p>
        </p:txBody>
      </p:sp>
      <p:sp>
        <p:nvSpPr>
          <p:cNvPr id="12" name="テキスト ボックス 11">
            <a:extLst>
              <a:ext uri="{FF2B5EF4-FFF2-40B4-BE49-F238E27FC236}">
                <a16:creationId xmlns:a16="http://schemas.microsoft.com/office/drawing/2014/main" id="{6BBD5F69-7236-419D-9763-AF3F73F9D713}"/>
              </a:ext>
            </a:extLst>
          </p:cNvPr>
          <p:cNvSpPr txBox="1"/>
          <p:nvPr/>
        </p:nvSpPr>
        <p:spPr>
          <a:xfrm>
            <a:off x="158261" y="1173276"/>
            <a:ext cx="11445963" cy="461665"/>
          </a:xfrm>
          <a:prstGeom prst="rect">
            <a:avLst/>
          </a:prstGeom>
          <a:noFill/>
        </p:spPr>
        <p:txBody>
          <a:bodyPr wrap="square" rtlCol="0">
            <a:spAutoFit/>
          </a:bodyPr>
          <a:lstStyle/>
          <a:p>
            <a:r>
              <a:rPr lang="en-US" altLang="ja-JP" sz="1200" dirty="0">
                <a:solidFill>
                  <a:srgbClr val="FF0000"/>
                </a:solidFill>
              </a:rPr>
              <a:t>【</a:t>
            </a:r>
            <a:r>
              <a:rPr lang="ja-JP" altLang="en-US" sz="1200" dirty="0">
                <a:solidFill>
                  <a:srgbClr val="FF0000"/>
                </a:solidFill>
              </a:rPr>
              <a:t>このテキストボックスは提出前に</a:t>
            </a:r>
            <a:r>
              <a:rPr lang="ja-JP" altLang="en-US" sz="1200" dirty="0" smtClean="0">
                <a:solidFill>
                  <a:srgbClr val="FF0000"/>
                </a:solidFill>
              </a:rPr>
              <a:t>削除すること。 </a:t>
            </a:r>
            <a:r>
              <a:rPr lang="en-US" altLang="ja-JP" sz="1200" dirty="0">
                <a:solidFill>
                  <a:srgbClr val="FF0000"/>
                </a:solidFill>
              </a:rPr>
              <a:t>】</a:t>
            </a:r>
          </a:p>
          <a:p>
            <a:pPr marL="285737" indent="-285737">
              <a:buFont typeface="Wingdings" panose="05000000000000000000" pitchFamily="2" charset="2"/>
              <a:buChar char="n"/>
            </a:pPr>
            <a:r>
              <a:rPr lang="ja-JP" altLang="en-US" sz="1200" dirty="0">
                <a:solidFill>
                  <a:srgbClr val="FF0000"/>
                </a:solidFill>
              </a:rPr>
              <a:t>本事業に取り組むうえで</a:t>
            </a:r>
            <a:r>
              <a:rPr lang="ja-JP" altLang="en-US" sz="1200" dirty="0" smtClean="0">
                <a:solidFill>
                  <a:srgbClr val="FF0000"/>
                </a:solidFill>
              </a:rPr>
              <a:t>、</a:t>
            </a:r>
            <a:r>
              <a:rPr lang="ja-JP" altLang="en-US" sz="1200" dirty="0">
                <a:solidFill>
                  <a:srgbClr val="FF0000"/>
                </a:solidFill>
              </a:rPr>
              <a:t>募集要項</a:t>
            </a:r>
            <a:r>
              <a:rPr lang="ja-JP" altLang="en-US" sz="1200" dirty="0" smtClean="0">
                <a:solidFill>
                  <a:srgbClr val="FF0000"/>
                </a:solidFill>
              </a:rPr>
              <a:t>に</a:t>
            </a:r>
            <a:r>
              <a:rPr lang="ja-JP" altLang="en-US" sz="1200" dirty="0">
                <a:solidFill>
                  <a:srgbClr val="FF0000"/>
                </a:solidFill>
              </a:rPr>
              <a:t>掲げる</a:t>
            </a:r>
            <a:r>
              <a:rPr lang="ja-JP" altLang="en-US" sz="1200" dirty="0" smtClean="0">
                <a:solidFill>
                  <a:srgbClr val="FF0000"/>
                </a:solidFill>
              </a:rPr>
              <a:t>業務の目的に</a:t>
            </a:r>
            <a:r>
              <a:rPr lang="ja-JP" altLang="en-US" sz="1200" dirty="0">
                <a:solidFill>
                  <a:srgbClr val="FF0000"/>
                </a:solidFill>
              </a:rPr>
              <a:t>則した目標・ビジョンを詳細に記述すること</a:t>
            </a:r>
            <a:r>
              <a:rPr lang="ja-JP" altLang="en-US" sz="1200" dirty="0" smtClean="0">
                <a:solidFill>
                  <a:srgbClr val="FF0000"/>
                </a:solidFill>
              </a:rPr>
              <a:t>。</a:t>
            </a:r>
            <a:endParaRPr lang="en-US" altLang="ja-JP" sz="1200" dirty="0">
              <a:solidFill>
                <a:srgbClr val="FF0000"/>
              </a:solidFill>
            </a:endParaRPr>
          </a:p>
        </p:txBody>
      </p:sp>
      <p:sp>
        <p:nvSpPr>
          <p:cNvPr id="7" name="テキスト ボックス 6">
            <a:extLst>
              <a:ext uri="{FF2B5EF4-FFF2-40B4-BE49-F238E27FC236}">
                <a16:creationId xmlns:a16="http://schemas.microsoft.com/office/drawing/2014/main" id="{0E577D37-BB89-40EA-8D47-DABB8935C869}"/>
              </a:ext>
            </a:extLst>
          </p:cNvPr>
          <p:cNvSpPr txBox="1"/>
          <p:nvPr/>
        </p:nvSpPr>
        <p:spPr>
          <a:xfrm>
            <a:off x="158261" y="750500"/>
            <a:ext cx="11445963" cy="338554"/>
          </a:xfrm>
          <a:prstGeom prst="rect">
            <a:avLst/>
          </a:prstGeom>
          <a:noFill/>
        </p:spPr>
        <p:txBody>
          <a:bodyPr wrap="square" rtlCol="0">
            <a:spAutoFit/>
          </a:bodyPr>
          <a:lstStyle/>
          <a:p>
            <a:pPr marL="285737" indent="-285737">
              <a:buFont typeface="Wingdings" panose="05000000000000000000" pitchFamily="2" charset="2"/>
              <a:buChar char="n"/>
            </a:pPr>
            <a:r>
              <a:rPr lang="ja-JP" altLang="en-US" sz="1600" dirty="0"/>
              <a:t>２</a:t>
            </a:r>
            <a:r>
              <a:rPr lang="en-US" altLang="ja-JP" sz="1600" dirty="0" smtClean="0"/>
              <a:t>-</a:t>
            </a:r>
            <a:r>
              <a:rPr lang="ja-JP" altLang="en-US" sz="1600" dirty="0"/>
              <a:t>１　</a:t>
            </a:r>
            <a:r>
              <a:rPr lang="ja-JP" altLang="en-US" sz="1600" dirty="0" smtClean="0"/>
              <a:t>目標・ビジョン</a:t>
            </a:r>
            <a:endParaRPr lang="ja-JP" altLang="en-US" sz="1600" dirty="0"/>
          </a:p>
        </p:txBody>
      </p:sp>
    </p:spTree>
    <p:extLst>
      <p:ext uri="{BB962C8B-B14F-4D97-AF65-F5344CB8AC3E}">
        <p14:creationId xmlns:p14="http://schemas.microsoft.com/office/powerpoint/2010/main" val="15148648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12192000" cy="576000"/>
          </a:xfrm>
          <a:prstGeom prst="rect">
            <a:avLst/>
          </a:prstGeom>
          <a:solidFill>
            <a:schemeClr val="accent5">
              <a:lumMod val="40000"/>
              <a:lumOff val="60000"/>
            </a:schemeClr>
          </a:solidFill>
          <a:ln w="25400" cap="flat" cmpd="sng" algn="ctr">
            <a:noFill/>
            <a:prstDash val="solid"/>
          </a:ln>
          <a:effectLst/>
        </p:spPr>
        <p:txBody>
          <a:bodyPr rtlCol="0" anchor="ctr"/>
          <a:lstStyle/>
          <a:p>
            <a:pPr defTabSz="844042">
              <a:defRPr/>
            </a:pPr>
            <a:r>
              <a:rPr lang="ja-JP" altLang="en-US" b="1" dirty="0">
                <a:solidFill>
                  <a:sysClr val="windowText" lastClr="000000"/>
                </a:solidFill>
                <a:latin typeface="Meiryo UI" panose="020B0604030504040204" pitchFamily="50" charset="-128"/>
                <a:ea typeface="Meiryo UI" panose="020B0604030504040204" pitchFamily="50" charset="-128"/>
              </a:rPr>
              <a:t>　</a:t>
            </a:r>
            <a:r>
              <a:rPr lang="ja-JP" altLang="en-US" b="1" dirty="0" smtClean="0">
                <a:solidFill>
                  <a:sysClr val="windowText" lastClr="000000"/>
                </a:solidFill>
                <a:latin typeface="Meiryo UI" panose="020B0604030504040204" pitchFamily="50" charset="-128"/>
                <a:ea typeface="Meiryo UI" panose="020B0604030504040204" pitchFamily="50" charset="-128"/>
              </a:rPr>
              <a:t>２</a:t>
            </a:r>
            <a:r>
              <a:rPr lang="ja-JP" altLang="en-US" b="1" dirty="0">
                <a:solidFill>
                  <a:sysClr val="windowText" lastClr="000000"/>
                </a:solidFill>
                <a:latin typeface="Meiryo UI" panose="020B0604030504040204" pitchFamily="50" charset="-128"/>
                <a:ea typeface="Meiryo UI" panose="020B0604030504040204" pitchFamily="50" charset="-128"/>
              </a:rPr>
              <a:t>　基本的な考え方等</a:t>
            </a:r>
            <a:endParaRPr kumimoji="0"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11604224" y="114040"/>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5</a:t>
            </a:fld>
            <a:endParaRPr lang="en-US" altLang="ja-JP" dirty="0">
              <a:solidFill>
                <a:sysClr val="windowText" lastClr="000000"/>
              </a:solidFill>
            </a:endParaRPr>
          </a:p>
        </p:txBody>
      </p:sp>
      <p:sp>
        <p:nvSpPr>
          <p:cNvPr id="12" name="テキスト ボックス 11">
            <a:extLst>
              <a:ext uri="{FF2B5EF4-FFF2-40B4-BE49-F238E27FC236}">
                <a16:creationId xmlns:a16="http://schemas.microsoft.com/office/drawing/2014/main" id="{6BBD5F69-7236-419D-9763-AF3F73F9D713}"/>
              </a:ext>
            </a:extLst>
          </p:cNvPr>
          <p:cNvSpPr txBox="1"/>
          <p:nvPr/>
        </p:nvSpPr>
        <p:spPr>
          <a:xfrm>
            <a:off x="158261" y="1173276"/>
            <a:ext cx="11445963" cy="830997"/>
          </a:xfrm>
          <a:prstGeom prst="rect">
            <a:avLst/>
          </a:prstGeom>
          <a:noFill/>
        </p:spPr>
        <p:txBody>
          <a:bodyPr wrap="square" rtlCol="0">
            <a:spAutoFit/>
          </a:bodyPr>
          <a:lstStyle/>
          <a:p>
            <a:r>
              <a:rPr lang="en-US" altLang="ja-JP" sz="1200" dirty="0">
                <a:solidFill>
                  <a:srgbClr val="FF0000"/>
                </a:solidFill>
              </a:rPr>
              <a:t>【</a:t>
            </a:r>
            <a:r>
              <a:rPr lang="ja-JP" altLang="en-US" sz="1200" dirty="0">
                <a:solidFill>
                  <a:srgbClr val="FF0000"/>
                </a:solidFill>
              </a:rPr>
              <a:t>このテキストボックスは提出前に</a:t>
            </a:r>
            <a:r>
              <a:rPr lang="ja-JP" altLang="en-US" sz="1200" dirty="0" smtClean="0">
                <a:solidFill>
                  <a:srgbClr val="FF0000"/>
                </a:solidFill>
              </a:rPr>
              <a:t>削除すること。 </a:t>
            </a:r>
            <a:r>
              <a:rPr lang="en-US" altLang="ja-JP" sz="1200" dirty="0">
                <a:solidFill>
                  <a:srgbClr val="FF0000"/>
                </a:solidFill>
              </a:rPr>
              <a:t>】</a:t>
            </a:r>
          </a:p>
          <a:p>
            <a:pPr marL="285737" indent="-285737">
              <a:buFont typeface="Wingdings" panose="05000000000000000000" pitchFamily="2" charset="2"/>
              <a:buChar char="n"/>
            </a:pPr>
            <a:r>
              <a:rPr lang="ja-JP" altLang="en-US" sz="1200" dirty="0">
                <a:solidFill>
                  <a:srgbClr val="FF0000"/>
                </a:solidFill>
              </a:rPr>
              <a:t>本事業の実施体制について、人員の配置、人員の数や当該人員が有する知見・経験等を示し、責任の所在も簡潔かつ明確に示すこと（</a:t>
            </a:r>
            <a:r>
              <a:rPr lang="ja-JP" altLang="en-US" sz="1200" u="sng" dirty="0">
                <a:solidFill>
                  <a:srgbClr val="FF0000"/>
                </a:solidFill>
              </a:rPr>
              <a:t>担当者の個人名等の記述は不可。</a:t>
            </a:r>
            <a:r>
              <a:rPr lang="ja-JP" altLang="en-US" sz="1200" dirty="0">
                <a:solidFill>
                  <a:srgbClr val="FF0000"/>
                </a:solidFill>
              </a:rPr>
              <a:t>）。</a:t>
            </a:r>
            <a:endParaRPr lang="en-US" altLang="ja-JP" sz="1200" dirty="0">
              <a:solidFill>
                <a:srgbClr val="FF0000"/>
              </a:solidFill>
            </a:endParaRPr>
          </a:p>
          <a:p>
            <a:pPr marL="285737" indent="-285737">
              <a:buFont typeface="Wingdings" panose="05000000000000000000" pitchFamily="2" charset="2"/>
              <a:buChar char="n"/>
            </a:pPr>
            <a:r>
              <a:rPr lang="ja-JP" altLang="en-US" sz="1200" dirty="0">
                <a:solidFill>
                  <a:srgbClr val="FF0000"/>
                </a:solidFill>
              </a:rPr>
              <a:t>業務の一部を再委託することを予定している場合は、再委託先、主な再委託内容を記述すること。</a:t>
            </a:r>
          </a:p>
        </p:txBody>
      </p:sp>
      <p:sp>
        <p:nvSpPr>
          <p:cNvPr id="7" name="テキスト ボックス 6">
            <a:extLst>
              <a:ext uri="{FF2B5EF4-FFF2-40B4-BE49-F238E27FC236}">
                <a16:creationId xmlns:a16="http://schemas.microsoft.com/office/drawing/2014/main" id="{0E577D37-BB89-40EA-8D47-DABB8935C869}"/>
              </a:ext>
            </a:extLst>
          </p:cNvPr>
          <p:cNvSpPr txBox="1"/>
          <p:nvPr/>
        </p:nvSpPr>
        <p:spPr>
          <a:xfrm>
            <a:off x="158261" y="750500"/>
            <a:ext cx="11445963" cy="338554"/>
          </a:xfrm>
          <a:prstGeom prst="rect">
            <a:avLst/>
          </a:prstGeom>
          <a:noFill/>
        </p:spPr>
        <p:txBody>
          <a:bodyPr wrap="square" rtlCol="0">
            <a:spAutoFit/>
          </a:bodyPr>
          <a:lstStyle/>
          <a:p>
            <a:pPr marL="285737" indent="-285737">
              <a:buFont typeface="Wingdings" panose="05000000000000000000" pitchFamily="2" charset="2"/>
              <a:buChar char="n"/>
            </a:pPr>
            <a:r>
              <a:rPr lang="ja-JP" altLang="en-US" sz="1600" dirty="0"/>
              <a:t>２</a:t>
            </a:r>
            <a:r>
              <a:rPr lang="en-US" altLang="ja-JP" sz="1600" dirty="0" smtClean="0"/>
              <a:t>-</a:t>
            </a:r>
            <a:r>
              <a:rPr lang="ja-JP" altLang="en-US" sz="1600" dirty="0" smtClean="0"/>
              <a:t>２</a:t>
            </a:r>
            <a:r>
              <a:rPr lang="ja-JP" altLang="en-US" sz="1600" dirty="0"/>
              <a:t>　</a:t>
            </a:r>
            <a:r>
              <a:rPr lang="ja-JP" altLang="en-US" sz="1600" dirty="0" smtClean="0"/>
              <a:t>実施体制</a:t>
            </a:r>
            <a:endParaRPr lang="ja-JP" altLang="en-US" sz="1600" dirty="0"/>
          </a:p>
        </p:txBody>
      </p:sp>
    </p:spTree>
    <p:extLst>
      <p:ext uri="{BB962C8B-B14F-4D97-AF65-F5344CB8AC3E}">
        <p14:creationId xmlns:p14="http://schemas.microsoft.com/office/powerpoint/2010/main" val="23807688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0E577D37-BB89-40EA-8D47-DABB8935C869}"/>
              </a:ext>
            </a:extLst>
          </p:cNvPr>
          <p:cNvSpPr txBox="1"/>
          <p:nvPr/>
        </p:nvSpPr>
        <p:spPr>
          <a:xfrm>
            <a:off x="158261" y="750500"/>
            <a:ext cx="11445963" cy="338554"/>
          </a:xfrm>
          <a:prstGeom prst="rect">
            <a:avLst/>
          </a:prstGeom>
          <a:noFill/>
        </p:spPr>
        <p:txBody>
          <a:bodyPr wrap="square" rtlCol="0">
            <a:spAutoFit/>
          </a:bodyPr>
          <a:lstStyle/>
          <a:p>
            <a:pPr marL="285737" indent="-285737">
              <a:buFont typeface="Wingdings" panose="05000000000000000000" pitchFamily="2" charset="2"/>
              <a:buChar char="n"/>
            </a:pPr>
            <a:r>
              <a:rPr lang="ja-JP" altLang="en-US" sz="1600" dirty="0" smtClean="0"/>
              <a:t>３</a:t>
            </a:r>
            <a:r>
              <a:rPr lang="en-US" altLang="ja-JP" sz="1600" dirty="0" smtClean="0"/>
              <a:t>-</a:t>
            </a:r>
            <a:r>
              <a:rPr lang="ja-JP" altLang="en-US" sz="1600" dirty="0" smtClean="0"/>
              <a:t>１</a:t>
            </a:r>
            <a:r>
              <a:rPr lang="ja-JP" altLang="en-US" sz="1600" dirty="0"/>
              <a:t>　</a:t>
            </a:r>
            <a:r>
              <a:rPr lang="ja-JP" altLang="en-US" sz="1600" dirty="0" smtClean="0"/>
              <a:t>システム全般</a:t>
            </a:r>
            <a:endParaRPr lang="ja-JP" altLang="en-US" sz="1600" dirty="0"/>
          </a:p>
        </p:txBody>
      </p:sp>
      <p:sp>
        <p:nvSpPr>
          <p:cNvPr id="12" name="テキスト ボックス 11">
            <a:extLst>
              <a:ext uri="{FF2B5EF4-FFF2-40B4-BE49-F238E27FC236}">
                <a16:creationId xmlns:a16="http://schemas.microsoft.com/office/drawing/2014/main" id="{59245100-B1BA-4E63-9CD9-3031C9C2260A}"/>
              </a:ext>
            </a:extLst>
          </p:cNvPr>
          <p:cNvSpPr txBox="1"/>
          <p:nvPr/>
        </p:nvSpPr>
        <p:spPr>
          <a:xfrm>
            <a:off x="158261" y="1173275"/>
            <a:ext cx="11445963" cy="830997"/>
          </a:xfrm>
          <a:prstGeom prst="rect">
            <a:avLst/>
          </a:prstGeom>
          <a:noFill/>
        </p:spPr>
        <p:txBody>
          <a:bodyPr wrap="square" rtlCol="0">
            <a:spAutoFit/>
          </a:bodyPr>
          <a:lstStyle/>
          <a:p>
            <a:r>
              <a:rPr lang="en-US" altLang="ja-JP" sz="1200" dirty="0">
                <a:solidFill>
                  <a:srgbClr val="FF0000"/>
                </a:solidFill>
              </a:rPr>
              <a:t>【</a:t>
            </a:r>
            <a:r>
              <a:rPr lang="ja-JP" altLang="en-US" sz="1200" dirty="0">
                <a:solidFill>
                  <a:srgbClr val="FF0000"/>
                </a:solidFill>
              </a:rPr>
              <a:t>このテキストボックスは提出前に</a:t>
            </a:r>
            <a:r>
              <a:rPr lang="ja-JP" altLang="en-US" sz="1200" dirty="0" smtClean="0">
                <a:solidFill>
                  <a:srgbClr val="FF0000"/>
                </a:solidFill>
              </a:rPr>
              <a:t>削除すること。 </a:t>
            </a:r>
            <a:r>
              <a:rPr lang="en-US" altLang="ja-JP" sz="1200" dirty="0">
                <a:solidFill>
                  <a:srgbClr val="FF0000"/>
                </a:solidFill>
              </a:rPr>
              <a:t>】</a:t>
            </a:r>
          </a:p>
          <a:p>
            <a:pPr marL="285737" indent="-285737">
              <a:buFont typeface="Wingdings" panose="05000000000000000000" pitchFamily="2" charset="2"/>
              <a:buChar char="n"/>
            </a:pPr>
            <a:r>
              <a:rPr lang="ja-JP" altLang="en-US" sz="1200" dirty="0" smtClean="0">
                <a:solidFill>
                  <a:srgbClr val="FF0000"/>
                </a:solidFill>
              </a:rPr>
              <a:t>システムの構成や特徴、システム導入による効果等を、具体的に記述すること。</a:t>
            </a:r>
            <a:r>
              <a:rPr lang="en-US" altLang="ja-JP" sz="1200" dirty="0">
                <a:solidFill>
                  <a:srgbClr val="FF0000"/>
                </a:solidFill>
              </a:rPr>
              <a:t/>
            </a:r>
            <a:br>
              <a:rPr lang="en-US" altLang="ja-JP" sz="1200" dirty="0">
                <a:solidFill>
                  <a:srgbClr val="FF0000"/>
                </a:solidFill>
              </a:rPr>
            </a:br>
            <a:r>
              <a:rPr lang="ja-JP" altLang="en-US" sz="1200" dirty="0" smtClean="0">
                <a:solidFill>
                  <a:srgbClr val="FF0000"/>
                </a:solidFill>
              </a:rPr>
              <a:t>システムの構成は、図などを用いて分かりやすく示すこと。</a:t>
            </a:r>
            <a:r>
              <a:rPr lang="en-US" altLang="ja-JP" sz="1200" dirty="0" smtClean="0">
                <a:solidFill>
                  <a:srgbClr val="FF0000"/>
                </a:solidFill>
              </a:rPr>
              <a:t/>
            </a:r>
            <a:br>
              <a:rPr lang="en-US" altLang="ja-JP" sz="1200" dirty="0" smtClean="0">
                <a:solidFill>
                  <a:srgbClr val="FF0000"/>
                </a:solidFill>
              </a:rPr>
            </a:br>
            <a:r>
              <a:rPr lang="ja-JP" altLang="en-US" sz="1200" dirty="0" smtClean="0">
                <a:solidFill>
                  <a:srgbClr val="FF0000"/>
                </a:solidFill>
              </a:rPr>
              <a:t>特徴やシステム導入による効果は、利用者側・交通事業者側・管理者側に分けて、それぞれ合理的根拠も</a:t>
            </a:r>
            <a:r>
              <a:rPr lang="ja-JP" altLang="en-US" sz="1200" dirty="0">
                <a:solidFill>
                  <a:srgbClr val="FF0000"/>
                </a:solidFill>
              </a:rPr>
              <a:t>含</a:t>
            </a:r>
            <a:r>
              <a:rPr lang="ja-JP" altLang="en-US" sz="1200" dirty="0" smtClean="0">
                <a:solidFill>
                  <a:srgbClr val="FF0000"/>
                </a:solidFill>
              </a:rPr>
              <a:t>めて体的に記述すること。</a:t>
            </a:r>
            <a:endParaRPr lang="ja-JP" altLang="en-US" sz="1200" dirty="0">
              <a:solidFill>
                <a:srgbClr val="FF0000"/>
              </a:solidFill>
            </a:endParaRPr>
          </a:p>
        </p:txBody>
      </p:sp>
      <p:sp>
        <p:nvSpPr>
          <p:cNvPr id="10" name="正方形/長方形 9">
            <a:extLst>
              <a:ext uri="{FF2B5EF4-FFF2-40B4-BE49-F238E27FC236}">
                <a16:creationId xmlns:a16="http://schemas.microsoft.com/office/drawing/2014/main" id="{ECA7FEFB-B658-4543-9308-33A44ECF18CE}"/>
              </a:ext>
            </a:extLst>
          </p:cNvPr>
          <p:cNvSpPr/>
          <p:nvPr/>
        </p:nvSpPr>
        <p:spPr>
          <a:xfrm>
            <a:off x="0" y="0"/>
            <a:ext cx="12192000" cy="576000"/>
          </a:xfrm>
          <a:prstGeom prst="rect">
            <a:avLst/>
          </a:prstGeom>
          <a:solidFill>
            <a:schemeClr val="accent5">
              <a:lumMod val="40000"/>
              <a:lumOff val="60000"/>
            </a:schemeClr>
          </a:solidFill>
          <a:ln w="25400" cap="flat" cmpd="sng" algn="ctr">
            <a:noFill/>
            <a:prstDash val="solid"/>
          </a:ln>
          <a:effectLst/>
        </p:spPr>
        <p:txBody>
          <a:bodyPr rtlCol="0" anchor="ctr"/>
          <a:lstStyle/>
          <a:p>
            <a:pPr defTabSz="844042">
              <a:defRPr/>
            </a:pPr>
            <a:r>
              <a:rPr lang="ja-JP" altLang="en-US" b="1" dirty="0">
                <a:solidFill>
                  <a:sysClr val="windowText" lastClr="000000"/>
                </a:solidFill>
                <a:latin typeface="Meiryo UI" panose="020B0604030504040204" pitchFamily="50" charset="-128"/>
                <a:ea typeface="Meiryo UI" panose="020B0604030504040204" pitchFamily="50" charset="-128"/>
              </a:rPr>
              <a:t>　</a:t>
            </a: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システム</a:t>
            </a:r>
            <a:endParaRPr kumimoji="0"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11" name="スライド番号プレースホルダー 2">
            <a:extLst>
              <a:ext uri="{FF2B5EF4-FFF2-40B4-BE49-F238E27FC236}">
                <a16:creationId xmlns:a16="http://schemas.microsoft.com/office/drawing/2014/main" id="{3A984E5A-F9AE-4BEE-859A-9527CEDE2F3D}"/>
              </a:ext>
            </a:extLst>
          </p:cNvPr>
          <p:cNvSpPr txBox="1">
            <a:spLocks/>
          </p:cNvSpPr>
          <p:nvPr/>
        </p:nvSpPr>
        <p:spPr>
          <a:xfrm>
            <a:off x="11604224" y="114040"/>
            <a:ext cx="464400" cy="347925"/>
          </a:xfrm>
          <a:prstGeom prst="rect">
            <a:avLst/>
          </a:prstGeom>
          <a:solidFill>
            <a:schemeClr val="bg1"/>
          </a:solidFill>
          <a:ln>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fld id="{ED70751B-34C4-41F7-9A42-B8AF8614956A}" type="slidenum">
              <a:rPr lang="en-US" altLang="ja-JP">
                <a:solidFill>
                  <a:sysClr val="windowText" lastClr="000000"/>
                </a:solidFill>
              </a:rPr>
              <a:pPr algn="ctr">
                <a:defRPr/>
              </a:pPr>
              <a:t>6</a:t>
            </a:fld>
            <a:endParaRPr lang="en-US" altLang="ja-JP" dirty="0">
              <a:solidFill>
                <a:sysClr val="windowText" lastClr="000000"/>
              </a:solidFill>
            </a:endParaRPr>
          </a:p>
        </p:txBody>
      </p:sp>
    </p:spTree>
    <p:extLst>
      <p:ext uri="{BB962C8B-B14F-4D97-AF65-F5344CB8AC3E}">
        <p14:creationId xmlns:p14="http://schemas.microsoft.com/office/powerpoint/2010/main" val="10502497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0E577D37-BB89-40EA-8D47-DABB8935C869}"/>
              </a:ext>
            </a:extLst>
          </p:cNvPr>
          <p:cNvSpPr txBox="1"/>
          <p:nvPr/>
        </p:nvSpPr>
        <p:spPr>
          <a:xfrm>
            <a:off x="158261" y="750500"/>
            <a:ext cx="11445963" cy="338554"/>
          </a:xfrm>
          <a:prstGeom prst="rect">
            <a:avLst/>
          </a:prstGeom>
          <a:noFill/>
        </p:spPr>
        <p:txBody>
          <a:bodyPr wrap="square" rtlCol="0">
            <a:spAutoFit/>
          </a:bodyPr>
          <a:lstStyle/>
          <a:p>
            <a:pPr marL="285737" indent="-285737">
              <a:buFont typeface="Wingdings" panose="05000000000000000000" pitchFamily="2" charset="2"/>
              <a:buChar char="n"/>
            </a:pPr>
            <a:r>
              <a:rPr lang="ja-JP" altLang="en-US" sz="1600" dirty="0" smtClean="0"/>
              <a:t>３</a:t>
            </a:r>
            <a:r>
              <a:rPr lang="en-US" altLang="ja-JP" sz="1600" dirty="0" smtClean="0"/>
              <a:t>-</a:t>
            </a:r>
            <a:r>
              <a:rPr lang="ja-JP" altLang="en-US" sz="1600" dirty="0"/>
              <a:t>２　</a:t>
            </a:r>
            <a:r>
              <a:rPr lang="ja-JP" altLang="en-US" sz="1600" dirty="0" smtClean="0"/>
              <a:t>投稿者側機能</a:t>
            </a:r>
            <a:endParaRPr lang="ja-JP" altLang="en-US" sz="1600" dirty="0"/>
          </a:p>
        </p:txBody>
      </p:sp>
      <p:sp>
        <p:nvSpPr>
          <p:cNvPr id="12" name="テキスト ボックス 11">
            <a:extLst>
              <a:ext uri="{FF2B5EF4-FFF2-40B4-BE49-F238E27FC236}">
                <a16:creationId xmlns:a16="http://schemas.microsoft.com/office/drawing/2014/main" id="{59245100-B1BA-4E63-9CD9-3031C9C2260A}"/>
              </a:ext>
            </a:extLst>
          </p:cNvPr>
          <p:cNvSpPr txBox="1"/>
          <p:nvPr/>
        </p:nvSpPr>
        <p:spPr>
          <a:xfrm>
            <a:off x="158261" y="1173275"/>
            <a:ext cx="11445963" cy="1200329"/>
          </a:xfrm>
          <a:prstGeom prst="rect">
            <a:avLst/>
          </a:prstGeom>
          <a:noFill/>
        </p:spPr>
        <p:txBody>
          <a:bodyPr wrap="square" rtlCol="0">
            <a:spAutoFit/>
          </a:bodyPr>
          <a:lstStyle/>
          <a:p>
            <a:r>
              <a:rPr lang="en-US" altLang="ja-JP" sz="1200" dirty="0">
                <a:solidFill>
                  <a:srgbClr val="FF0000"/>
                </a:solidFill>
              </a:rPr>
              <a:t>【</a:t>
            </a:r>
            <a:r>
              <a:rPr lang="ja-JP" altLang="en-US" sz="1200" dirty="0">
                <a:solidFill>
                  <a:srgbClr val="FF0000"/>
                </a:solidFill>
              </a:rPr>
              <a:t>このテキストボックスは提出前に</a:t>
            </a:r>
            <a:r>
              <a:rPr lang="ja-JP" altLang="en-US" sz="1200" dirty="0" smtClean="0">
                <a:solidFill>
                  <a:srgbClr val="FF0000"/>
                </a:solidFill>
              </a:rPr>
              <a:t>削除すること。 </a:t>
            </a:r>
            <a:r>
              <a:rPr lang="en-US" altLang="ja-JP" sz="1200" dirty="0">
                <a:solidFill>
                  <a:srgbClr val="FF0000"/>
                </a:solidFill>
              </a:rPr>
              <a:t>】</a:t>
            </a:r>
          </a:p>
          <a:p>
            <a:pPr marL="285737" indent="-285737">
              <a:buFont typeface="Wingdings" panose="05000000000000000000" pitchFamily="2" charset="2"/>
              <a:buChar char="n"/>
            </a:pPr>
            <a:r>
              <a:rPr lang="ja-JP" altLang="en-US" sz="1200" dirty="0" smtClean="0">
                <a:solidFill>
                  <a:srgbClr val="FF0000"/>
                </a:solidFill>
              </a:rPr>
              <a:t>投稿者側機能の特徴等について、画面イメージなどを用いて分かりやすく示すこと。</a:t>
            </a:r>
            <a:r>
              <a:rPr lang="en-US" altLang="ja-JP" sz="1200" dirty="0" smtClean="0">
                <a:solidFill>
                  <a:srgbClr val="FF0000"/>
                </a:solidFill>
              </a:rPr>
              <a:t/>
            </a:r>
            <a:br>
              <a:rPr lang="en-US" altLang="ja-JP" sz="1200" dirty="0" smtClean="0">
                <a:solidFill>
                  <a:srgbClr val="FF0000"/>
                </a:solidFill>
              </a:rPr>
            </a:br>
            <a:r>
              <a:rPr lang="ja-JP" altLang="en-US" sz="1200" dirty="0" smtClean="0">
                <a:solidFill>
                  <a:srgbClr val="FF0000"/>
                </a:solidFill>
              </a:rPr>
              <a:t>特に以下の点について分かりやすく示すこと。</a:t>
            </a:r>
            <a:r>
              <a:rPr lang="en-US" altLang="ja-JP" sz="1200" dirty="0">
                <a:solidFill>
                  <a:srgbClr val="FF0000"/>
                </a:solidFill>
              </a:rPr>
              <a:t/>
            </a:r>
            <a:br>
              <a:rPr lang="en-US" altLang="ja-JP" sz="1200" dirty="0">
                <a:solidFill>
                  <a:srgbClr val="FF0000"/>
                </a:solidFill>
              </a:rPr>
            </a:br>
            <a:r>
              <a:rPr lang="ja-JP" altLang="en-US" sz="1200" dirty="0">
                <a:solidFill>
                  <a:srgbClr val="FF0000"/>
                </a:solidFill>
              </a:rPr>
              <a:t>・事業や活動の内容、開催日、開催場所等の情報を簡単に投稿できるか</a:t>
            </a:r>
            <a:r>
              <a:rPr lang="ja-JP" altLang="en-US" sz="1200" dirty="0" smtClean="0">
                <a:solidFill>
                  <a:srgbClr val="FF0000"/>
                </a:solidFill>
              </a:rPr>
              <a:t>。</a:t>
            </a:r>
            <a:r>
              <a:rPr lang="en-US" altLang="ja-JP" sz="1200" dirty="0" smtClean="0">
                <a:solidFill>
                  <a:srgbClr val="FF0000"/>
                </a:solidFill>
              </a:rPr>
              <a:t/>
            </a:r>
            <a:br>
              <a:rPr lang="en-US" altLang="ja-JP" sz="1200" dirty="0" smtClean="0">
                <a:solidFill>
                  <a:srgbClr val="FF0000"/>
                </a:solidFill>
              </a:rPr>
            </a:br>
            <a:r>
              <a:rPr lang="ja-JP" altLang="en-US" sz="1200" dirty="0" smtClean="0">
                <a:solidFill>
                  <a:srgbClr val="FF0000"/>
                </a:solidFill>
              </a:rPr>
              <a:t>・入力</a:t>
            </a:r>
            <a:r>
              <a:rPr lang="ja-JP" altLang="en-US" sz="1200" dirty="0">
                <a:solidFill>
                  <a:srgbClr val="FF0000"/>
                </a:solidFill>
              </a:rPr>
              <a:t>が少なく簡単な方法で情報を投稿できるか</a:t>
            </a:r>
            <a:r>
              <a:rPr lang="ja-JP" altLang="en-US" sz="1200" dirty="0" smtClean="0">
                <a:solidFill>
                  <a:srgbClr val="FF0000"/>
                </a:solidFill>
              </a:rPr>
              <a:t>。</a:t>
            </a:r>
            <a:r>
              <a:rPr lang="en-US" altLang="ja-JP" sz="1200" dirty="0" smtClean="0">
                <a:solidFill>
                  <a:srgbClr val="FF0000"/>
                </a:solidFill>
              </a:rPr>
              <a:t/>
            </a:r>
            <a:br>
              <a:rPr lang="en-US" altLang="ja-JP" sz="1200" dirty="0" smtClean="0">
                <a:solidFill>
                  <a:srgbClr val="FF0000"/>
                </a:solidFill>
              </a:rPr>
            </a:br>
            <a:r>
              <a:rPr lang="ja-JP" altLang="en-US" sz="1200" dirty="0" smtClean="0">
                <a:solidFill>
                  <a:srgbClr val="FF0000"/>
                </a:solidFill>
              </a:rPr>
              <a:t>・その他</a:t>
            </a:r>
            <a:r>
              <a:rPr lang="ja-JP" altLang="en-US" sz="1200" dirty="0">
                <a:solidFill>
                  <a:srgbClr val="FF0000"/>
                </a:solidFill>
              </a:rPr>
              <a:t>投稿者が使いやすいシステムとなっている</a:t>
            </a:r>
            <a:r>
              <a:rPr lang="ja-JP" altLang="en-US" sz="1200" dirty="0" smtClean="0">
                <a:solidFill>
                  <a:srgbClr val="FF0000"/>
                </a:solidFill>
              </a:rPr>
              <a:t>か。</a:t>
            </a:r>
            <a:endParaRPr lang="ja-JP" altLang="en-US" sz="1200" dirty="0">
              <a:solidFill>
                <a:srgbClr val="FF0000"/>
              </a:solidFill>
            </a:endParaRPr>
          </a:p>
        </p:txBody>
      </p:sp>
      <p:sp>
        <p:nvSpPr>
          <p:cNvPr id="10" name="正方形/長方形 9">
            <a:extLst>
              <a:ext uri="{FF2B5EF4-FFF2-40B4-BE49-F238E27FC236}">
                <a16:creationId xmlns:a16="http://schemas.microsoft.com/office/drawing/2014/main" id="{ECA7FEFB-B658-4543-9308-33A44ECF18CE}"/>
              </a:ext>
            </a:extLst>
          </p:cNvPr>
          <p:cNvSpPr/>
          <p:nvPr/>
        </p:nvSpPr>
        <p:spPr>
          <a:xfrm>
            <a:off x="0" y="0"/>
            <a:ext cx="12192000" cy="576000"/>
          </a:xfrm>
          <a:prstGeom prst="rect">
            <a:avLst/>
          </a:prstGeom>
          <a:solidFill>
            <a:schemeClr val="accent5">
              <a:lumMod val="40000"/>
              <a:lumOff val="60000"/>
            </a:schemeClr>
          </a:solidFill>
          <a:ln w="25400" cap="flat" cmpd="sng" algn="ctr">
            <a:noFill/>
            <a:prstDash val="solid"/>
          </a:ln>
          <a:effectLst/>
        </p:spPr>
        <p:txBody>
          <a:bodyPr rtlCol="0" anchor="ctr"/>
          <a:lstStyle/>
          <a:p>
            <a:pPr defTabSz="844042">
              <a:defRPr/>
            </a:pPr>
            <a:r>
              <a:rPr lang="ja-JP" altLang="en-US" b="1" dirty="0">
                <a:solidFill>
                  <a:sysClr val="windowText" lastClr="000000"/>
                </a:solidFill>
                <a:latin typeface="Meiryo UI" panose="020B0604030504040204" pitchFamily="50" charset="-128"/>
                <a:ea typeface="Meiryo UI" panose="020B0604030504040204" pitchFamily="50" charset="-128"/>
              </a:rPr>
              <a:t>　</a:t>
            </a: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システム</a:t>
            </a:r>
            <a:endParaRPr kumimoji="0"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11" name="スライド番号プレースホルダー 2">
            <a:extLst>
              <a:ext uri="{FF2B5EF4-FFF2-40B4-BE49-F238E27FC236}">
                <a16:creationId xmlns:a16="http://schemas.microsoft.com/office/drawing/2014/main" id="{3A984E5A-F9AE-4BEE-859A-9527CEDE2F3D}"/>
              </a:ext>
            </a:extLst>
          </p:cNvPr>
          <p:cNvSpPr txBox="1">
            <a:spLocks/>
          </p:cNvSpPr>
          <p:nvPr/>
        </p:nvSpPr>
        <p:spPr>
          <a:xfrm>
            <a:off x="11604224" y="114040"/>
            <a:ext cx="464400" cy="347925"/>
          </a:xfrm>
          <a:prstGeom prst="rect">
            <a:avLst/>
          </a:prstGeom>
          <a:solidFill>
            <a:schemeClr val="bg1"/>
          </a:solidFill>
          <a:ln>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fld id="{ED70751B-34C4-41F7-9A42-B8AF8614956A}" type="slidenum">
              <a:rPr lang="en-US" altLang="ja-JP">
                <a:solidFill>
                  <a:sysClr val="windowText" lastClr="000000"/>
                </a:solidFill>
              </a:rPr>
              <a:pPr algn="ctr">
                <a:defRPr/>
              </a:pPr>
              <a:t>7</a:t>
            </a:fld>
            <a:endParaRPr lang="en-US" altLang="ja-JP" dirty="0">
              <a:solidFill>
                <a:sysClr val="windowText" lastClr="000000"/>
              </a:solidFill>
            </a:endParaRPr>
          </a:p>
        </p:txBody>
      </p:sp>
    </p:spTree>
    <p:extLst>
      <p:ext uri="{BB962C8B-B14F-4D97-AF65-F5344CB8AC3E}">
        <p14:creationId xmlns:p14="http://schemas.microsoft.com/office/powerpoint/2010/main" val="24745328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0E577D37-BB89-40EA-8D47-DABB8935C869}"/>
              </a:ext>
            </a:extLst>
          </p:cNvPr>
          <p:cNvSpPr txBox="1"/>
          <p:nvPr/>
        </p:nvSpPr>
        <p:spPr>
          <a:xfrm>
            <a:off x="158261" y="750500"/>
            <a:ext cx="11445963" cy="338554"/>
          </a:xfrm>
          <a:prstGeom prst="rect">
            <a:avLst/>
          </a:prstGeom>
          <a:noFill/>
        </p:spPr>
        <p:txBody>
          <a:bodyPr wrap="square" rtlCol="0">
            <a:spAutoFit/>
          </a:bodyPr>
          <a:lstStyle/>
          <a:p>
            <a:pPr marL="285737" indent="-285737">
              <a:buFont typeface="Wingdings" panose="05000000000000000000" pitchFamily="2" charset="2"/>
              <a:buChar char="n"/>
            </a:pPr>
            <a:r>
              <a:rPr lang="ja-JP" altLang="en-US" sz="1600" dirty="0" smtClean="0"/>
              <a:t>３</a:t>
            </a:r>
            <a:r>
              <a:rPr lang="en-US" altLang="ja-JP" sz="1600" dirty="0" smtClean="0"/>
              <a:t>-</a:t>
            </a:r>
            <a:r>
              <a:rPr lang="ja-JP" altLang="en-US" sz="1600" dirty="0" smtClean="0"/>
              <a:t>３</a:t>
            </a:r>
            <a:r>
              <a:rPr lang="ja-JP" altLang="en-US" sz="1600" dirty="0"/>
              <a:t>　</a:t>
            </a:r>
            <a:r>
              <a:rPr lang="ja-JP" altLang="en-US" sz="1600" dirty="0" smtClean="0"/>
              <a:t>利用者側機能</a:t>
            </a:r>
            <a:endParaRPr lang="ja-JP" altLang="en-US" sz="1600" dirty="0"/>
          </a:p>
        </p:txBody>
      </p:sp>
      <p:sp>
        <p:nvSpPr>
          <p:cNvPr id="12" name="テキスト ボックス 11">
            <a:extLst>
              <a:ext uri="{FF2B5EF4-FFF2-40B4-BE49-F238E27FC236}">
                <a16:creationId xmlns:a16="http://schemas.microsoft.com/office/drawing/2014/main" id="{59245100-B1BA-4E63-9CD9-3031C9C2260A}"/>
              </a:ext>
            </a:extLst>
          </p:cNvPr>
          <p:cNvSpPr txBox="1"/>
          <p:nvPr/>
        </p:nvSpPr>
        <p:spPr>
          <a:xfrm>
            <a:off x="158261" y="1173275"/>
            <a:ext cx="11445963" cy="1384995"/>
          </a:xfrm>
          <a:prstGeom prst="rect">
            <a:avLst/>
          </a:prstGeom>
          <a:noFill/>
        </p:spPr>
        <p:txBody>
          <a:bodyPr wrap="square" rtlCol="0">
            <a:spAutoFit/>
          </a:bodyPr>
          <a:lstStyle/>
          <a:p>
            <a:r>
              <a:rPr lang="en-US" altLang="ja-JP" sz="1200" dirty="0">
                <a:solidFill>
                  <a:srgbClr val="FF0000"/>
                </a:solidFill>
              </a:rPr>
              <a:t>【</a:t>
            </a:r>
            <a:r>
              <a:rPr lang="ja-JP" altLang="en-US" sz="1200" dirty="0">
                <a:solidFill>
                  <a:srgbClr val="FF0000"/>
                </a:solidFill>
              </a:rPr>
              <a:t>このテキストボックスは提出前に</a:t>
            </a:r>
            <a:r>
              <a:rPr lang="ja-JP" altLang="en-US" sz="1200" dirty="0" smtClean="0">
                <a:solidFill>
                  <a:srgbClr val="FF0000"/>
                </a:solidFill>
              </a:rPr>
              <a:t>削除すること。 </a:t>
            </a:r>
            <a:r>
              <a:rPr lang="en-US" altLang="ja-JP" sz="1200" dirty="0">
                <a:solidFill>
                  <a:srgbClr val="FF0000"/>
                </a:solidFill>
              </a:rPr>
              <a:t>】</a:t>
            </a:r>
          </a:p>
          <a:p>
            <a:pPr marL="285737" indent="-285737">
              <a:buFont typeface="Wingdings" panose="05000000000000000000" pitchFamily="2" charset="2"/>
              <a:buChar char="n"/>
            </a:pPr>
            <a:r>
              <a:rPr lang="ja-JP" altLang="en-US" sz="1200" dirty="0" smtClean="0">
                <a:solidFill>
                  <a:srgbClr val="FF0000"/>
                </a:solidFill>
              </a:rPr>
              <a:t>利用者側機能の特徴等について、画面イメージなどを用いて分かりやすく示すこと。</a:t>
            </a:r>
            <a:r>
              <a:rPr lang="en-US" altLang="ja-JP" sz="1200" dirty="0" smtClean="0">
                <a:solidFill>
                  <a:srgbClr val="FF0000"/>
                </a:solidFill>
              </a:rPr>
              <a:t/>
            </a:r>
            <a:br>
              <a:rPr lang="en-US" altLang="ja-JP" sz="1200" dirty="0" smtClean="0">
                <a:solidFill>
                  <a:srgbClr val="FF0000"/>
                </a:solidFill>
              </a:rPr>
            </a:br>
            <a:r>
              <a:rPr lang="ja-JP" altLang="en-US" sz="1200" dirty="0" smtClean="0">
                <a:solidFill>
                  <a:srgbClr val="FF0000"/>
                </a:solidFill>
              </a:rPr>
              <a:t>特に以下の点について分かりやすく示すこと。</a:t>
            </a:r>
            <a:r>
              <a:rPr lang="en-US" altLang="ja-JP" sz="1200" dirty="0">
                <a:solidFill>
                  <a:srgbClr val="FF0000"/>
                </a:solidFill>
              </a:rPr>
              <a:t/>
            </a:r>
            <a:br>
              <a:rPr lang="en-US" altLang="ja-JP" sz="1200" dirty="0">
                <a:solidFill>
                  <a:srgbClr val="FF0000"/>
                </a:solidFill>
              </a:rPr>
            </a:br>
            <a:r>
              <a:rPr lang="ja-JP" altLang="en-US" sz="1200" dirty="0">
                <a:solidFill>
                  <a:srgbClr val="FF0000"/>
                </a:solidFill>
              </a:rPr>
              <a:t>・投稿された情報を簡単に閲覧できるか</a:t>
            </a:r>
            <a:r>
              <a:rPr lang="ja-JP" altLang="en-US" sz="1200" dirty="0" smtClean="0">
                <a:solidFill>
                  <a:srgbClr val="FF0000"/>
                </a:solidFill>
              </a:rPr>
              <a:t>。</a:t>
            </a:r>
            <a:r>
              <a:rPr lang="en-US" altLang="ja-JP" sz="1200" dirty="0" smtClean="0">
                <a:solidFill>
                  <a:srgbClr val="FF0000"/>
                </a:solidFill>
              </a:rPr>
              <a:t/>
            </a:r>
            <a:br>
              <a:rPr lang="en-US" altLang="ja-JP" sz="1200" dirty="0" smtClean="0">
                <a:solidFill>
                  <a:srgbClr val="FF0000"/>
                </a:solidFill>
              </a:rPr>
            </a:br>
            <a:r>
              <a:rPr lang="ja-JP" altLang="en-US" sz="1200" dirty="0" smtClean="0">
                <a:solidFill>
                  <a:srgbClr val="FF0000"/>
                </a:solidFill>
              </a:rPr>
              <a:t>・投稿</a:t>
            </a:r>
            <a:r>
              <a:rPr lang="ja-JP" altLang="en-US" sz="1200" dirty="0">
                <a:solidFill>
                  <a:srgbClr val="FF0000"/>
                </a:solidFill>
              </a:rPr>
              <a:t>された情報の検索や一覧表示は分かりやすいか</a:t>
            </a:r>
            <a:r>
              <a:rPr lang="ja-JP" altLang="en-US" sz="1200" dirty="0" smtClean="0">
                <a:solidFill>
                  <a:srgbClr val="FF0000"/>
                </a:solidFill>
              </a:rPr>
              <a:t>。</a:t>
            </a:r>
            <a:r>
              <a:rPr lang="en-US" altLang="ja-JP" sz="1200" dirty="0" smtClean="0">
                <a:solidFill>
                  <a:srgbClr val="FF0000"/>
                </a:solidFill>
              </a:rPr>
              <a:t/>
            </a:r>
            <a:br>
              <a:rPr lang="en-US" altLang="ja-JP" sz="1200" dirty="0" smtClean="0">
                <a:solidFill>
                  <a:srgbClr val="FF0000"/>
                </a:solidFill>
              </a:rPr>
            </a:br>
            <a:r>
              <a:rPr lang="ja-JP" altLang="en-US" sz="1200" dirty="0" smtClean="0">
                <a:solidFill>
                  <a:srgbClr val="FF0000"/>
                </a:solidFill>
              </a:rPr>
              <a:t>・スマートフォン</a:t>
            </a:r>
            <a:r>
              <a:rPr lang="ja-JP" altLang="en-US" sz="1200" dirty="0">
                <a:solidFill>
                  <a:srgbClr val="FF0000"/>
                </a:solidFill>
              </a:rPr>
              <a:t>の操作に不慣れな者やスマートフォンを持っていない者でも使えるか</a:t>
            </a:r>
            <a:r>
              <a:rPr lang="ja-JP" altLang="en-US" sz="1200" dirty="0" smtClean="0">
                <a:solidFill>
                  <a:srgbClr val="FF0000"/>
                </a:solidFill>
              </a:rPr>
              <a:t>。</a:t>
            </a:r>
            <a:r>
              <a:rPr lang="en-US" altLang="ja-JP" sz="1200" dirty="0" smtClean="0">
                <a:solidFill>
                  <a:srgbClr val="FF0000"/>
                </a:solidFill>
              </a:rPr>
              <a:t/>
            </a:r>
            <a:br>
              <a:rPr lang="en-US" altLang="ja-JP" sz="1200" dirty="0" smtClean="0">
                <a:solidFill>
                  <a:srgbClr val="FF0000"/>
                </a:solidFill>
              </a:rPr>
            </a:br>
            <a:r>
              <a:rPr lang="ja-JP" altLang="en-US" sz="1200" dirty="0" smtClean="0">
                <a:solidFill>
                  <a:srgbClr val="FF0000"/>
                </a:solidFill>
              </a:rPr>
              <a:t>・その他</a:t>
            </a:r>
            <a:r>
              <a:rPr lang="ja-JP" altLang="en-US" sz="1200" dirty="0">
                <a:solidFill>
                  <a:srgbClr val="FF0000"/>
                </a:solidFill>
              </a:rPr>
              <a:t>利用者が使いやすいシステムとなっているか</a:t>
            </a:r>
            <a:r>
              <a:rPr lang="ja-JP" altLang="en-US" sz="1200" dirty="0" smtClean="0">
                <a:solidFill>
                  <a:srgbClr val="FF0000"/>
                </a:solidFill>
              </a:rPr>
              <a:t>。</a:t>
            </a:r>
            <a:endParaRPr lang="ja-JP" altLang="en-US" sz="1200" dirty="0">
              <a:solidFill>
                <a:srgbClr val="FF0000"/>
              </a:solidFill>
            </a:endParaRPr>
          </a:p>
        </p:txBody>
      </p:sp>
      <p:sp>
        <p:nvSpPr>
          <p:cNvPr id="10" name="正方形/長方形 9">
            <a:extLst>
              <a:ext uri="{FF2B5EF4-FFF2-40B4-BE49-F238E27FC236}">
                <a16:creationId xmlns:a16="http://schemas.microsoft.com/office/drawing/2014/main" id="{ECA7FEFB-B658-4543-9308-33A44ECF18CE}"/>
              </a:ext>
            </a:extLst>
          </p:cNvPr>
          <p:cNvSpPr/>
          <p:nvPr/>
        </p:nvSpPr>
        <p:spPr>
          <a:xfrm>
            <a:off x="0" y="0"/>
            <a:ext cx="12192000" cy="576000"/>
          </a:xfrm>
          <a:prstGeom prst="rect">
            <a:avLst/>
          </a:prstGeom>
          <a:solidFill>
            <a:schemeClr val="accent5">
              <a:lumMod val="40000"/>
              <a:lumOff val="60000"/>
            </a:schemeClr>
          </a:solidFill>
          <a:ln w="25400" cap="flat" cmpd="sng" algn="ctr">
            <a:noFill/>
            <a:prstDash val="solid"/>
          </a:ln>
          <a:effectLst/>
        </p:spPr>
        <p:txBody>
          <a:bodyPr rtlCol="0" anchor="ctr"/>
          <a:lstStyle/>
          <a:p>
            <a:pPr defTabSz="844042">
              <a:defRPr/>
            </a:pPr>
            <a:r>
              <a:rPr lang="ja-JP" altLang="en-US" b="1" dirty="0">
                <a:solidFill>
                  <a:sysClr val="windowText" lastClr="000000"/>
                </a:solidFill>
                <a:latin typeface="Meiryo UI" panose="020B0604030504040204" pitchFamily="50" charset="-128"/>
                <a:ea typeface="Meiryo UI" panose="020B0604030504040204" pitchFamily="50" charset="-128"/>
              </a:rPr>
              <a:t>　</a:t>
            </a: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システム</a:t>
            </a:r>
            <a:endParaRPr kumimoji="0"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11" name="スライド番号プレースホルダー 2">
            <a:extLst>
              <a:ext uri="{FF2B5EF4-FFF2-40B4-BE49-F238E27FC236}">
                <a16:creationId xmlns:a16="http://schemas.microsoft.com/office/drawing/2014/main" id="{3A984E5A-F9AE-4BEE-859A-9527CEDE2F3D}"/>
              </a:ext>
            </a:extLst>
          </p:cNvPr>
          <p:cNvSpPr txBox="1">
            <a:spLocks/>
          </p:cNvSpPr>
          <p:nvPr/>
        </p:nvSpPr>
        <p:spPr>
          <a:xfrm>
            <a:off x="11604224" y="114040"/>
            <a:ext cx="464400" cy="347925"/>
          </a:xfrm>
          <a:prstGeom prst="rect">
            <a:avLst/>
          </a:prstGeom>
          <a:solidFill>
            <a:schemeClr val="bg1"/>
          </a:solidFill>
          <a:ln>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fld id="{ED70751B-34C4-41F7-9A42-B8AF8614956A}" type="slidenum">
              <a:rPr lang="en-US" altLang="ja-JP">
                <a:solidFill>
                  <a:sysClr val="windowText" lastClr="000000"/>
                </a:solidFill>
              </a:rPr>
              <a:pPr algn="ctr">
                <a:defRPr/>
              </a:pPr>
              <a:t>8</a:t>
            </a:fld>
            <a:endParaRPr lang="en-US" altLang="ja-JP" dirty="0">
              <a:solidFill>
                <a:sysClr val="windowText" lastClr="000000"/>
              </a:solidFill>
            </a:endParaRPr>
          </a:p>
        </p:txBody>
      </p:sp>
    </p:spTree>
    <p:extLst>
      <p:ext uri="{BB962C8B-B14F-4D97-AF65-F5344CB8AC3E}">
        <p14:creationId xmlns:p14="http://schemas.microsoft.com/office/powerpoint/2010/main" val="15336672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0E577D37-BB89-40EA-8D47-DABB8935C869}"/>
              </a:ext>
            </a:extLst>
          </p:cNvPr>
          <p:cNvSpPr txBox="1"/>
          <p:nvPr/>
        </p:nvSpPr>
        <p:spPr>
          <a:xfrm>
            <a:off x="158261" y="750500"/>
            <a:ext cx="11445963" cy="338554"/>
          </a:xfrm>
          <a:prstGeom prst="rect">
            <a:avLst/>
          </a:prstGeom>
          <a:noFill/>
        </p:spPr>
        <p:txBody>
          <a:bodyPr wrap="square" rtlCol="0">
            <a:spAutoFit/>
          </a:bodyPr>
          <a:lstStyle/>
          <a:p>
            <a:pPr marL="285737" indent="-285737">
              <a:buFont typeface="Wingdings" panose="05000000000000000000" pitchFamily="2" charset="2"/>
              <a:buChar char="n"/>
            </a:pPr>
            <a:r>
              <a:rPr lang="ja-JP" altLang="en-US" sz="1600" dirty="0" smtClean="0"/>
              <a:t>３</a:t>
            </a:r>
            <a:r>
              <a:rPr lang="en-US" altLang="ja-JP" sz="1600" dirty="0" smtClean="0"/>
              <a:t>-</a:t>
            </a:r>
            <a:r>
              <a:rPr lang="ja-JP" altLang="en-US" sz="1600" dirty="0"/>
              <a:t>４　</a:t>
            </a:r>
            <a:r>
              <a:rPr lang="ja-JP" altLang="en-US" sz="1600" dirty="0" smtClean="0"/>
              <a:t>管理者側機能</a:t>
            </a:r>
            <a:endParaRPr lang="ja-JP" altLang="en-US" sz="1600" dirty="0"/>
          </a:p>
        </p:txBody>
      </p:sp>
      <p:sp>
        <p:nvSpPr>
          <p:cNvPr id="12" name="テキスト ボックス 11">
            <a:extLst>
              <a:ext uri="{FF2B5EF4-FFF2-40B4-BE49-F238E27FC236}">
                <a16:creationId xmlns:a16="http://schemas.microsoft.com/office/drawing/2014/main" id="{59245100-B1BA-4E63-9CD9-3031C9C2260A}"/>
              </a:ext>
            </a:extLst>
          </p:cNvPr>
          <p:cNvSpPr txBox="1"/>
          <p:nvPr/>
        </p:nvSpPr>
        <p:spPr>
          <a:xfrm>
            <a:off x="158261" y="1173275"/>
            <a:ext cx="11445963" cy="1200329"/>
          </a:xfrm>
          <a:prstGeom prst="rect">
            <a:avLst/>
          </a:prstGeom>
          <a:noFill/>
        </p:spPr>
        <p:txBody>
          <a:bodyPr wrap="square" rtlCol="0">
            <a:spAutoFit/>
          </a:bodyPr>
          <a:lstStyle/>
          <a:p>
            <a:r>
              <a:rPr lang="en-US" altLang="ja-JP" sz="1200" dirty="0">
                <a:solidFill>
                  <a:srgbClr val="FF0000"/>
                </a:solidFill>
              </a:rPr>
              <a:t>【</a:t>
            </a:r>
            <a:r>
              <a:rPr lang="ja-JP" altLang="en-US" sz="1200" dirty="0">
                <a:solidFill>
                  <a:srgbClr val="FF0000"/>
                </a:solidFill>
              </a:rPr>
              <a:t>このテキストボックスは提出前に</a:t>
            </a:r>
            <a:r>
              <a:rPr lang="ja-JP" altLang="en-US" sz="1200" dirty="0" smtClean="0">
                <a:solidFill>
                  <a:srgbClr val="FF0000"/>
                </a:solidFill>
              </a:rPr>
              <a:t>削除すること。 </a:t>
            </a:r>
            <a:r>
              <a:rPr lang="en-US" altLang="ja-JP" sz="1200" dirty="0">
                <a:solidFill>
                  <a:srgbClr val="FF0000"/>
                </a:solidFill>
              </a:rPr>
              <a:t>】</a:t>
            </a:r>
          </a:p>
          <a:p>
            <a:pPr marL="285737" indent="-285737">
              <a:buFont typeface="Wingdings" panose="05000000000000000000" pitchFamily="2" charset="2"/>
              <a:buChar char="n"/>
            </a:pPr>
            <a:r>
              <a:rPr lang="ja-JP" altLang="en-US" sz="1200" dirty="0" smtClean="0">
                <a:solidFill>
                  <a:srgbClr val="FF0000"/>
                </a:solidFill>
              </a:rPr>
              <a:t>利用者側機能の特徴等について、画面イメージなどを用いて分かりやすく示すこと。</a:t>
            </a:r>
            <a:r>
              <a:rPr lang="en-US" altLang="ja-JP" sz="1200" dirty="0" smtClean="0">
                <a:solidFill>
                  <a:srgbClr val="FF0000"/>
                </a:solidFill>
              </a:rPr>
              <a:t/>
            </a:r>
            <a:br>
              <a:rPr lang="en-US" altLang="ja-JP" sz="1200" dirty="0" smtClean="0">
                <a:solidFill>
                  <a:srgbClr val="FF0000"/>
                </a:solidFill>
              </a:rPr>
            </a:br>
            <a:r>
              <a:rPr lang="ja-JP" altLang="en-US" sz="1200" dirty="0" smtClean="0">
                <a:solidFill>
                  <a:srgbClr val="FF0000"/>
                </a:solidFill>
              </a:rPr>
              <a:t>特に以下の点について分かりやすく示すこと。</a:t>
            </a:r>
            <a:r>
              <a:rPr lang="en-US" altLang="ja-JP" sz="1200" dirty="0">
                <a:solidFill>
                  <a:srgbClr val="FF0000"/>
                </a:solidFill>
              </a:rPr>
              <a:t/>
            </a:r>
            <a:br>
              <a:rPr lang="en-US" altLang="ja-JP" sz="1200" dirty="0">
                <a:solidFill>
                  <a:srgbClr val="FF0000"/>
                </a:solidFill>
              </a:rPr>
            </a:br>
            <a:r>
              <a:rPr lang="ja-JP" altLang="en-US" sz="1200" dirty="0">
                <a:solidFill>
                  <a:srgbClr val="FF0000"/>
                </a:solidFill>
              </a:rPr>
              <a:t>・権限設定や投稿者、投稿情報等の管理が簡単で、本市の負担軽減が見込まれるシステムとなっているか</a:t>
            </a:r>
            <a:r>
              <a:rPr lang="ja-JP" altLang="en-US" sz="1200" dirty="0" smtClean="0">
                <a:solidFill>
                  <a:srgbClr val="FF0000"/>
                </a:solidFill>
              </a:rPr>
              <a:t>。</a:t>
            </a:r>
            <a:r>
              <a:rPr lang="en-US" altLang="ja-JP" sz="1200" dirty="0" smtClean="0">
                <a:solidFill>
                  <a:srgbClr val="FF0000"/>
                </a:solidFill>
              </a:rPr>
              <a:t/>
            </a:r>
            <a:br>
              <a:rPr lang="en-US" altLang="ja-JP" sz="1200" dirty="0" smtClean="0">
                <a:solidFill>
                  <a:srgbClr val="FF0000"/>
                </a:solidFill>
              </a:rPr>
            </a:br>
            <a:r>
              <a:rPr lang="ja-JP" altLang="en-US" sz="1200" dirty="0" smtClean="0">
                <a:solidFill>
                  <a:srgbClr val="FF0000"/>
                </a:solidFill>
              </a:rPr>
              <a:t>・投稿数</a:t>
            </a:r>
            <a:r>
              <a:rPr lang="ja-JP" altLang="en-US" sz="1200" dirty="0">
                <a:solidFill>
                  <a:srgbClr val="FF0000"/>
                </a:solidFill>
              </a:rPr>
              <a:t>や閲覧数、アクセス数等の統計情報を管理でき、簡単に出力できるか</a:t>
            </a:r>
            <a:r>
              <a:rPr lang="ja-JP" altLang="en-US" sz="1200" dirty="0" smtClean="0">
                <a:solidFill>
                  <a:srgbClr val="FF0000"/>
                </a:solidFill>
              </a:rPr>
              <a:t>。</a:t>
            </a:r>
            <a:r>
              <a:rPr lang="en-US" altLang="ja-JP" sz="1200" dirty="0" smtClean="0">
                <a:solidFill>
                  <a:srgbClr val="FF0000"/>
                </a:solidFill>
              </a:rPr>
              <a:t/>
            </a:r>
            <a:br>
              <a:rPr lang="en-US" altLang="ja-JP" sz="1200" dirty="0" smtClean="0">
                <a:solidFill>
                  <a:srgbClr val="FF0000"/>
                </a:solidFill>
              </a:rPr>
            </a:br>
            <a:r>
              <a:rPr lang="ja-JP" altLang="en-US" sz="1200" dirty="0" smtClean="0">
                <a:solidFill>
                  <a:srgbClr val="FF0000"/>
                </a:solidFill>
              </a:rPr>
              <a:t>・その他</a:t>
            </a:r>
            <a:r>
              <a:rPr lang="ja-JP" altLang="en-US" sz="1200" dirty="0">
                <a:solidFill>
                  <a:srgbClr val="FF0000"/>
                </a:solidFill>
              </a:rPr>
              <a:t>管理者が使いやすいシステムとなっているか。</a:t>
            </a:r>
          </a:p>
        </p:txBody>
      </p:sp>
      <p:sp>
        <p:nvSpPr>
          <p:cNvPr id="10" name="正方形/長方形 9">
            <a:extLst>
              <a:ext uri="{FF2B5EF4-FFF2-40B4-BE49-F238E27FC236}">
                <a16:creationId xmlns:a16="http://schemas.microsoft.com/office/drawing/2014/main" id="{ECA7FEFB-B658-4543-9308-33A44ECF18CE}"/>
              </a:ext>
            </a:extLst>
          </p:cNvPr>
          <p:cNvSpPr/>
          <p:nvPr/>
        </p:nvSpPr>
        <p:spPr>
          <a:xfrm>
            <a:off x="0" y="0"/>
            <a:ext cx="12192000" cy="576000"/>
          </a:xfrm>
          <a:prstGeom prst="rect">
            <a:avLst/>
          </a:prstGeom>
          <a:solidFill>
            <a:schemeClr val="accent5">
              <a:lumMod val="40000"/>
              <a:lumOff val="60000"/>
            </a:schemeClr>
          </a:solidFill>
          <a:ln w="25400" cap="flat" cmpd="sng" algn="ctr">
            <a:noFill/>
            <a:prstDash val="solid"/>
          </a:ln>
          <a:effectLst/>
        </p:spPr>
        <p:txBody>
          <a:bodyPr rtlCol="0" anchor="ctr"/>
          <a:lstStyle/>
          <a:p>
            <a:pPr defTabSz="844042">
              <a:defRPr/>
            </a:pPr>
            <a:r>
              <a:rPr lang="ja-JP" altLang="en-US" b="1" dirty="0">
                <a:solidFill>
                  <a:sysClr val="windowText" lastClr="000000"/>
                </a:solidFill>
                <a:latin typeface="Meiryo UI" panose="020B0604030504040204" pitchFamily="50" charset="-128"/>
                <a:ea typeface="Meiryo UI" panose="020B0604030504040204" pitchFamily="50" charset="-128"/>
              </a:rPr>
              <a:t>　</a:t>
            </a: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システム</a:t>
            </a:r>
            <a:endParaRPr kumimoji="0"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11" name="スライド番号プレースホルダー 2">
            <a:extLst>
              <a:ext uri="{FF2B5EF4-FFF2-40B4-BE49-F238E27FC236}">
                <a16:creationId xmlns:a16="http://schemas.microsoft.com/office/drawing/2014/main" id="{3A984E5A-F9AE-4BEE-859A-9527CEDE2F3D}"/>
              </a:ext>
            </a:extLst>
          </p:cNvPr>
          <p:cNvSpPr txBox="1">
            <a:spLocks/>
          </p:cNvSpPr>
          <p:nvPr/>
        </p:nvSpPr>
        <p:spPr>
          <a:xfrm>
            <a:off x="11604224" y="114040"/>
            <a:ext cx="464400" cy="347925"/>
          </a:xfrm>
          <a:prstGeom prst="rect">
            <a:avLst/>
          </a:prstGeom>
          <a:solidFill>
            <a:schemeClr val="bg1"/>
          </a:solidFill>
          <a:ln>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fld id="{ED70751B-34C4-41F7-9A42-B8AF8614956A}" type="slidenum">
              <a:rPr lang="en-US" altLang="ja-JP">
                <a:solidFill>
                  <a:sysClr val="windowText" lastClr="000000"/>
                </a:solidFill>
              </a:rPr>
              <a:pPr algn="ctr">
                <a:defRPr/>
              </a:pPr>
              <a:t>9</a:t>
            </a:fld>
            <a:endParaRPr lang="en-US" altLang="ja-JP" dirty="0">
              <a:solidFill>
                <a:sysClr val="windowText" lastClr="000000"/>
              </a:solidFill>
            </a:endParaRPr>
          </a:p>
        </p:txBody>
      </p:sp>
    </p:spTree>
    <p:extLst>
      <p:ext uri="{BB962C8B-B14F-4D97-AF65-F5344CB8AC3E}">
        <p14:creationId xmlns:p14="http://schemas.microsoft.com/office/powerpoint/2010/main" val="10159407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796</TotalTime>
  <Words>1417</Words>
  <Application>Microsoft Office PowerPoint</Application>
  <PresentationFormat>ワイド画面</PresentationFormat>
  <Paragraphs>116</Paragraphs>
  <Slides>15</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15</vt:i4>
      </vt:variant>
    </vt:vector>
  </HeadingPairs>
  <TitlesOfParts>
    <vt:vector size="21" baseType="lpstr">
      <vt:lpstr>Meiryo UI</vt:lpstr>
      <vt:lpstr>游ゴシック</vt:lpstr>
      <vt:lpstr>游ゴシック Light</vt:lpstr>
      <vt:lpstr>Arial</vt:lpstr>
      <vt:lpstr>Wingdings</vt:lpstr>
      <vt:lpstr>Office テーマ</vt:lpstr>
      <vt:lpstr>地域情報掲示板サービス導入・運用業務委託 公募型プロポーザルに係る 提案書</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（仮称）姫路ライフ・スマート都市推進 コンソーシアム事務局運営業務委託に係る 提案書</dc:title>
  <dc:creator>髙橋　玲</dc:creator>
  <cp:lastModifiedBy>森　智政</cp:lastModifiedBy>
  <cp:revision>97</cp:revision>
  <cp:lastPrinted>2023-04-24T00:09:13Z</cp:lastPrinted>
  <dcterms:created xsi:type="dcterms:W3CDTF">2023-04-07T08:48:27Z</dcterms:created>
  <dcterms:modified xsi:type="dcterms:W3CDTF">2025-04-14T07:56:18Z</dcterms:modified>
</cp:coreProperties>
</file>