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8"/>
  </p:handoutMasterIdLst>
  <p:sldIdLst>
    <p:sldId id="465" r:id="rId2"/>
    <p:sldId id="256" r:id="rId3"/>
    <p:sldId id="466" r:id="rId4"/>
    <p:sldId id="494" r:id="rId5"/>
    <p:sldId id="470" r:id="rId6"/>
    <p:sldId id="471" r:id="rId7"/>
    <p:sldId id="472" r:id="rId8"/>
    <p:sldId id="473" r:id="rId9"/>
    <p:sldId id="523" r:id="rId10"/>
    <p:sldId id="524" r:id="rId11"/>
    <p:sldId id="548" r:id="rId12"/>
    <p:sldId id="597" r:id="rId13"/>
    <p:sldId id="552" r:id="rId14"/>
    <p:sldId id="553" r:id="rId15"/>
    <p:sldId id="554" r:id="rId16"/>
    <p:sldId id="526" r:id="rId17"/>
    <p:sldId id="555" r:id="rId18"/>
    <p:sldId id="556" r:id="rId19"/>
    <p:sldId id="557" r:id="rId20"/>
    <p:sldId id="558" r:id="rId21"/>
    <p:sldId id="559" r:id="rId22"/>
    <p:sldId id="560" r:id="rId23"/>
    <p:sldId id="561" r:id="rId24"/>
    <p:sldId id="562" r:id="rId25"/>
    <p:sldId id="590" r:id="rId26"/>
    <p:sldId id="563" r:id="rId27"/>
    <p:sldId id="564" r:id="rId28"/>
    <p:sldId id="565" r:id="rId29"/>
    <p:sldId id="528" r:id="rId30"/>
    <p:sldId id="566" r:id="rId31"/>
    <p:sldId id="567" r:id="rId32"/>
    <p:sldId id="568" r:id="rId33"/>
    <p:sldId id="569" r:id="rId34"/>
    <p:sldId id="589" r:id="rId35"/>
    <p:sldId id="533" r:id="rId36"/>
    <p:sldId id="570" r:id="rId37"/>
    <p:sldId id="571" r:id="rId38"/>
    <p:sldId id="572" r:id="rId39"/>
    <p:sldId id="573" r:id="rId40"/>
    <p:sldId id="574" r:id="rId41"/>
    <p:sldId id="575" r:id="rId42"/>
    <p:sldId id="576" r:id="rId43"/>
    <p:sldId id="577" r:id="rId44"/>
    <p:sldId id="578" r:id="rId45"/>
    <p:sldId id="579" r:id="rId46"/>
    <p:sldId id="580" r:id="rId47"/>
    <p:sldId id="581" r:id="rId48"/>
    <p:sldId id="582" r:id="rId49"/>
    <p:sldId id="583" r:id="rId50"/>
    <p:sldId id="584" r:id="rId51"/>
    <p:sldId id="585" r:id="rId52"/>
    <p:sldId id="586" r:id="rId53"/>
    <p:sldId id="593" r:id="rId54"/>
    <p:sldId id="595" r:id="rId55"/>
    <p:sldId id="596" r:id="rId56"/>
    <p:sldId id="538" r:id="rId57"/>
    <p:sldId id="539" r:id="rId58"/>
    <p:sldId id="542" r:id="rId59"/>
    <p:sldId id="543" r:id="rId60"/>
    <p:sldId id="545" r:id="rId61"/>
    <p:sldId id="546" r:id="rId62"/>
    <p:sldId id="547" r:id="rId63"/>
    <p:sldId id="591" r:id="rId64"/>
    <p:sldId id="592" r:id="rId65"/>
    <p:sldId id="587" r:id="rId66"/>
    <p:sldId id="588" r:id="rId6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3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4420D59-2008-4980-89D5-8C37C1D58A06}" type="datetimeFigureOut">
              <a:rPr kumimoji="1" lang="ja-JP" altLang="en-US" smtClean="0"/>
              <a:t>2025/6/6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507B696-46A9-466D-8739-7E2B9B5549D9}" type="slidenum">
              <a:rPr kumimoji="1" lang="ja-JP" altLang="en-US" smtClean="0"/>
              <a:t>‹#›</a:t>
            </a:fld>
            <a:endParaRPr kumimoji="1" lang="ja-JP" altLang="en-US"/>
          </a:p>
        </p:txBody>
      </p:sp>
    </p:spTree>
    <p:extLst>
      <p:ext uri="{BB962C8B-B14F-4D97-AF65-F5344CB8AC3E}">
        <p14:creationId xmlns:p14="http://schemas.microsoft.com/office/powerpoint/2010/main" val="24399785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41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67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301203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1301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73153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0857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8332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1424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7755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329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59742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193919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4750-B527-4FB6-BED3-ED33BA4CA95E}" type="datetimeFigureOut">
              <a:rPr kumimoji="1" lang="ja-JP" altLang="en-US" smtClean="0"/>
              <a:t>2025/6/6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31484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404664"/>
            <a:ext cx="9144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提案者情報　</a:t>
            </a:r>
          </a:p>
        </p:txBody>
      </p:sp>
      <p:sp>
        <p:nvSpPr>
          <p:cNvPr id="1226" name="テキスト 981"/>
          <p:cNvSpPr txBox="1"/>
          <p:nvPr/>
        </p:nvSpPr>
        <p:spPr>
          <a:xfrm>
            <a:off x="0" y="-8134"/>
            <a:ext cx="8028384"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（様式３</a:t>
            </a:r>
            <a:r>
              <a:rPr lang="en-US" altLang="ja-JP" b="1" dirty="0" smtClean="0">
                <a:latin typeface="Meiryo UI" panose="020B0604030504040204" pitchFamily="50" charset="-128"/>
                <a:ea typeface="Meiryo UI" panose="020B0604030504040204" pitchFamily="50" charset="-128"/>
              </a:rPr>
              <a:t>-1</a:t>
            </a:r>
            <a:r>
              <a:rPr lang="ja-JP" altLang="en-US" b="1" dirty="0" smtClean="0">
                <a:latin typeface="Meiryo UI" panose="020B0604030504040204" pitchFamily="50" charset="-128"/>
                <a:ea typeface="Meiryo UI" panose="020B0604030504040204" pitchFamily="50" charset="-128"/>
              </a:rPr>
              <a:t>）統合型校務支援システム導入に係る業務委託プロポーザル提案書</a:t>
            </a:r>
            <a:r>
              <a:rPr lang="ja-JP" altLang="en-US" b="1" dirty="0">
                <a:latin typeface="Meiryo UI" panose="020B0604030504040204" pitchFamily="50" charset="-128"/>
                <a:ea typeface="Meiryo UI" panose="020B0604030504040204" pitchFamily="50" charset="-128"/>
              </a:rPr>
              <a:t>　</a:t>
            </a:r>
            <a:endParaRPr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8559154" y="517245"/>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1</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98408" y="1802921"/>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98408" y="3923957"/>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担当者</a:t>
            </a:r>
            <a:r>
              <a:rPr kumimoji="1" lang="ja-JP" altLang="en-US" sz="1600" dirty="0"/>
              <a:t>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943755721"/>
              </p:ext>
            </p:extLst>
          </p:nvPr>
        </p:nvGraphicFramePr>
        <p:xfrm>
          <a:off x="198408" y="2180560"/>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2043570178"/>
              </p:ext>
            </p:extLst>
          </p:nvPr>
        </p:nvGraphicFramePr>
        <p:xfrm>
          <a:off x="198408" y="4301596"/>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98408" y="1214201"/>
            <a:ext cx="8945592" cy="338554"/>
          </a:xfrm>
          <a:prstGeom prst="rect">
            <a:avLst/>
          </a:prstGeom>
          <a:noFill/>
        </p:spPr>
        <p:txBody>
          <a:bodyPr wrap="square" rtlCol="0">
            <a:spAutoFit/>
          </a:bodyPr>
          <a:lstStyle/>
          <a:p>
            <a:r>
              <a:rPr kumimoji="1" lang="ja-JP" altLang="en-US" sz="1600" dirty="0"/>
              <a:t>統合型校務支援システム導入に係る業務委託に</a:t>
            </a:r>
            <a:r>
              <a:rPr kumimoji="1" lang="ja-JP" altLang="en-US" sz="1600" dirty="0" smtClean="0"/>
              <a:t>ついて</a:t>
            </a:r>
            <a:r>
              <a:rPr kumimoji="1" lang="ja-JP" altLang="en-US" sz="1600" dirty="0"/>
              <a:t>、</a:t>
            </a:r>
            <a:r>
              <a:rPr kumimoji="1" lang="ja-JP" altLang="en-US" sz="1600" dirty="0" smtClean="0"/>
              <a:t>プロポーザル募集</a:t>
            </a:r>
            <a:r>
              <a:rPr kumimoji="1" lang="ja-JP" altLang="en-US" sz="1600" dirty="0"/>
              <a:t>要項</a:t>
            </a:r>
            <a:r>
              <a:rPr kumimoji="1" lang="ja-JP" altLang="en-US" sz="1600" dirty="0" smtClean="0"/>
              <a:t>に</a:t>
            </a:r>
            <a:r>
              <a:rPr kumimoji="1" lang="ja-JP" altLang="en-US" sz="1600" dirty="0"/>
              <a:t>基づき提案します。</a:t>
            </a: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３－２－２</a:t>
            </a:r>
            <a:r>
              <a:rPr kumimoji="1" lang="ja-JP" altLang="en-US" sz="1600" dirty="0"/>
              <a:t>　</a:t>
            </a:r>
            <a:r>
              <a:rPr kumimoji="1" lang="ja-JP" altLang="en-US" sz="1600" dirty="0" smtClean="0"/>
              <a:t>システム基本要件（教職員情報管理）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教職員情報管理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19444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３－２－３</a:t>
            </a:r>
            <a:r>
              <a:rPr kumimoji="1" lang="ja-JP" altLang="en-US" sz="1600" dirty="0"/>
              <a:t>　</a:t>
            </a:r>
            <a:r>
              <a:rPr kumimoji="1" lang="ja-JP" altLang="en-US" sz="1600" dirty="0" smtClean="0"/>
              <a:t>システム基本要件（年度更新処理）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年度更新処理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00602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３－２－４</a:t>
            </a:r>
            <a:r>
              <a:rPr kumimoji="1" lang="ja-JP" altLang="en-US" sz="1600" dirty="0"/>
              <a:t>　</a:t>
            </a:r>
            <a:r>
              <a:rPr kumimoji="1" lang="ja-JP" altLang="en-US" sz="1600" dirty="0" smtClean="0"/>
              <a:t>システム基本要件（</a:t>
            </a:r>
            <a:r>
              <a:rPr kumimoji="1" lang="ja-JP" altLang="en-US" sz="1600" dirty="0"/>
              <a:t>システム</a:t>
            </a:r>
            <a:r>
              <a:rPr kumimoji="1" lang="ja-JP" altLang="en-US" sz="1600" dirty="0" smtClean="0"/>
              <a:t>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システム</a:t>
            </a:r>
            <a:r>
              <a:rPr kumimoji="1" lang="ja-JP" altLang="en-US" sz="1400" dirty="0" smtClean="0">
                <a:solidFill>
                  <a:srgbClr val="FF0000"/>
                </a:solidFill>
              </a:rPr>
              <a:t>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864679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３－２－５</a:t>
            </a:r>
            <a:r>
              <a:rPr kumimoji="1" lang="ja-JP" altLang="en-US" sz="1600" dirty="0"/>
              <a:t>　</a:t>
            </a:r>
            <a:r>
              <a:rPr kumimoji="1" lang="ja-JP" altLang="en-US" sz="1600" dirty="0" smtClean="0"/>
              <a:t>システム基本要件（ユーザ管理）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ユーザ管理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186790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３－２－６</a:t>
            </a:r>
            <a:r>
              <a:rPr kumimoji="1" lang="ja-JP" altLang="en-US" sz="1600" dirty="0"/>
              <a:t>　</a:t>
            </a:r>
            <a:r>
              <a:rPr kumimoji="1" lang="ja-JP" altLang="en-US" sz="1600" dirty="0" smtClean="0"/>
              <a:t>システム基本要件（アクセス管理）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に示すアクセス管理の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970102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３－２－７</a:t>
            </a:r>
            <a:r>
              <a:rPr kumimoji="1" lang="ja-JP" altLang="en-US" sz="1600" dirty="0"/>
              <a:t>　</a:t>
            </a:r>
            <a:r>
              <a:rPr kumimoji="1" lang="ja-JP" altLang="en-US" sz="1600" dirty="0" smtClean="0"/>
              <a:t>システム基本要件（セキュリティ）</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に示すセキュリティの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668209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３－３－１</a:t>
            </a:r>
            <a:r>
              <a:rPr kumimoji="1" lang="ja-JP" altLang="en-US" sz="1600" dirty="0"/>
              <a:t>　校務</a:t>
            </a:r>
            <a:r>
              <a:rPr kumimoji="1" lang="ja-JP" altLang="en-US" sz="1600" dirty="0" smtClean="0"/>
              <a:t>機能（</a:t>
            </a:r>
            <a:r>
              <a:rPr kumimoji="1" lang="ja-JP" altLang="en-US" sz="1600" dirty="0"/>
              <a:t>児童生徒情報</a:t>
            </a:r>
            <a:r>
              <a:rPr kumimoji="1" lang="ja-JP" altLang="en-US" sz="1600" dirty="0" smtClean="0"/>
              <a:t>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児童生徒情報</a:t>
            </a:r>
            <a:r>
              <a:rPr kumimoji="1" lang="ja-JP" altLang="en-US" sz="1400" dirty="0" smtClean="0">
                <a:solidFill>
                  <a:srgbClr val="FF0000"/>
                </a:solidFill>
              </a:rPr>
              <a:t>管理</a:t>
            </a:r>
            <a:r>
              <a:rPr kumimoji="1" lang="ja-JP" altLang="en-US" sz="1400" dirty="0">
                <a:solidFill>
                  <a:srgbClr val="FF0000"/>
                </a:solidFill>
              </a:rPr>
              <a:t>の機能要件について、対応内容を詳細に記述すること。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876233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３－３－２</a:t>
            </a:r>
            <a:r>
              <a:rPr kumimoji="1" lang="ja-JP" altLang="en-US" sz="1600" dirty="0"/>
              <a:t>　校務</a:t>
            </a:r>
            <a:r>
              <a:rPr kumimoji="1" lang="ja-JP" altLang="en-US" sz="1600" dirty="0" smtClean="0"/>
              <a:t>機能（進級・進学・転出入管理）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進級・進学・転出入</a:t>
            </a:r>
            <a:r>
              <a:rPr kumimoji="1" lang="ja-JP" altLang="en-US" sz="1400" dirty="0" smtClean="0">
                <a:solidFill>
                  <a:srgbClr val="FF0000"/>
                </a:solidFill>
              </a:rPr>
              <a:t>管理</a:t>
            </a:r>
            <a:r>
              <a:rPr kumimoji="1" lang="ja-JP" altLang="en-US" sz="1400" dirty="0">
                <a:solidFill>
                  <a:srgbClr val="FF0000"/>
                </a:solidFill>
              </a:rPr>
              <a:t>の機能要件について、対応内容を詳細に記述すること。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944627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３－３－３</a:t>
            </a:r>
            <a:r>
              <a:rPr kumimoji="1" lang="ja-JP" altLang="en-US" sz="1600" dirty="0"/>
              <a:t>　校務</a:t>
            </a:r>
            <a:r>
              <a:rPr kumimoji="1" lang="ja-JP" altLang="en-US" sz="1600" dirty="0" smtClean="0"/>
              <a:t>機能（学級編成）</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に示す学級編成の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9150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３－３－４</a:t>
            </a:r>
            <a:r>
              <a:rPr kumimoji="1" lang="ja-JP" altLang="en-US" sz="1600" dirty="0"/>
              <a:t>　校務</a:t>
            </a:r>
            <a:r>
              <a:rPr kumimoji="1" lang="ja-JP" altLang="en-US" sz="1600" dirty="0" smtClean="0"/>
              <a:t>機能（出欠管理・出席簿）</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に示す出欠管理・出席簿の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777533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１－</a:t>
            </a:r>
            <a:r>
              <a:rPr kumimoji="1" lang="ja-JP" altLang="en-US" sz="1600" dirty="0"/>
              <a:t>１　目標・ビジョン</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本事業を取り組む</a:t>
            </a:r>
            <a:r>
              <a:rPr kumimoji="1" lang="ja-JP" altLang="en-US" sz="1400" dirty="0">
                <a:solidFill>
                  <a:srgbClr val="FF0000"/>
                </a:solidFill>
              </a:rPr>
              <a:t>うえで、掲げる目標・ビジョンを詳細に記述すること。</a:t>
            </a:r>
          </a:p>
        </p:txBody>
      </p:sp>
    </p:spTree>
    <p:extLst>
      <p:ext uri="{BB962C8B-B14F-4D97-AF65-F5344CB8AC3E}">
        <p14:creationId xmlns:p14="http://schemas.microsoft.com/office/powerpoint/2010/main" val="1287393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３－３－５</a:t>
            </a:r>
            <a:r>
              <a:rPr kumimoji="1" lang="ja-JP" altLang="en-US" sz="1600" dirty="0"/>
              <a:t>　校務</a:t>
            </a:r>
            <a:r>
              <a:rPr kumimoji="1" lang="ja-JP" altLang="en-US" sz="1600" dirty="0" smtClean="0"/>
              <a:t>機能（成績管理）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に示す成績管理の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476793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３－３－６</a:t>
            </a:r>
            <a:r>
              <a:rPr kumimoji="1" lang="ja-JP" altLang="en-US" sz="1600" dirty="0"/>
              <a:t>　校務</a:t>
            </a:r>
            <a:r>
              <a:rPr kumimoji="1" lang="ja-JP" altLang="en-US" sz="1600" dirty="0" smtClean="0"/>
              <a:t>機能（通知表）</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に示す通知表の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4078715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３－３－７</a:t>
            </a:r>
            <a:r>
              <a:rPr kumimoji="1" lang="ja-JP" altLang="en-US" sz="1600" dirty="0"/>
              <a:t>　校務</a:t>
            </a:r>
            <a:r>
              <a:rPr kumimoji="1" lang="ja-JP" altLang="en-US" sz="1600" dirty="0" smtClean="0"/>
              <a:t>機能（指導要録）</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に示す指導要録の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525393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３－３－８</a:t>
            </a:r>
            <a:r>
              <a:rPr kumimoji="1" lang="ja-JP" altLang="en-US" sz="1600" dirty="0"/>
              <a:t>　校務</a:t>
            </a:r>
            <a:r>
              <a:rPr kumimoji="1" lang="ja-JP" altLang="en-US" sz="1600" dirty="0" smtClean="0"/>
              <a:t>機能（調査書）</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に示す調査書の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458902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３－３－９</a:t>
            </a:r>
            <a:r>
              <a:rPr kumimoji="1" lang="ja-JP" altLang="en-US" sz="1600" dirty="0"/>
              <a:t>　校務</a:t>
            </a:r>
            <a:r>
              <a:rPr kumimoji="1" lang="ja-JP" altLang="en-US" sz="1600" dirty="0" smtClean="0"/>
              <a:t>機能（</a:t>
            </a:r>
            <a:r>
              <a:rPr kumimoji="1" lang="ja-JP" altLang="en-US" sz="1600" dirty="0"/>
              <a:t>進路管理</a:t>
            </a:r>
            <a:r>
              <a:rPr kumimoji="1" lang="ja-JP" altLang="en-US" sz="1600" dirty="0" smtClean="0"/>
              <a:t>）</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進路管理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4286279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３－３－１０</a:t>
            </a:r>
            <a:r>
              <a:rPr kumimoji="1" lang="ja-JP" altLang="en-US" sz="1600" dirty="0"/>
              <a:t>　校務</a:t>
            </a:r>
            <a:r>
              <a:rPr kumimoji="1" lang="ja-JP" altLang="en-US" sz="1600" dirty="0" smtClean="0"/>
              <a:t>機能（ダッシュボード機能）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に示すダッシュボード機能の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065319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３－３－１１</a:t>
            </a:r>
            <a:r>
              <a:rPr kumimoji="1" lang="ja-JP" altLang="en-US" sz="1600" dirty="0"/>
              <a:t>　校務</a:t>
            </a:r>
            <a:r>
              <a:rPr kumimoji="1" lang="ja-JP" altLang="en-US" sz="1600" dirty="0" smtClean="0"/>
              <a:t>機能（週案管理・時数管理）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に示す週案管理・時数管理の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610353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３－３－１２</a:t>
            </a:r>
            <a:r>
              <a:rPr kumimoji="1" lang="ja-JP" altLang="en-US" sz="1600" dirty="0"/>
              <a:t>　校務</a:t>
            </a:r>
            <a:r>
              <a:rPr kumimoji="1" lang="ja-JP" altLang="en-US" sz="1600" dirty="0" smtClean="0"/>
              <a:t>機能（学校日誌）</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に示す学校日誌の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888591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３－３－１３</a:t>
            </a:r>
            <a:r>
              <a:rPr kumimoji="1" lang="ja-JP" altLang="en-US" sz="1600" dirty="0"/>
              <a:t>　校務</a:t>
            </a:r>
            <a:r>
              <a:rPr kumimoji="1" lang="ja-JP" altLang="en-US" sz="1600" dirty="0" smtClean="0"/>
              <a:t>機能（特別支援学級）</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に示す特別支援学級の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358039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３－４－１</a:t>
            </a:r>
            <a:r>
              <a:rPr kumimoji="1" lang="ja-JP" altLang="en-US" sz="1600" dirty="0"/>
              <a:t>　保健機能</a:t>
            </a:r>
            <a:r>
              <a:rPr kumimoji="1" lang="ja-JP" altLang="en-US" sz="1600" dirty="0" smtClean="0"/>
              <a:t>（保健室来室管理）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保健室来室管理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91291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１－２</a:t>
            </a:r>
            <a:r>
              <a:rPr kumimoji="1" lang="zh-TW" altLang="en-US" sz="1600" dirty="0"/>
              <a:t>　</a:t>
            </a:r>
            <a:r>
              <a:rPr kumimoji="1" lang="ja-JP" altLang="en-US" sz="1600" dirty="0" smtClean="0"/>
              <a:t>実施体制</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6BBD5F69-7236-419D-9763-AF3F73F9D713}"/>
              </a:ext>
            </a:extLst>
          </p:cNvPr>
          <p:cNvSpPr txBox="1"/>
          <p:nvPr/>
        </p:nvSpPr>
        <p:spPr>
          <a:xfrm>
            <a:off x="413046" y="1173273"/>
            <a:ext cx="8516316"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実施体制の全体像とその考え方を記述すること。</a:t>
            </a: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実施体制の構成と役割を記述すること。</a:t>
            </a: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の記述は不要であるが、本業務に従事する主なメンバーの、本業務と同様の地方公共団体に対して行ったプロジェクト、そのプロジェクトでの役割、経験年数について、詳細に記述すること。</a:t>
            </a:r>
          </a:p>
          <a:p>
            <a:pPr marL="285750" indent="-285750">
              <a:buFont typeface="Wingdings" panose="05000000000000000000" pitchFamily="2" charset="2"/>
              <a:buChar char="n"/>
            </a:pPr>
            <a:endParaRPr kumimoji="1" lang="ja-JP" altLang="en-US" sz="1400" dirty="0">
              <a:solidFill>
                <a:srgbClr val="FF0000"/>
              </a:solidFill>
            </a:endParaRPr>
          </a:p>
        </p:txBody>
      </p:sp>
    </p:spTree>
    <p:extLst>
      <p:ext uri="{BB962C8B-B14F-4D97-AF65-F5344CB8AC3E}">
        <p14:creationId xmlns:p14="http://schemas.microsoft.com/office/powerpoint/2010/main" val="4089680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３－４－２</a:t>
            </a:r>
            <a:r>
              <a:rPr kumimoji="1" lang="ja-JP" altLang="en-US" sz="1600" dirty="0"/>
              <a:t>　保健機能</a:t>
            </a:r>
            <a:r>
              <a:rPr kumimoji="1" lang="ja-JP" altLang="en-US" sz="1600" dirty="0" smtClean="0"/>
              <a:t>（保健日誌）</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保健日誌</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85383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３－４－３</a:t>
            </a:r>
            <a:r>
              <a:rPr kumimoji="1" lang="ja-JP" altLang="en-US" sz="1600" dirty="0"/>
              <a:t>　保健機能</a:t>
            </a:r>
            <a:r>
              <a:rPr kumimoji="1" lang="ja-JP" altLang="en-US" sz="1600" dirty="0" smtClean="0"/>
              <a:t>（健康診断管理）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に示す健康診断管理の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1155071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３－４－４</a:t>
            </a:r>
            <a:r>
              <a:rPr kumimoji="1" lang="ja-JP" altLang="en-US" sz="1600" dirty="0"/>
              <a:t>　保健機能</a:t>
            </a:r>
            <a:r>
              <a:rPr kumimoji="1" lang="ja-JP" altLang="en-US" sz="1600" dirty="0" smtClean="0"/>
              <a:t>（健康観察簿）</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に示す健康観察簿の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752929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３－４－５</a:t>
            </a:r>
            <a:r>
              <a:rPr kumimoji="1" lang="ja-JP" altLang="en-US" sz="1600" dirty="0"/>
              <a:t>　保健機能</a:t>
            </a:r>
            <a:r>
              <a:rPr kumimoji="1" lang="ja-JP" altLang="en-US" sz="1600" dirty="0" smtClean="0"/>
              <a:t>（体力テスト）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に示す体力テストの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70934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３－４－６</a:t>
            </a:r>
            <a:r>
              <a:rPr kumimoji="1" lang="ja-JP" altLang="en-US" sz="1600" dirty="0"/>
              <a:t>　保健機能</a:t>
            </a:r>
            <a:r>
              <a:rPr kumimoji="1" lang="ja-JP" altLang="en-US" sz="1600" dirty="0" smtClean="0"/>
              <a:t>（出席停止報告書</a:t>
            </a:r>
            <a:r>
              <a:rPr kumimoji="1" lang="en-US" altLang="ja-JP" sz="1600" dirty="0" smtClean="0"/>
              <a:t>/</a:t>
            </a:r>
            <a:r>
              <a:rPr kumimoji="1" lang="ja-JP" altLang="en-US" sz="1600" dirty="0" smtClean="0"/>
              <a:t>通知書）</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出席停止報告書</a:t>
            </a:r>
            <a:r>
              <a:rPr kumimoji="1" lang="en-US" altLang="ja-JP" sz="1400" dirty="0">
                <a:solidFill>
                  <a:srgbClr val="FF0000"/>
                </a:solidFill>
              </a:rPr>
              <a:t>/</a:t>
            </a:r>
            <a:r>
              <a:rPr kumimoji="1" lang="ja-JP" altLang="en-US" sz="1400" dirty="0">
                <a:solidFill>
                  <a:srgbClr val="FF0000"/>
                </a:solidFill>
              </a:rPr>
              <a:t>通知書</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2313350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３－５－１</a:t>
            </a:r>
            <a:r>
              <a:rPr kumimoji="1" lang="ja-JP" altLang="en-US" sz="1600" dirty="0"/>
              <a:t>　</a:t>
            </a:r>
            <a:r>
              <a:rPr kumimoji="1" lang="ja-JP" altLang="en-US" sz="1600" dirty="0" smtClean="0"/>
              <a:t>グループウェア機能（内部メール機能）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に示す内部メール機能の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132322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３－５－２</a:t>
            </a:r>
            <a:r>
              <a:rPr kumimoji="1" lang="ja-JP" altLang="en-US" sz="1600" dirty="0"/>
              <a:t>　</a:t>
            </a:r>
            <a:r>
              <a:rPr kumimoji="1" lang="ja-JP" altLang="en-US" sz="1600" dirty="0" smtClean="0"/>
              <a:t>グループウェア機能（予定管理）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予定管理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7725922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３－５－３</a:t>
            </a:r>
            <a:r>
              <a:rPr kumimoji="1" lang="ja-JP" altLang="en-US" sz="1600" dirty="0"/>
              <a:t>　</a:t>
            </a:r>
            <a:r>
              <a:rPr kumimoji="1" lang="ja-JP" altLang="en-US" sz="1600" dirty="0" smtClean="0"/>
              <a:t>グループウェア機能（施設・備品の予約管理）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に示す施設・備品の予約管理の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40436519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３－５－４</a:t>
            </a:r>
            <a:r>
              <a:rPr kumimoji="1" lang="ja-JP" altLang="en-US" sz="1600" dirty="0"/>
              <a:t>　</a:t>
            </a:r>
            <a:r>
              <a:rPr kumimoji="1" lang="ja-JP" altLang="en-US" sz="1600" dirty="0" smtClean="0"/>
              <a:t>グループウェア機能（掲示板）</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に示す掲示板の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03255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３－５－５</a:t>
            </a:r>
            <a:r>
              <a:rPr kumimoji="1" lang="ja-JP" altLang="en-US" sz="1600" dirty="0"/>
              <a:t>　</a:t>
            </a:r>
            <a:r>
              <a:rPr kumimoji="1" lang="ja-JP" altLang="en-US" sz="1600" dirty="0" smtClean="0"/>
              <a:t>グループウェア機能（アンケート）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に示すアンケートの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28652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１－</a:t>
            </a:r>
            <a:r>
              <a:rPr kumimoji="1" lang="ja-JP" altLang="en-US" sz="1600" dirty="0"/>
              <a:t>３　</a:t>
            </a:r>
            <a:r>
              <a:rPr kumimoji="1" lang="ja-JP" altLang="en-US" sz="1600" dirty="0" smtClean="0"/>
              <a:t>留意事項</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0" name="テキスト ボックス 9">
            <a:extLst>
              <a:ext uri="{FF2B5EF4-FFF2-40B4-BE49-F238E27FC236}">
                <a16:creationId xmlns:a16="http://schemas.microsoft.com/office/drawing/2014/main" id="{FA258D42-D2AB-4750-AAB2-50E866221B33}"/>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本事業を実施するにあたり、留意事項があれば記述すること。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a:solidFill>
                  <a:srgbClr val="FF0000"/>
                </a:solidFill>
              </a:rPr>
              <a:t>ない場合</a:t>
            </a:r>
            <a:r>
              <a:rPr kumimoji="1" lang="ja-JP" altLang="en-US" sz="1400" dirty="0" smtClean="0">
                <a:solidFill>
                  <a:srgbClr val="FF0000"/>
                </a:solidFill>
              </a:rPr>
              <a:t>は、「特になし」と記述し、このページは残すこと。</a:t>
            </a:r>
            <a:endParaRPr kumimoji="1" lang="ja-JP" altLang="en-US" sz="1400" dirty="0">
              <a:solidFill>
                <a:srgbClr val="FF0000"/>
              </a:solidFill>
            </a:endParaRPr>
          </a:p>
        </p:txBody>
      </p:sp>
    </p:spTree>
    <p:extLst>
      <p:ext uri="{BB962C8B-B14F-4D97-AF65-F5344CB8AC3E}">
        <p14:creationId xmlns:p14="http://schemas.microsoft.com/office/powerpoint/2010/main" val="40271496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３－６－１</a:t>
            </a:r>
            <a:r>
              <a:rPr kumimoji="1" lang="ja-JP" altLang="en-US" sz="1600" dirty="0"/>
              <a:t>　文書管理</a:t>
            </a:r>
            <a:r>
              <a:rPr kumimoji="1" lang="ja-JP" altLang="en-US" sz="1600" dirty="0" smtClean="0"/>
              <a:t>機能（文書配信・回覧）</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に示す文書配信・回覧の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33970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３－６－２</a:t>
            </a:r>
            <a:r>
              <a:rPr kumimoji="1" lang="ja-JP" altLang="en-US" sz="1600" dirty="0"/>
              <a:t>　文書管理</a:t>
            </a:r>
            <a:r>
              <a:rPr kumimoji="1" lang="ja-JP" altLang="en-US" sz="1600" dirty="0" smtClean="0"/>
              <a:t>機能（</a:t>
            </a:r>
            <a:r>
              <a:rPr kumimoji="1" lang="ja-JP" altLang="en-US" sz="1600" dirty="0"/>
              <a:t>文書管理</a:t>
            </a:r>
            <a:r>
              <a:rPr kumimoji="1" lang="ja-JP" altLang="en-US" sz="1600" dirty="0" smtClean="0"/>
              <a:t>）</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smtClean="0">
                <a:solidFill>
                  <a:srgbClr val="FF0000"/>
                </a:solidFill>
              </a:rPr>
              <a:t>示す</a:t>
            </a:r>
            <a:r>
              <a:rPr kumimoji="1" lang="ja-JP" altLang="en-US" sz="1400" dirty="0">
                <a:solidFill>
                  <a:srgbClr val="FF0000"/>
                </a:solidFill>
              </a:rPr>
              <a:t>文書管理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85052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３－７－１</a:t>
            </a:r>
            <a:r>
              <a:rPr kumimoji="1" lang="ja-JP" altLang="en-US" sz="1600" dirty="0"/>
              <a:t>　勤怠管理</a:t>
            </a:r>
            <a:r>
              <a:rPr kumimoji="1" lang="ja-JP" altLang="en-US" sz="1600" dirty="0" smtClean="0"/>
              <a:t>（出退勤管理）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に示す出退勤管理の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5819554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３－７－２</a:t>
            </a:r>
            <a:r>
              <a:rPr kumimoji="1" lang="ja-JP" altLang="en-US" sz="1600" dirty="0"/>
              <a:t>　勤怠管理</a:t>
            </a:r>
            <a:r>
              <a:rPr kumimoji="1" lang="ja-JP" altLang="en-US" sz="1600" dirty="0" smtClean="0"/>
              <a:t>（ワークフロー）</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に示すワークフローの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141149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３－８－１</a:t>
            </a:r>
            <a:r>
              <a:rPr kumimoji="1" lang="ja-JP" altLang="en-US" sz="1600" dirty="0"/>
              <a:t>　帳票出力</a:t>
            </a:r>
            <a:r>
              <a:rPr kumimoji="1" lang="ja-JP" altLang="en-US" sz="1600" dirty="0" smtClean="0"/>
              <a:t>（児童生徒名簿管理）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に示す帳票出力（児童生徒名簿管理）の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31635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３－８－２</a:t>
            </a:r>
            <a:r>
              <a:rPr kumimoji="1" lang="ja-JP" altLang="en-US" sz="1600" dirty="0"/>
              <a:t>　帳票出力</a:t>
            </a:r>
            <a:r>
              <a:rPr kumimoji="1" lang="ja-JP" altLang="en-US" sz="1600" dirty="0" smtClean="0"/>
              <a:t>（出欠管理）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に示す帳票出力（出欠管理）の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143504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３－８－３</a:t>
            </a:r>
            <a:r>
              <a:rPr kumimoji="1" lang="ja-JP" altLang="en-US" sz="1600" dirty="0"/>
              <a:t>　帳票出力</a:t>
            </a:r>
            <a:r>
              <a:rPr kumimoji="1" lang="ja-JP" altLang="en-US" sz="1600" dirty="0" smtClean="0"/>
              <a:t>（成績管理）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に示す帳票出力（成績管理）の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42368201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３－８－４</a:t>
            </a:r>
            <a:r>
              <a:rPr kumimoji="1" lang="ja-JP" altLang="en-US" sz="1600" dirty="0"/>
              <a:t>　帳票出力</a:t>
            </a:r>
            <a:r>
              <a:rPr kumimoji="1" lang="ja-JP" altLang="en-US" sz="1600" dirty="0" smtClean="0"/>
              <a:t>（保健管理）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に示す帳票出力（保健管理）の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154252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３－８－５</a:t>
            </a:r>
            <a:r>
              <a:rPr kumimoji="1" lang="ja-JP" altLang="en-US" sz="1600" dirty="0"/>
              <a:t>　帳票出力</a:t>
            </a:r>
            <a:r>
              <a:rPr kumimoji="1" lang="ja-JP" altLang="en-US" sz="1600" dirty="0" smtClean="0"/>
              <a:t>（体力テスト）</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に示す帳票出力（体力テスト）の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23125862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３－８－６</a:t>
            </a:r>
            <a:r>
              <a:rPr kumimoji="1" lang="ja-JP" altLang="en-US" sz="1600" dirty="0"/>
              <a:t>　帳票出力</a:t>
            </a:r>
            <a:r>
              <a:rPr kumimoji="1" lang="ja-JP" altLang="en-US" sz="1600" dirty="0" smtClean="0"/>
              <a:t>（</a:t>
            </a:r>
            <a:r>
              <a:rPr kumimoji="1" lang="ja-JP" altLang="en-US" sz="1600" dirty="0"/>
              <a:t>予定</a:t>
            </a:r>
            <a:r>
              <a:rPr kumimoji="1" lang="ja-JP" altLang="en-US" sz="1600" dirty="0" smtClean="0"/>
              <a:t>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a:t>
            </a:r>
            <a:r>
              <a:rPr kumimoji="1" lang="ja-JP" altLang="en-US" sz="1400" dirty="0">
                <a:solidFill>
                  <a:srgbClr val="FF0000"/>
                </a:solidFill>
              </a:rPr>
              <a:t>予定</a:t>
            </a:r>
            <a:r>
              <a:rPr kumimoji="1" lang="ja-JP" altLang="en-US" sz="1400" dirty="0" smtClean="0">
                <a:solidFill>
                  <a:srgbClr val="FF0000"/>
                </a:solidFill>
              </a:rPr>
              <a:t>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663081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ja-JP" altLang="en-US" b="1" dirty="0" smtClean="0">
                <a:solidFill>
                  <a:sysClr val="windowText" lastClr="000000"/>
                </a:solidFill>
                <a:latin typeface="Meiryo UI" panose="020B0604030504040204" pitchFamily="50" charset="-128"/>
                <a:ea typeface="Meiryo UI" panose="020B0604030504040204" pitchFamily="50" charset="-128"/>
              </a:rPr>
              <a:t>統合型校務支援システムの</a:t>
            </a:r>
            <a:r>
              <a:rPr lang="ja-JP" altLang="en-US" b="1" dirty="0">
                <a:solidFill>
                  <a:sysClr val="windowText" lastClr="000000"/>
                </a:solidFill>
                <a:latin typeface="Meiryo UI" panose="020B0604030504040204" pitchFamily="50" charset="-128"/>
                <a:ea typeface="Meiryo UI" panose="020B0604030504040204" pitchFamily="50" charset="-128"/>
              </a:rPr>
              <a:t>導入</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ja-JP" altLang="en-US" sz="1600" dirty="0"/>
              <a:t>１</a:t>
            </a:r>
            <a:r>
              <a:rPr kumimoji="1" lang="zh-TW" altLang="en-US" sz="1600" dirty="0"/>
              <a:t>　</a:t>
            </a:r>
            <a:r>
              <a:rPr kumimoji="1" lang="ja-JP" altLang="en-US" sz="1600" dirty="0" smtClean="0"/>
              <a:t>導入</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統合型校務支援システム導入</a:t>
            </a:r>
            <a:r>
              <a:rPr kumimoji="1" lang="ja-JP" altLang="en-US" sz="1400" dirty="0">
                <a:solidFill>
                  <a:srgbClr val="FF0000"/>
                </a:solidFill>
              </a:rPr>
              <a:t>への</a:t>
            </a:r>
            <a:r>
              <a:rPr kumimoji="1" lang="ja-JP" altLang="en-US" sz="1400" dirty="0" smtClean="0">
                <a:solidFill>
                  <a:srgbClr val="FF0000"/>
                </a:solidFill>
              </a:rPr>
              <a:t>取組、</a:t>
            </a:r>
            <a:r>
              <a:rPr kumimoji="1" lang="ja-JP" altLang="en-US" sz="1400" dirty="0">
                <a:solidFill>
                  <a:srgbClr val="FF0000"/>
                </a:solidFill>
              </a:rPr>
              <a:t>手法等について詳細に記述する</a:t>
            </a:r>
            <a:r>
              <a:rPr kumimoji="1" lang="ja-JP" altLang="en-US" sz="1400" dirty="0" smtClean="0">
                <a:solidFill>
                  <a:srgbClr val="FF0000"/>
                </a:solidFill>
              </a:rPr>
              <a:t>こと。</a:t>
            </a:r>
            <a:endParaRPr kumimoji="1" lang="en-US" altLang="ja-JP" sz="1400" dirty="0" smtClean="0">
              <a:solidFill>
                <a:srgbClr val="FF0000"/>
              </a:solidFill>
            </a:endParaRPr>
          </a:p>
        </p:txBody>
      </p:sp>
    </p:spTree>
    <p:extLst>
      <p:ext uri="{BB962C8B-B14F-4D97-AF65-F5344CB8AC3E}">
        <p14:creationId xmlns:p14="http://schemas.microsoft.com/office/powerpoint/2010/main" val="2431058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３－８－７</a:t>
            </a:r>
            <a:r>
              <a:rPr kumimoji="1" lang="ja-JP" altLang="en-US" sz="1600" dirty="0"/>
              <a:t>　帳票出力</a:t>
            </a:r>
            <a:r>
              <a:rPr kumimoji="1" lang="ja-JP" altLang="en-US" sz="1600" dirty="0" smtClean="0"/>
              <a:t>（教育計画管理）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に示す帳票出力（教育計画管理）の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2441690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３－８－８</a:t>
            </a:r>
            <a:r>
              <a:rPr kumimoji="1" lang="ja-JP" altLang="en-US" sz="1600" dirty="0"/>
              <a:t>　帳票出力</a:t>
            </a:r>
            <a:r>
              <a:rPr kumimoji="1" lang="ja-JP" altLang="en-US" sz="1600" dirty="0" smtClean="0"/>
              <a:t>（特別支援学級）</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に示す帳票出力（特別支援学級）の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9042219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３－８－９</a:t>
            </a:r>
            <a:r>
              <a:rPr kumimoji="1" lang="ja-JP" altLang="en-US" sz="1600" dirty="0"/>
              <a:t>　帳票出力</a:t>
            </a:r>
            <a:r>
              <a:rPr kumimoji="1" lang="ja-JP" altLang="en-US" sz="1600" dirty="0" smtClean="0"/>
              <a:t>（調査書）</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に示す帳票出力（調査書）の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18919409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a:t>
            </a:r>
            <a:r>
              <a:rPr kumimoji="1" lang="ja-JP" altLang="en-US" sz="1600" dirty="0"/>
              <a:t>１０　帳票出力</a:t>
            </a:r>
            <a:r>
              <a:rPr kumimoji="1" lang="ja-JP" altLang="en-US" sz="1600" dirty="0" smtClean="0"/>
              <a:t>（</a:t>
            </a:r>
            <a:r>
              <a:rPr kumimoji="1" lang="ja-JP" altLang="en-US" sz="1600" dirty="0"/>
              <a:t>進路管理</a:t>
            </a:r>
            <a:r>
              <a:rPr kumimoji="1" lang="ja-JP" altLang="en-US" sz="1600" dirty="0" smtClean="0"/>
              <a:t>）</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a:t>
            </a:r>
            <a:r>
              <a:rPr kumimoji="1" lang="ja-JP" altLang="en-US" sz="1400" dirty="0">
                <a:solidFill>
                  <a:srgbClr val="FF0000"/>
                </a:solidFill>
              </a:rPr>
              <a:t>進路管理</a:t>
            </a:r>
            <a:r>
              <a:rPr kumimoji="1" lang="ja-JP" altLang="en-US" sz="1400" dirty="0" smtClean="0">
                <a:solidFill>
                  <a:srgbClr val="FF0000"/>
                </a:solidFill>
              </a:rPr>
              <a:t>）の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06272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３－８－１１</a:t>
            </a:r>
            <a:r>
              <a:rPr kumimoji="1" lang="ja-JP" altLang="en-US" sz="1600" dirty="0"/>
              <a:t>　帳票出力</a:t>
            </a:r>
            <a:r>
              <a:rPr kumimoji="1" lang="ja-JP" altLang="en-US" sz="1600" dirty="0" smtClean="0"/>
              <a:t>（出退勤管理）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に示す帳票出力（出退勤管理）の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844980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３－８－１２</a:t>
            </a:r>
            <a:r>
              <a:rPr kumimoji="1" lang="ja-JP" altLang="en-US" sz="1600" dirty="0"/>
              <a:t>　帳票出力</a:t>
            </a:r>
            <a:r>
              <a:rPr kumimoji="1" lang="ja-JP" altLang="en-US" sz="1600" dirty="0" smtClean="0"/>
              <a:t>（ワークフロー）</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に示す帳票出力（ワークフロー）の</a:t>
            </a:r>
            <a:r>
              <a:rPr kumimoji="1" lang="ja-JP" altLang="en-US" sz="1400" dirty="0">
                <a:solidFill>
                  <a:srgbClr val="FF0000"/>
                </a:solidFill>
              </a:rPr>
              <a:t>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039428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４　</a:t>
            </a:r>
            <a:r>
              <a:rPr lang="ja-JP" altLang="en-US" b="1" dirty="0" smtClean="0">
                <a:solidFill>
                  <a:sysClr val="windowText" lastClr="000000"/>
                </a:solidFill>
                <a:latin typeface="Meiryo UI" panose="020B0604030504040204" pitchFamily="50" charset="-128"/>
                <a:ea typeface="Meiryo UI" panose="020B0604030504040204" pitchFamily="50" charset="-128"/>
              </a:rPr>
              <a:t>スケジュール</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４－１</a:t>
            </a:r>
            <a:r>
              <a:rPr kumimoji="1" lang="ja-JP" altLang="en-US" sz="1600" dirty="0"/>
              <a:t>　</a:t>
            </a:r>
            <a:r>
              <a:rPr kumimoji="1" lang="ja-JP" altLang="en-US" sz="1600" dirty="0" smtClean="0"/>
              <a:t>全体スケジュール</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提案する統合型校務支援システム</a:t>
            </a:r>
            <a:r>
              <a:rPr kumimoji="1" lang="ja-JP" altLang="en-US" sz="1400" dirty="0">
                <a:solidFill>
                  <a:srgbClr val="FF0000"/>
                </a:solidFill>
              </a:rPr>
              <a:t>の導入スケジュール（</a:t>
            </a:r>
            <a:r>
              <a:rPr kumimoji="1" lang="ja-JP" altLang="en-US" sz="1400" dirty="0" smtClean="0">
                <a:solidFill>
                  <a:srgbClr val="FF0000"/>
                </a:solidFill>
              </a:rPr>
              <a:t>令和８年</a:t>
            </a:r>
            <a:r>
              <a:rPr kumimoji="1" lang="ja-JP" altLang="en-US" sz="1400" dirty="0">
                <a:solidFill>
                  <a:srgbClr val="FF0000"/>
                </a:solidFill>
              </a:rPr>
              <a:t>２</a:t>
            </a:r>
            <a:r>
              <a:rPr kumimoji="1" lang="ja-JP" altLang="en-US" sz="1400" dirty="0" smtClean="0">
                <a:solidFill>
                  <a:srgbClr val="FF0000"/>
                </a:solidFill>
              </a:rPr>
              <a:t>月末まで）</a:t>
            </a:r>
            <a:r>
              <a:rPr kumimoji="1" lang="ja-JP" altLang="en-US" sz="1400" dirty="0">
                <a:solidFill>
                  <a:srgbClr val="FF0000"/>
                </a:solidFill>
              </a:rPr>
              <a:t>について詳細に記述すること。</a:t>
            </a:r>
          </a:p>
        </p:txBody>
      </p:sp>
    </p:spTree>
    <p:extLst>
      <p:ext uri="{BB962C8B-B14F-4D97-AF65-F5344CB8AC3E}">
        <p14:creationId xmlns:p14="http://schemas.microsoft.com/office/powerpoint/2010/main" val="991398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５</a:t>
            </a:r>
            <a:r>
              <a:rPr lang="ja-JP" altLang="en-US" b="1" dirty="0">
                <a:solidFill>
                  <a:sysClr val="windowText" lastClr="000000"/>
                </a:solidFill>
                <a:latin typeface="Meiryo UI" panose="020B0604030504040204" pitchFamily="50" charset="-128"/>
                <a:ea typeface="Meiryo UI" panose="020B0604030504040204" pitchFamily="50" charset="-128"/>
              </a:rPr>
              <a:t>　プロジェクト管理</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a:t>
            </a:r>
            <a:r>
              <a:rPr kumimoji="1" lang="ja-JP" altLang="en-US" sz="1600" dirty="0" smtClean="0"/>
              <a:t>－１</a:t>
            </a:r>
            <a:r>
              <a:rPr kumimoji="1" lang="ja-JP" altLang="en-US" sz="1600" dirty="0"/>
              <a:t>　</a:t>
            </a:r>
            <a:r>
              <a:rPr kumimoji="1" lang="ja-JP" altLang="en-US" sz="1600" dirty="0" smtClean="0"/>
              <a:t>会議体</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する統合型校務支援システムの導入における会議体の運営、進捗管理、課題管理の手法について、仕様書に従い詳細に記述すること。</a:t>
            </a:r>
          </a:p>
        </p:txBody>
      </p:sp>
    </p:spTree>
    <p:extLst>
      <p:ext uri="{BB962C8B-B14F-4D97-AF65-F5344CB8AC3E}">
        <p14:creationId xmlns:p14="http://schemas.microsoft.com/office/powerpoint/2010/main" val="3336872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データ移行</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６－１</a:t>
            </a:r>
            <a:r>
              <a:rPr kumimoji="1" lang="ja-JP" altLang="en-US" sz="1600" dirty="0"/>
              <a:t>　データ</a:t>
            </a:r>
            <a:r>
              <a:rPr kumimoji="1" lang="ja-JP" altLang="en-US" sz="1600" dirty="0" smtClean="0"/>
              <a:t>移行作業</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データ</a:t>
            </a:r>
            <a:r>
              <a:rPr kumimoji="1" lang="ja-JP" altLang="en-US" sz="1400" dirty="0">
                <a:solidFill>
                  <a:srgbClr val="FF0000"/>
                </a:solidFill>
              </a:rPr>
              <a:t>移行の手法（スケジュール・移行手順・検証方法等）について、仕様書に従い詳細に記述すること。</a:t>
            </a:r>
          </a:p>
        </p:txBody>
      </p:sp>
    </p:spTree>
    <p:extLst>
      <p:ext uri="{BB962C8B-B14F-4D97-AF65-F5344CB8AC3E}">
        <p14:creationId xmlns:p14="http://schemas.microsoft.com/office/powerpoint/2010/main" val="35258896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７</a:t>
            </a:r>
            <a:r>
              <a:rPr lang="ja-JP" altLang="en-US" b="1" dirty="0">
                <a:solidFill>
                  <a:sysClr val="windowText" lastClr="000000"/>
                </a:solidFill>
                <a:latin typeface="Meiryo UI" panose="020B0604030504040204" pitchFamily="50" charset="-128"/>
                <a:ea typeface="Meiryo UI" panose="020B0604030504040204" pitchFamily="50" charset="-128"/>
              </a:rPr>
              <a:t>　</a:t>
            </a:r>
            <a:r>
              <a:rPr lang="ja-JP" altLang="en-US" b="1" dirty="0" smtClean="0">
                <a:solidFill>
                  <a:sysClr val="windowText" lastClr="000000"/>
                </a:solidFill>
                <a:latin typeface="Meiryo UI" panose="020B0604030504040204" pitchFamily="50" charset="-128"/>
                <a:ea typeface="Meiryo UI" panose="020B0604030504040204" pitchFamily="50" charset="-128"/>
              </a:rPr>
              <a:t>操作</a:t>
            </a:r>
            <a:r>
              <a:rPr lang="ja-JP" altLang="en-US" b="1" dirty="0">
                <a:solidFill>
                  <a:sysClr val="windowText" lastClr="000000"/>
                </a:solidFill>
                <a:latin typeface="Meiryo UI" panose="020B0604030504040204" pitchFamily="50" charset="-128"/>
                <a:ea typeface="Meiryo UI" panose="020B0604030504040204" pitchFamily="50" charset="-128"/>
              </a:rPr>
              <a:t>研修</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７</a:t>
            </a:r>
            <a:r>
              <a:rPr kumimoji="1" lang="ja-JP" altLang="en-US" sz="1600" dirty="0" smtClean="0"/>
              <a:t>－１</a:t>
            </a:r>
            <a:r>
              <a:rPr kumimoji="1" lang="ja-JP" altLang="en-US" sz="1600" dirty="0"/>
              <a:t>　操作研修</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操作研修</a:t>
            </a:r>
            <a:r>
              <a:rPr kumimoji="1" lang="ja-JP" altLang="en-US" sz="1400" dirty="0" smtClean="0">
                <a:solidFill>
                  <a:srgbClr val="FF0000"/>
                </a:solidFill>
              </a:rPr>
              <a:t>について</a:t>
            </a:r>
            <a:r>
              <a:rPr kumimoji="1" lang="ja-JP" altLang="en-US" sz="1400" dirty="0">
                <a:solidFill>
                  <a:srgbClr val="FF0000"/>
                </a:solidFill>
              </a:rPr>
              <a:t>、仕様書に従い詳細に記述すること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仕様書に示す内容以外で、本市にとって有用な取組がある場合は記述すること。</a:t>
            </a:r>
            <a:endParaRPr kumimoji="1" lang="ja-JP" altLang="en-US" sz="1400" dirty="0">
              <a:solidFill>
                <a:srgbClr val="FF0000"/>
              </a:solidFill>
            </a:endParaRPr>
          </a:p>
        </p:txBody>
      </p:sp>
    </p:spTree>
    <p:extLst>
      <p:ext uri="{BB962C8B-B14F-4D97-AF65-F5344CB8AC3E}">
        <p14:creationId xmlns:p14="http://schemas.microsoft.com/office/powerpoint/2010/main" val="3163578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ja-JP" altLang="en-US" b="1" dirty="0" smtClean="0">
                <a:solidFill>
                  <a:sysClr val="windowText" lastClr="000000"/>
                </a:solidFill>
                <a:latin typeface="Meiryo UI" panose="020B0604030504040204" pitchFamily="50" charset="-128"/>
                <a:ea typeface="Meiryo UI" panose="020B0604030504040204" pitchFamily="50" charset="-128"/>
              </a:rPr>
              <a:t>統合型校務支援システムの導入</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a:t>
            </a:r>
            <a:r>
              <a:rPr kumimoji="1" lang="ja-JP" altLang="en-US" sz="1600" dirty="0"/>
              <a:t>２</a:t>
            </a:r>
            <a:r>
              <a:rPr kumimoji="1" lang="zh-TW" altLang="en-US" sz="1600" dirty="0"/>
              <a:t>　</a:t>
            </a:r>
            <a:r>
              <a:rPr lang="ja-JP" altLang="ja-JP" sz="1600" dirty="0" smtClean="0"/>
              <a:t>全体</a:t>
            </a:r>
            <a:r>
              <a:rPr lang="ja-JP" altLang="ja-JP" sz="1600" dirty="0"/>
              <a:t>構成図</a:t>
            </a:r>
            <a:endParaRPr kumimoji="1" lang="ja-JP" altLang="en-US" sz="14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提案する統合型校務支援システムの</a:t>
            </a:r>
            <a:r>
              <a:rPr kumimoji="1" lang="ja-JP" altLang="en-US" sz="1400" dirty="0">
                <a:solidFill>
                  <a:srgbClr val="FF0000"/>
                </a:solidFill>
              </a:rPr>
              <a:t>全体構成について、図等を用いて記述すること。</a:t>
            </a:r>
          </a:p>
        </p:txBody>
      </p:sp>
    </p:spTree>
    <p:extLst>
      <p:ext uri="{BB962C8B-B14F-4D97-AF65-F5344CB8AC3E}">
        <p14:creationId xmlns:p14="http://schemas.microsoft.com/office/powerpoint/2010/main" val="32914538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８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８</a:t>
            </a:r>
            <a:r>
              <a:rPr kumimoji="1" lang="ja-JP" altLang="en-US" sz="1600" dirty="0" smtClean="0"/>
              <a:t>－１</a:t>
            </a:r>
            <a:r>
              <a:rPr kumimoji="1" lang="ja-JP" altLang="en-US" sz="1600" dirty="0"/>
              <a:t>　体制</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導入</a:t>
            </a:r>
            <a:r>
              <a:rPr kumimoji="1" lang="ja-JP" altLang="en-US" sz="1400" dirty="0">
                <a:solidFill>
                  <a:srgbClr val="FF0000"/>
                </a:solidFill>
              </a:rPr>
              <a:t>する統合型校務支援システムの問題に対して、責任を持って解決できる運用保守体制であることについて、仕様書に従い詳細に記述すること。</a:t>
            </a:r>
          </a:p>
        </p:txBody>
      </p:sp>
    </p:spTree>
    <p:extLst>
      <p:ext uri="{BB962C8B-B14F-4D97-AF65-F5344CB8AC3E}">
        <p14:creationId xmlns:p14="http://schemas.microsoft.com/office/powerpoint/2010/main" val="30176116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８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８－２</a:t>
            </a:r>
            <a:r>
              <a:rPr kumimoji="1" lang="ja-JP" altLang="en-US" sz="1600" dirty="0"/>
              <a:t>　</a:t>
            </a:r>
            <a:r>
              <a:rPr kumimoji="1" lang="ja-JP" altLang="en-US" sz="1600" dirty="0" smtClean="0"/>
              <a:t>実施内容</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運用</a:t>
            </a:r>
            <a:r>
              <a:rPr kumimoji="1" lang="ja-JP" altLang="en-US" sz="1400" dirty="0">
                <a:solidFill>
                  <a:srgbClr val="FF0000"/>
                </a:solidFill>
              </a:rPr>
              <a:t>保守の内容について、仕様書に従い詳細に記述すること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に示す内容以外で、本市にとって有用な機能がある場合は記述すること。</a:t>
            </a:r>
          </a:p>
        </p:txBody>
      </p:sp>
    </p:spTree>
    <p:extLst>
      <p:ext uri="{BB962C8B-B14F-4D97-AF65-F5344CB8AC3E}">
        <p14:creationId xmlns:p14="http://schemas.microsoft.com/office/powerpoint/2010/main" val="38400851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９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９－１</a:t>
            </a:r>
            <a:r>
              <a:rPr kumimoji="1" lang="ja-JP" altLang="en-US" sz="1600" dirty="0"/>
              <a:t>　</a:t>
            </a:r>
            <a:r>
              <a:rPr kumimoji="1" lang="ja-JP" altLang="en-US" sz="1600" dirty="0" smtClean="0"/>
              <a:t>クラウドサービスのセキュリティ要件</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に</a:t>
            </a:r>
            <a:r>
              <a:rPr kumimoji="1" lang="ja-JP" altLang="en-US" sz="1400" dirty="0" smtClean="0">
                <a:solidFill>
                  <a:srgbClr val="FF0000"/>
                </a:solidFill>
              </a:rPr>
              <a:t>示すクラウドサービスのセキュリティ要件</a:t>
            </a:r>
            <a:r>
              <a:rPr kumimoji="1" lang="ja-JP" altLang="en-US" sz="1400" dirty="0">
                <a:solidFill>
                  <a:srgbClr val="FF0000"/>
                </a:solidFill>
              </a:rPr>
              <a:t>について記述すること。</a:t>
            </a:r>
          </a:p>
        </p:txBody>
      </p:sp>
    </p:spTree>
    <p:extLst>
      <p:ext uri="{BB962C8B-B14F-4D97-AF65-F5344CB8AC3E}">
        <p14:creationId xmlns:p14="http://schemas.microsoft.com/office/powerpoint/2010/main" val="3224330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９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９－２</a:t>
            </a:r>
            <a:r>
              <a:rPr kumimoji="1" lang="ja-JP" altLang="en-US" sz="1600" dirty="0"/>
              <a:t>　契約終了後のデータの</a:t>
            </a:r>
            <a:r>
              <a:rPr kumimoji="1" lang="ja-JP" altLang="en-US" sz="1600" dirty="0" smtClean="0"/>
              <a:t>取扱いについて</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a:t>
            </a:r>
            <a:r>
              <a:rPr kumimoji="1" lang="ja-JP" altLang="en-US" sz="1400" dirty="0" smtClean="0">
                <a:solidFill>
                  <a:srgbClr val="FF0000"/>
                </a:solidFill>
              </a:rPr>
              <a:t>示す</a:t>
            </a:r>
            <a:r>
              <a:rPr kumimoji="1" lang="ja-JP" altLang="en-US" sz="1400" dirty="0">
                <a:solidFill>
                  <a:srgbClr val="FF0000"/>
                </a:solidFill>
              </a:rPr>
              <a:t>契約終了後のデータの</a:t>
            </a:r>
            <a:r>
              <a:rPr kumimoji="1" lang="ja-JP" altLang="en-US" sz="1400" dirty="0" smtClean="0">
                <a:solidFill>
                  <a:srgbClr val="FF0000"/>
                </a:solidFill>
              </a:rPr>
              <a:t>取扱い</a:t>
            </a:r>
            <a:r>
              <a:rPr kumimoji="1" lang="ja-JP" altLang="en-US" sz="1400" dirty="0">
                <a:solidFill>
                  <a:srgbClr val="FF0000"/>
                </a:solidFill>
              </a:rPr>
              <a:t>の</a:t>
            </a:r>
            <a:r>
              <a:rPr kumimoji="1" lang="ja-JP" altLang="en-US" sz="1400" dirty="0" smtClean="0">
                <a:solidFill>
                  <a:srgbClr val="FF0000"/>
                </a:solidFill>
              </a:rPr>
              <a:t>考え方について、</a:t>
            </a:r>
            <a:r>
              <a:rPr kumimoji="1" lang="ja-JP" altLang="en-US" sz="1400" dirty="0">
                <a:solidFill>
                  <a:srgbClr val="FF0000"/>
                </a:solidFill>
              </a:rPr>
              <a:t>詳細に記述すること。</a:t>
            </a:r>
          </a:p>
        </p:txBody>
      </p:sp>
    </p:spTree>
    <p:extLst>
      <p:ext uri="{BB962C8B-B14F-4D97-AF65-F5344CB8AC3E}">
        <p14:creationId xmlns:p14="http://schemas.microsoft.com/office/powerpoint/2010/main" val="16611112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９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９－３　兵庫県校務ＤＸの取組への対応について</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a:t>
            </a:r>
            <a:r>
              <a:rPr kumimoji="1" lang="ja-JP" altLang="en-US" sz="1400" dirty="0" smtClean="0">
                <a:solidFill>
                  <a:srgbClr val="FF0000"/>
                </a:solidFill>
              </a:rPr>
              <a:t>示す兵庫県校務ＤＸの取組への対応について、</a:t>
            </a:r>
            <a:r>
              <a:rPr kumimoji="1" lang="ja-JP" altLang="en-US" sz="1400" dirty="0">
                <a:solidFill>
                  <a:srgbClr val="FF0000"/>
                </a:solidFill>
              </a:rPr>
              <a:t>詳細に記述すること。</a:t>
            </a:r>
          </a:p>
        </p:txBody>
      </p:sp>
    </p:spTree>
    <p:extLst>
      <p:ext uri="{BB962C8B-B14F-4D97-AF65-F5344CB8AC3E}">
        <p14:creationId xmlns:p14="http://schemas.microsoft.com/office/powerpoint/2010/main" val="39317563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９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９－４</a:t>
            </a:r>
            <a:r>
              <a:rPr kumimoji="1" lang="ja-JP" altLang="en-US" sz="1600" dirty="0"/>
              <a:t>　将来</a:t>
            </a:r>
            <a:r>
              <a:rPr kumimoji="1" lang="ja-JP" altLang="en-US" sz="1600" dirty="0" smtClean="0"/>
              <a:t>構想の実現に向けて</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で示す本市の将来構想について、提案する統合型校務支援システムにおける考え方について、詳細に記述すること。</a:t>
            </a:r>
          </a:p>
        </p:txBody>
      </p:sp>
    </p:spTree>
    <p:extLst>
      <p:ext uri="{BB962C8B-B14F-4D97-AF65-F5344CB8AC3E}">
        <p14:creationId xmlns:p14="http://schemas.microsoft.com/office/powerpoint/2010/main" val="20333745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９　</a:t>
            </a:r>
            <a:r>
              <a:rPr lang="ja-JP" altLang="en-US" b="1" dirty="0" smtClean="0">
                <a:solidFill>
                  <a:sysClr val="windowText" lastClr="000000"/>
                </a:solidFill>
                <a:latin typeface="Meiryo UI" panose="020B0604030504040204" pitchFamily="50" charset="-128"/>
                <a:ea typeface="Meiryo UI" panose="020B0604030504040204" pitchFamily="50" charset="-128"/>
              </a:rPr>
              <a:t>その他要件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９－５</a:t>
            </a:r>
            <a:r>
              <a:rPr kumimoji="1" lang="ja-JP" altLang="en-US" sz="1600" dirty="0"/>
              <a:t>　追加提案</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価格内で、仕様書に示した内容以外に本市にとって有用な機能や取組がある場合は、詳細に記述すること</a:t>
            </a:r>
            <a:r>
              <a:rPr kumimoji="1" lang="ja-JP" altLang="en-US" sz="1400" dirty="0" smtClean="0">
                <a:solidFill>
                  <a:srgbClr val="FF0000"/>
                </a:solidFill>
              </a:rPr>
              <a:t>。</a:t>
            </a:r>
            <a:endParaRPr kumimoji="1" lang="en-US" altLang="ja-JP" sz="1400" dirty="0">
              <a:solidFill>
                <a:srgbClr val="FF0000"/>
              </a:solidFill>
            </a:endParaRPr>
          </a:p>
          <a:p>
            <a:r>
              <a:rPr kumimoji="1" lang="en-US" altLang="ja-JP" sz="1400" dirty="0">
                <a:solidFill>
                  <a:srgbClr val="FF0000"/>
                </a:solidFill>
              </a:rPr>
              <a:t> </a:t>
            </a:r>
            <a:r>
              <a:rPr kumimoji="1" lang="en-US" altLang="ja-JP" sz="1400" dirty="0" smtClean="0">
                <a:solidFill>
                  <a:srgbClr val="FF0000"/>
                </a:solidFill>
              </a:rPr>
              <a:t>       </a:t>
            </a:r>
            <a:r>
              <a:rPr kumimoji="1" lang="ja-JP" altLang="en-US" sz="1400" dirty="0" smtClean="0">
                <a:solidFill>
                  <a:srgbClr val="FF0000"/>
                </a:solidFill>
              </a:rPr>
              <a:t>例：デジタル採点システムとの連携、運用期間中の操作研修の実施など利用促進に向けた取組</a:t>
            </a:r>
            <a:endParaRPr kumimoji="1" lang="en-US" altLang="ja-JP" sz="1400" dirty="0" smtClean="0">
              <a:solidFill>
                <a:srgbClr val="FF0000"/>
              </a:solidFill>
            </a:endParaRPr>
          </a:p>
        </p:txBody>
      </p:sp>
    </p:spTree>
    <p:extLst>
      <p:ext uri="{BB962C8B-B14F-4D97-AF65-F5344CB8AC3E}">
        <p14:creationId xmlns:p14="http://schemas.microsoft.com/office/powerpoint/2010/main" val="171334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a:t>
            </a:r>
            <a:r>
              <a:rPr lang="ja-JP" altLang="en-US" b="1" dirty="0" smtClean="0">
                <a:solidFill>
                  <a:sysClr val="windowText" lastClr="000000"/>
                </a:solidFill>
                <a:latin typeface="Meiryo UI" panose="020B0604030504040204" pitchFamily="50" charset="-128"/>
                <a:ea typeface="Meiryo UI" panose="020B0604030504040204" pitchFamily="50" charset="-128"/>
              </a:rPr>
              <a:t>統合型校務支援システムの</a:t>
            </a:r>
            <a:r>
              <a:rPr lang="ja-JP" altLang="en-US" b="1" dirty="0">
                <a:solidFill>
                  <a:sysClr val="windowText" lastClr="000000"/>
                </a:solidFill>
                <a:latin typeface="Meiryo UI" panose="020B0604030504040204" pitchFamily="50" charset="-128"/>
                <a:ea typeface="Meiryo UI" panose="020B0604030504040204" pitchFamily="50" charset="-128"/>
              </a:rPr>
              <a:t>導入</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２－３</a:t>
            </a:r>
            <a:r>
              <a:rPr kumimoji="1" lang="zh-TW" altLang="en-US" sz="1600" dirty="0"/>
              <a:t>　稼働環境</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する統合型校務支援システムを構築するＩＴインフラストラクチャの概要、クライアント端末の推奨スペックについて詳細に記載すること。</a:t>
            </a:r>
            <a:endParaRPr kumimoji="1" lang="en-US" altLang="ja-JP" sz="1400" dirty="0" smtClean="0">
              <a:solidFill>
                <a:srgbClr val="FF0000"/>
              </a:solidFill>
            </a:endParaRPr>
          </a:p>
        </p:txBody>
      </p:sp>
    </p:spTree>
    <p:extLst>
      <p:ext uri="{BB962C8B-B14F-4D97-AF65-F5344CB8AC3E}">
        <p14:creationId xmlns:p14="http://schemas.microsoft.com/office/powerpoint/2010/main" val="138309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３－１</a:t>
            </a:r>
            <a:r>
              <a:rPr kumimoji="1" lang="ja-JP" altLang="en-US" sz="1600" dirty="0"/>
              <a:t>　</a:t>
            </a:r>
            <a:r>
              <a:rPr kumimoji="1" lang="ja-JP" altLang="en-US" sz="1600" dirty="0" smtClean="0"/>
              <a:t>システム機能全般</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提案する統合型校務支援システムの機能全般について、図</a:t>
            </a:r>
            <a:r>
              <a:rPr kumimoji="1" lang="ja-JP" altLang="en-US" sz="1400" dirty="0">
                <a:solidFill>
                  <a:srgbClr val="FF0000"/>
                </a:solidFill>
              </a:rPr>
              <a:t>等を用いて詳細に記述すること</a:t>
            </a:r>
            <a:r>
              <a:rPr kumimoji="1" lang="ja-JP" altLang="en-US" sz="1400" dirty="0" smtClean="0">
                <a:solidFill>
                  <a:srgbClr val="FF0000"/>
                </a:solidFill>
              </a:rPr>
              <a:t>。</a:t>
            </a:r>
            <a:endParaRPr kumimoji="1" lang="en-US" altLang="ja-JP" sz="1400" dirty="0" smtClean="0">
              <a:solidFill>
                <a:srgbClr val="FF0000"/>
              </a:solidFill>
            </a:endParaRPr>
          </a:p>
        </p:txBody>
      </p:sp>
    </p:spTree>
    <p:extLst>
      <p:ext uri="{BB962C8B-B14F-4D97-AF65-F5344CB8AC3E}">
        <p14:creationId xmlns:p14="http://schemas.microsoft.com/office/powerpoint/2010/main" val="455804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a:t>
            </a:r>
            <a:r>
              <a:rPr lang="ja-JP" altLang="en-US" b="1" dirty="0">
                <a:solidFill>
                  <a:sysClr val="windowText" lastClr="000000"/>
                </a:solidFill>
                <a:latin typeface="Meiryo UI" panose="020B0604030504040204" pitchFamily="50" charset="-128"/>
                <a:ea typeface="Meiryo UI" panose="020B0604030504040204" pitchFamily="50" charset="-128"/>
              </a:rPr>
              <a:t>　機能</a:t>
            </a:r>
            <a:r>
              <a:rPr lang="ja-JP" altLang="en-US" b="1" dirty="0" smtClean="0">
                <a:solidFill>
                  <a:sysClr val="windowText" lastClr="000000"/>
                </a:solidFill>
                <a:latin typeface="Meiryo UI" panose="020B0604030504040204" pitchFamily="50" charset="-128"/>
                <a:ea typeface="Meiryo UI" panose="020B0604030504040204" pitchFamily="50" charset="-128"/>
              </a:rPr>
              <a:t>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３－２－１</a:t>
            </a:r>
            <a:r>
              <a:rPr kumimoji="1" lang="ja-JP" altLang="en-US" sz="1600" dirty="0"/>
              <a:t>　</a:t>
            </a:r>
            <a:r>
              <a:rPr kumimoji="1" lang="ja-JP" altLang="en-US" sz="1600" dirty="0" smtClean="0"/>
              <a:t>システム基本要件（</a:t>
            </a:r>
            <a:r>
              <a:rPr kumimoji="1" lang="ja-JP" altLang="en-US" sz="1600" dirty="0"/>
              <a:t>学校情報</a:t>
            </a:r>
            <a:r>
              <a:rPr kumimoji="1" lang="ja-JP" altLang="en-US" sz="1600" dirty="0" smtClean="0"/>
              <a:t>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に示す</a:t>
            </a:r>
            <a:r>
              <a:rPr kumimoji="1" lang="ja-JP" altLang="en-US" sz="1400" dirty="0">
                <a:solidFill>
                  <a:srgbClr val="FF0000"/>
                </a:solidFill>
              </a:rPr>
              <a:t>学校情報</a:t>
            </a:r>
            <a:r>
              <a:rPr kumimoji="1" lang="ja-JP" altLang="en-US" sz="1400" dirty="0" smtClean="0">
                <a:solidFill>
                  <a:srgbClr val="FF0000"/>
                </a:solidFill>
              </a:rPr>
              <a:t>管理</a:t>
            </a:r>
            <a:r>
              <a:rPr kumimoji="1" lang="ja-JP" altLang="en-US" sz="1400" dirty="0">
                <a:solidFill>
                  <a:srgbClr val="FF0000"/>
                </a:solidFill>
              </a:rPr>
              <a:t>の機能要件について、対応内容を詳細に記述すること。</a:t>
            </a:r>
          </a:p>
          <a:p>
            <a:pPr marL="285750" indent="-285750">
              <a:buFont typeface="Wingdings" panose="05000000000000000000" pitchFamily="2" charset="2"/>
              <a:buChar char="n"/>
            </a:pPr>
            <a:r>
              <a:rPr kumimoji="1" lang="zh-TW" altLang="en-US" sz="1400" dirty="0" smtClean="0">
                <a:solidFill>
                  <a:srgbClr val="FF0000"/>
                </a:solidFill>
              </a:rPr>
              <a:t>機能要件一覧</a:t>
            </a:r>
            <a:r>
              <a:rPr kumimoji="1" lang="ja-JP" altLang="en-US" sz="1400" dirty="0" smtClean="0">
                <a:solidFill>
                  <a:srgbClr val="FF0000"/>
                </a:solidFill>
              </a:rPr>
              <a:t>に</a:t>
            </a:r>
            <a:r>
              <a:rPr kumimoji="1" lang="ja-JP" altLang="en-US" sz="1400" dirty="0">
                <a:solidFill>
                  <a:srgbClr val="FF0000"/>
                </a:solidFill>
              </a:rPr>
              <a:t>示す内容以外で、本市にとって有用な機能がある場合は記述すること。</a:t>
            </a:r>
          </a:p>
        </p:txBody>
      </p:sp>
    </p:spTree>
    <p:extLst>
      <p:ext uri="{BB962C8B-B14F-4D97-AF65-F5344CB8AC3E}">
        <p14:creationId xmlns:p14="http://schemas.microsoft.com/office/powerpoint/2010/main" val="36206141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1504</TotalTime>
  <Words>3684</Words>
  <Application>Microsoft Office PowerPoint</Application>
  <PresentationFormat>画面に合わせる (4:3)</PresentationFormat>
  <Paragraphs>392</Paragraphs>
  <Slides>66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66</vt:i4>
      </vt:variant>
    </vt:vector>
  </HeadingPairs>
  <TitlesOfParts>
    <vt:vector size="73" baseType="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岡林　利典</cp:lastModifiedBy>
  <cp:revision>87</cp:revision>
  <cp:lastPrinted>2025-05-28T06:38:09Z</cp:lastPrinted>
  <dcterms:created xsi:type="dcterms:W3CDTF">2023-02-13T01:21:19Z</dcterms:created>
  <dcterms:modified xsi:type="dcterms:W3CDTF">2025-06-06T01:13:44Z</dcterms:modified>
</cp:coreProperties>
</file>