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65" r:id="rId2"/>
    <p:sldId id="256" r:id="rId3"/>
    <p:sldId id="467" r:id="rId4"/>
    <p:sldId id="468" r:id="rId5"/>
    <p:sldId id="471" r:id="rId6"/>
    <p:sldId id="522" r:id="rId7"/>
    <p:sldId id="554" r:id="rId8"/>
    <p:sldId id="561" r:id="rId9"/>
    <p:sldId id="472" r:id="rId10"/>
    <p:sldId id="474" r:id="rId11"/>
    <p:sldId id="475" r:id="rId12"/>
    <p:sldId id="509" r:id="rId13"/>
    <p:sldId id="555" r:id="rId14"/>
    <p:sldId id="556" r:id="rId15"/>
    <p:sldId id="510" r:id="rId16"/>
    <p:sldId id="557" r:id="rId17"/>
    <p:sldId id="480" r:id="rId18"/>
    <p:sldId id="545" r:id="rId19"/>
    <p:sldId id="552" r:id="rId20"/>
    <p:sldId id="551" r:id="rId21"/>
    <p:sldId id="559" r:id="rId22"/>
    <p:sldId id="550" r:id="rId23"/>
    <p:sldId id="548" r:id="rId24"/>
    <p:sldId id="560" r:id="rId25"/>
    <p:sldId id="549" r:id="rId26"/>
    <p:sldId id="558" r:id="rId27"/>
    <p:sldId id="482" r:id="rId28"/>
    <p:sldId id="544" r:id="rId29"/>
    <p:sldId id="494" r:id="rId30"/>
    <p:sldId id="495" r:id="rId31"/>
    <p:sldId id="496" r:id="rId32"/>
    <p:sldId id="534" r:id="rId33"/>
    <p:sldId id="536" r:id="rId34"/>
    <p:sldId id="537" r:id="rId35"/>
    <p:sldId id="538" r:id="rId36"/>
    <p:sldId id="539" r:id="rId37"/>
    <p:sldId id="535" r:id="rId38"/>
    <p:sldId id="542" r:id="rId39"/>
    <p:sldId id="503" r:id="rId40"/>
    <p:sldId id="511" r:id="rId41"/>
    <p:sldId id="504" r:id="rId42"/>
    <p:sldId id="505" r:id="rId43"/>
    <p:sldId id="506"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4660"/>
  </p:normalViewPr>
  <p:slideViewPr>
    <p:cSldViewPr snapToGrid="0">
      <p:cViewPr varScale="1">
        <p:scale>
          <a:sx n="83" d="100"/>
          <a:sy n="83" d="100"/>
        </p:scale>
        <p:origin x="148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414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416714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3012039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041" name="Rectangle 6"/>
          <p:cNvSpPr>
            <a:spLocks noGrp="1" noChangeArrowheads="1"/>
          </p:cNvSpPr>
          <p:nvPr>
            <p:ph type="sldNum" sz="quarter" idx="12"/>
          </p:nvPr>
        </p:nvSpPr>
        <p:spPr>
          <a:xfrm>
            <a:off x="8655332" y="107107"/>
            <a:ext cx="464400" cy="347925"/>
          </a:xfrm>
          <a:solidFill>
            <a:schemeClr val="bg1"/>
          </a:solidFill>
          <a:ln>
            <a:solidFill>
              <a:schemeClr val="tx1"/>
            </a:solidFill>
          </a:ln>
        </p:spPr>
        <p:txBody>
          <a:bodyPr anchor="ctr"/>
          <a:lstStyle>
            <a:lvl1pPr algn="ctr">
              <a:defRPr/>
            </a:lvl1pPr>
          </a:lstStyle>
          <a:p>
            <a:pPr>
              <a:defRPr/>
            </a:pPr>
            <a:fld id="{ED70751B-34C4-41F7-9A42-B8AF8614956A}" type="slidenum">
              <a:rPr lang="en-US" altLang="ja-JP" smtClean="0"/>
              <a:pPr>
                <a:defRPr/>
              </a:pPr>
              <a:t>‹#›</a:t>
            </a:fld>
            <a:endParaRPr lang="en-US" altLang="ja-JP" dirty="0"/>
          </a:p>
        </p:txBody>
      </p:sp>
    </p:spTree>
    <p:extLst>
      <p:ext uri="{BB962C8B-B14F-4D97-AF65-F5344CB8AC3E}">
        <p14:creationId xmlns:p14="http://schemas.microsoft.com/office/powerpoint/2010/main" val="2130151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731532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4108574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583320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18D4750-B527-4FB6-BED3-ED33BA4CA95E}" type="datetimeFigureOut">
              <a:rPr kumimoji="1" lang="ja-JP" altLang="en-US" smtClean="0"/>
              <a:t>2025/7/2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14244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18D4750-B527-4FB6-BED3-ED33BA4CA95E}" type="datetimeFigureOut">
              <a:rPr kumimoji="1" lang="ja-JP" altLang="en-US" smtClean="0"/>
              <a:t>2025/7/2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77552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D4750-B527-4FB6-BED3-ED33BA4CA95E}" type="datetimeFigureOut">
              <a:rPr kumimoji="1" lang="ja-JP" altLang="en-US" smtClean="0"/>
              <a:t>2025/7/2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532917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59742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193919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8D4750-B527-4FB6-BED3-ED33BA4CA95E}" type="datetimeFigureOut">
              <a:rPr kumimoji="1" lang="ja-JP" altLang="en-US" smtClean="0"/>
              <a:t>2025/7/2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314847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4" name="Rectangle 67"/>
          <p:cNvSpPr>
            <a:spLocks noChangeArrowheads="1"/>
          </p:cNvSpPr>
          <p:nvPr/>
        </p:nvSpPr>
        <p:spPr>
          <a:xfrm>
            <a:off x="0" y="404664"/>
            <a:ext cx="9144000" cy="573088"/>
          </a:xfrm>
          <a:prstGeom prst="rect">
            <a:avLst/>
          </a:prstGeom>
          <a:solidFill>
            <a:schemeClr val="accent5">
              <a:lumMod val="40000"/>
              <a:lumOff val="60000"/>
            </a:schemeClr>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提案者情報　</a:t>
            </a:r>
          </a:p>
        </p:txBody>
      </p:sp>
      <p:sp>
        <p:nvSpPr>
          <p:cNvPr id="1226" name="テキスト 981"/>
          <p:cNvSpPr txBox="1"/>
          <p:nvPr/>
        </p:nvSpPr>
        <p:spPr>
          <a:xfrm>
            <a:off x="0" y="-8134"/>
            <a:ext cx="8028384" cy="369332"/>
          </a:xfrm>
          <a:prstGeom prst="rect">
            <a:avLst/>
          </a:prstGeom>
        </p:spPr>
        <p:txBody>
          <a:bodyPr wrap="square">
            <a:spAutoFit/>
          </a:bodyPr>
          <a:lstStyle/>
          <a:p>
            <a:r>
              <a:rPr lang="ja-JP" altLang="en-US" b="1" dirty="0">
                <a:latin typeface="Meiryo UI" panose="020B0604030504040204" pitchFamily="50" charset="-128"/>
                <a:ea typeface="Meiryo UI" panose="020B0604030504040204" pitchFamily="50" charset="-128"/>
              </a:rPr>
              <a:t>様式</a:t>
            </a:r>
            <a:r>
              <a:rPr lang="ja-JP" altLang="en-US" b="1" dirty="0" smtClean="0">
                <a:latin typeface="Meiryo UI" panose="020B0604030504040204" pitchFamily="50" charset="-128"/>
                <a:ea typeface="Meiryo UI" panose="020B0604030504040204" pitchFamily="50" charset="-128"/>
              </a:rPr>
              <a:t>３　入場</a:t>
            </a:r>
            <a:r>
              <a:rPr lang="ja-JP" altLang="en-US" b="1" kern="0" dirty="0" smtClean="0">
                <a:solidFill>
                  <a:sysClr val="windowText" lastClr="000000"/>
                </a:solidFill>
                <a:latin typeface="Meiryo UI" panose="020B0604030504040204" pitchFamily="50" charset="-128"/>
                <a:ea typeface="Meiryo UI" panose="020B0604030504040204" pitchFamily="50" charset="-128"/>
              </a:rPr>
              <a:t>券型</a:t>
            </a:r>
            <a:r>
              <a:rPr lang="ja-JP" altLang="en-US" b="1" kern="0" dirty="0">
                <a:solidFill>
                  <a:sysClr val="windowText" lastClr="000000"/>
                </a:solidFill>
                <a:latin typeface="Meiryo UI" panose="020B0604030504040204" pitchFamily="50" charset="-128"/>
                <a:ea typeface="Meiryo UI" panose="020B0604030504040204" pitchFamily="50" charset="-128"/>
              </a:rPr>
              <a:t>汎用給付システム導入事業に係る提案書</a:t>
            </a:r>
            <a:r>
              <a:rPr lang="ja-JP" altLang="en-US" b="1" dirty="0">
                <a:latin typeface="Meiryo UI" panose="020B0604030504040204" pitchFamily="50" charset="-128"/>
                <a:ea typeface="Meiryo UI" panose="020B0604030504040204" pitchFamily="50" charset="-128"/>
              </a:rPr>
              <a:t>　</a:t>
            </a:r>
            <a:endParaRPr b="1"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9CC1C640-D413-45BB-82FC-479BFD55E4DE}"/>
              </a:ext>
            </a:extLst>
          </p:cNvPr>
          <p:cNvSpPr>
            <a:spLocks noGrp="1"/>
          </p:cNvSpPr>
          <p:nvPr>
            <p:ph type="sldNum" sz="quarter" idx="12"/>
          </p:nvPr>
        </p:nvSpPr>
        <p:spPr>
          <a:xfrm>
            <a:off x="8621253" y="503801"/>
            <a:ext cx="464400" cy="347925"/>
          </a:xfrm>
          <a:solidFill>
            <a:schemeClr val="bg1"/>
          </a:solidFill>
          <a:ln>
            <a:solidFill>
              <a:schemeClr val="tx1"/>
            </a:solidFill>
          </a:ln>
        </p:spPr>
        <p:txBody>
          <a:bodyPr/>
          <a:lstStyle/>
          <a:p>
            <a:pPr>
              <a:defRPr/>
            </a:pPr>
            <a:fld id="{ED70751B-34C4-41F7-9A42-B8AF8614956A}" type="slidenum">
              <a:rPr lang="en-US" altLang="ja-JP" smtClean="0">
                <a:solidFill>
                  <a:sysClr val="windowText" lastClr="000000"/>
                </a:solidFill>
              </a:rPr>
              <a:pPr>
                <a:defRPr/>
              </a:pPr>
              <a:t>1</a:t>
            </a:fld>
            <a:endParaRPr lang="en-US" altLang="ja-JP" dirty="0">
              <a:solidFill>
                <a:sysClr val="windowText" lastClr="000000"/>
              </a:solidFill>
            </a:endParaRPr>
          </a:p>
        </p:txBody>
      </p:sp>
      <p:sp>
        <p:nvSpPr>
          <p:cNvPr id="9" name="テキスト ボックス 8">
            <a:extLst>
              <a:ext uri="{FF2B5EF4-FFF2-40B4-BE49-F238E27FC236}">
                <a16:creationId xmlns:a16="http://schemas.microsoft.com/office/drawing/2014/main" id="{A9A4FFE3-7243-4A3B-8628-C79124CE841C}"/>
              </a:ext>
            </a:extLst>
          </p:cNvPr>
          <p:cNvSpPr txBox="1"/>
          <p:nvPr/>
        </p:nvSpPr>
        <p:spPr>
          <a:xfrm>
            <a:off x="198408" y="1802921"/>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提案法人</a:t>
            </a:r>
          </a:p>
        </p:txBody>
      </p:sp>
      <p:sp>
        <p:nvSpPr>
          <p:cNvPr id="10" name="テキスト ボックス 9">
            <a:extLst>
              <a:ext uri="{FF2B5EF4-FFF2-40B4-BE49-F238E27FC236}">
                <a16:creationId xmlns:a16="http://schemas.microsoft.com/office/drawing/2014/main" id="{CA2C3682-A28C-4D9B-AF42-71BDB7A6CE62}"/>
              </a:ext>
            </a:extLst>
          </p:cNvPr>
          <p:cNvSpPr txBox="1"/>
          <p:nvPr/>
        </p:nvSpPr>
        <p:spPr>
          <a:xfrm>
            <a:off x="198408" y="3923957"/>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代表者担当者連絡先</a:t>
            </a:r>
          </a:p>
        </p:txBody>
      </p:sp>
      <p:graphicFrame>
        <p:nvGraphicFramePr>
          <p:cNvPr id="12" name="表 6">
            <a:extLst>
              <a:ext uri="{FF2B5EF4-FFF2-40B4-BE49-F238E27FC236}">
                <a16:creationId xmlns:a16="http://schemas.microsoft.com/office/drawing/2014/main" id="{EE9F706E-1E6E-40DF-B410-B6C983CB0A75}"/>
              </a:ext>
            </a:extLst>
          </p:cNvPr>
          <p:cNvGraphicFramePr>
            <a:graphicFrameLocks noGrp="1"/>
          </p:cNvGraphicFramePr>
          <p:nvPr>
            <p:extLst>
              <p:ext uri="{D42A27DB-BD31-4B8C-83A1-F6EECF244321}">
                <p14:modId xmlns:p14="http://schemas.microsoft.com/office/powerpoint/2010/main" val="943755721"/>
              </p:ext>
            </p:extLst>
          </p:nvPr>
        </p:nvGraphicFramePr>
        <p:xfrm>
          <a:off x="198408" y="2180560"/>
          <a:ext cx="8768800" cy="1404000"/>
        </p:xfrm>
        <a:graphic>
          <a:graphicData uri="http://schemas.openxmlformats.org/drawingml/2006/table">
            <a:tbl>
              <a:tblPr firstRow="1" bandRow="1">
                <a:tableStyleId>{5C22544A-7EE6-4342-B048-85BDC9FD1C3A}</a:tableStyleId>
              </a:tblPr>
              <a:tblGrid>
                <a:gridCol w="2792136">
                  <a:extLst>
                    <a:ext uri="{9D8B030D-6E8A-4147-A177-3AD203B41FA5}">
                      <a16:colId xmlns:a16="http://schemas.microsoft.com/office/drawing/2014/main" val="1080278781"/>
                    </a:ext>
                  </a:extLst>
                </a:gridCol>
                <a:gridCol w="5976664">
                  <a:extLst>
                    <a:ext uri="{9D8B030D-6E8A-4147-A177-3AD203B41FA5}">
                      <a16:colId xmlns:a16="http://schemas.microsoft.com/office/drawing/2014/main" val="3315598308"/>
                    </a:ext>
                  </a:extLst>
                </a:gridCol>
              </a:tblGrid>
              <a:tr h="468000">
                <a:tc>
                  <a:txBody>
                    <a:bodyPr/>
                    <a:lstStyle/>
                    <a:p>
                      <a:pPr algn="ctr">
                        <a:spcAft>
                          <a:spcPts val="0"/>
                        </a:spcAft>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所在地</a:t>
                      </a:r>
                      <a:endParaRPr kumimoji="1" 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法人名</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6849093"/>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代表者名</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95099"/>
                  </a:ext>
                </a:extLst>
              </a:tr>
            </a:tbl>
          </a:graphicData>
        </a:graphic>
      </p:graphicFrame>
      <p:graphicFrame>
        <p:nvGraphicFramePr>
          <p:cNvPr id="13" name="表 6">
            <a:extLst>
              <a:ext uri="{FF2B5EF4-FFF2-40B4-BE49-F238E27FC236}">
                <a16:creationId xmlns:a16="http://schemas.microsoft.com/office/drawing/2014/main" id="{77895FDA-D3F2-4249-959A-0412BE211D0A}"/>
              </a:ext>
            </a:extLst>
          </p:cNvPr>
          <p:cNvGraphicFramePr>
            <a:graphicFrameLocks noGrp="1"/>
          </p:cNvGraphicFramePr>
          <p:nvPr>
            <p:extLst>
              <p:ext uri="{D42A27DB-BD31-4B8C-83A1-F6EECF244321}">
                <p14:modId xmlns:p14="http://schemas.microsoft.com/office/powerpoint/2010/main" val="1080332015"/>
              </p:ext>
            </p:extLst>
          </p:nvPr>
        </p:nvGraphicFramePr>
        <p:xfrm>
          <a:off x="198408" y="4301596"/>
          <a:ext cx="8768800" cy="2340000"/>
        </p:xfrm>
        <a:graphic>
          <a:graphicData uri="http://schemas.openxmlformats.org/drawingml/2006/table">
            <a:tbl>
              <a:tblPr firstRow="1" bandRow="1">
                <a:tableStyleId>{5C22544A-7EE6-4342-B048-85BDC9FD1C3A}</a:tableStyleId>
              </a:tblPr>
              <a:tblGrid>
                <a:gridCol w="2792136">
                  <a:extLst>
                    <a:ext uri="{9D8B030D-6E8A-4147-A177-3AD203B41FA5}">
                      <a16:colId xmlns:a16="http://schemas.microsoft.com/office/drawing/2014/main" val="1080278781"/>
                    </a:ext>
                  </a:extLst>
                </a:gridCol>
                <a:gridCol w="5976664">
                  <a:extLst>
                    <a:ext uri="{9D8B030D-6E8A-4147-A177-3AD203B41FA5}">
                      <a16:colId xmlns:a16="http://schemas.microsoft.com/office/drawing/2014/main" val="3315598308"/>
                    </a:ext>
                  </a:extLst>
                </a:gridCol>
              </a:tblGrid>
              <a:tr h="468000">
                <a:tc>
                  <a:txBody>
                    <a:bodyPr/>
                    <a:lstStyle/>
                    <a:p>
                      <a:pPr algn="ctr">
                        <a:spcAft>
                          <a:spcPts val="0"/>
                        </a:spcAft>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担当者名</a:t>
                      </a:r>
                      <a:endParaRPr kumimoji="1" 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所　属</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6849093"/>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電話番号</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95099"/>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kern="1200" dirty="0">
                          <a:solidFill>
                            <a:schemeClr val="tx1"/>
                          </a:solidFill>
                          <a:latin typeface="Meiryo UI" panose="020B0604030504040204" pitchFamily="50" charset="-128"/>
                          <a:ea typeface="Meiryo UI" panose="020B0604030504040204" pitchFamily="50" charset="-128"/>
                          <a:cs typeface="+mn-cs"/>
                        </a:rPr>
                        <a:t>FAX</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番号</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17892729"/>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kern="1200" dirty="0">
                          <a:solidFill>
                            <a:schemeClr val="tx1"/>
                          </a:solidFill>
                          <a:latin typeface="Meiryo UI" panose="020B0604030504040204" pitchFamily="50" charset="-128"/>
                          <a:ea typeface="Meiryo UI" panose="020B0604030504040204" pitchFamily="50" charset="-128"/>
                          <a:cs typeface="+mn-cs"/>
                        </a:rPr>
                        <a:t>E-mail</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2912970"/>
                  </a:ext>
                </a:extLst>
              </a:tr>
            </a:tbl>
          </a:graphicData>
        </a:graphic>
      </p:graphicFrame>
      <p:sp>
        <p:nvSpPr>
          <p:cNvPr id="14" name="テキスト ボックス 13">
            <a:extLst>
              <a:ext uri="{FF2B5EF4-FFF2-40B4-BE49-F238E27FC236}">
                <a16:creationId xmlns:a16="http://schemas.microsoft.com/office/drawing/2014/main" id="{B0AED1CA-6A51-4730-875E-80BF16D68A1F}"/>
              </a:ext>
            </a:extLst>
          </p:cNvPr>
          <p:cNvSpPr txBox="1"/>
          <p:nvPr/>
        </p:nvSpPr>
        <p:spPr>
          <a:xfrm>
            <a:off x="198408" y="1214201"/>
            <a:ext cx="8945592" cy="338554"/>
          </a:xfrm>
          <a:prstGeom prst="rect">
            <a:avLst/>
          </a:prstGeom>
          <a:noFill/>
        </p:spPr>
        <p:txBody>
          <a:bodyPr wrap="square" rtlCol="0">
            <a:spAutoFit/>
          </a:bodyPr>
          <a:lstStyle/>
          <a:p>
            <a:r>
              <a:rPr kumimoji="1" lang="ja-JP" altLang="en-US" sz="1600" dirty="0" smtClean="0"/>
              <a:t>入場券型</a:t>
            </a:r>
            <a:r>
              <a:rPr kumimoji="1" lang="ja-JP" altLang="en-US" sz="1600" dirty="0"/>
              <a:t>汎用給付システム導入事業について、</a:t>
            </a:r>
            <a:r>
              <a:rPr kumimoji="1" lang="ja-JP" altLang="en-US" sz="1600" dirty="0" smtClean="0"/>
              <a:t>プロポーザル募集要項に</a:t>
            </a:r>
            <a:r>
              <a:rPr kumimoji="1" lang="ja-JP" altLang="en-US" sz="1600" dirty="0"/>
              <a:t>基づき提案します。</a:t>
            </a:r>
          </a:p>
        </p:txBody>
      </p:sp>
      <p:sp>
        <p:nvSpPr>
          <p:cNvPr id="7" name="テキスト ボックス 6">
            <a:extLst>
              <a:ext uri="{FF2B5EF4-FFF2-40B4-BE49-F238E27FC236}">
                <a16:creationId xmlns:a16="http://schemas.microsoft.com/office/drawing/2014/main" id="{7B2A96E5-237A-495B-9B94-48BEA968BB59}"/>
              </a:ext>
            </a:extLst>
          </p:cNvPr>
          <p:cNvSpPr txBox="1"/>
          <p:nvPr/>
        </p:nvSpPr>
        <p:spPr>
          <a:xfrm>
            <a:off x="8516735" y="3211688"/>
            <a:ext cx="338554" cy="276999"/>
          </a:xfrm>
          <a:prstGeom prst="rect">
            <a:avLst/>
          </a:prstGeom>
          <a:noFill/>
        </p:spPr>
        <p:txBody>
          <a:bodyPr wrap="none" rtlCol="0">
            <a:spAutoFit/>
          </a:bodyPr>
          <a:lstStyle/>
          <a:p>
            <a:r>
              <a:rPr kumimoji="1" lang="ja-JP" altLang="en-US" sz="1200" dirty="0"/>
              <a:t>印</a:t>
            </a:r>
          </a:p>
        </p:txBody>
      </p:sp>
      <p:sp>
        <p:nvSpPr>
          <p:cNvPr id="11" name="テキスト ボックス 10">
            <a:extLst>
              <a:ext uri="{FF2B5EF4-FFF2-40B4-BE49-F238E27FC236}">
                <a16:creationId xmlns:a16="http://schemas.microsoft.com/office/drawing/2014/main" id="{B954AB95-23BD-43A3-887D-429BFC80317F}"/>
              </a:ext>
            </a:extLst>
          </p:cNvPr>
          <p:cNvSpPr txBox="1"/>
          <p:nvPr/>
        </p:nvSpPr>
        <p:spPr>
          <a:xfrm>
            <a:off x="1348062" y="429598"/>
            <a:ext cx="7505391"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副本は、参加</a:t>
            </a:r>
            <a:r>
              <a:rPr kumimoji="1" lang="ja-JP" altLang="en-US" sz="1400" dirty="0">
                <a:solidFill>
                  <a:srgbClr val="FF0000"/>
                </a:solidFill>
              </a:rPr>
              <a:t>資格確認</a:t>
            </a:r>
            <a:r>
              <a:rPr kumimoji="1" lang="ja-JP" altLang="en-US" sz="1400" dirty="0" smtClean="0">
                <a:solidFill>
                  <a:srgbClr val="FF0000"/>
                </a:solidFill>
              </a:rPr>
              <a:t>通知書で指定</a:t>
            </a:r>
            <a:r>
              <a:rPr kumimoji="1" lang="ja-JP" altLang="en-US" sz="1400" dirty="0">
                <a:solidFill>
                  <a:srgbClr val="FF0000"/>
                </a:solidFill>
              </a:rPr>
              <a:t>する</a:t>
            </a:r>
            <a:r>
              <a:rPr kumimoji="1" lang="ja-JP" altLang="en-US" sz="1400" dirty="0" smtClean="0">
                <a:solidFill>
                  <a:srgbClr val="FF0000"/>
                </a:solidFill>
              </a:rPr>
              <a:t>文字列を法人名に記載し、その他は空白とすること。</a:t>
            </a:r>
            <a:endParaRPr kumimoji="1" lang="ja-JP" altLang="en-US" sz="1400" dirty="0">
              <a:solidFill>
                <a:srgbClr val="FF0000"/>
              </a:solidFill>
            </a:endParaRPr>
          </a:p>
        </p:txBody>
      </p:sp>
      <p:sp>
        <p:nvSpPr>
          <p:cNvPr id="15" name="テキスト ボックス 14">
            <a:extLst>
              <a:ext uri="{FF2B5EF4-FFF2-40B4-BE49-F238E27FC236}">
                <a16:creationId xmlns:a16="http://schemas.microsoft.com/office/drawing/2014/main" id="{B954AB95-23BD-43A3-887D-429BFC80317F}"/>
              </a:ext>
            </a:extLst>
          </p:cNvPr>
          <p:cNvSpPr txBox="1"/>
          <p:nvPr/>
        </p:nvSpPr>
        <p:spPr>
          <a:xfrm>
            <a:off x="2971911" y="4283531"/>
            <a:ext cx="6092722"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smtClean="0">
                <a:solidFill>
                  <a:srgbClr val="FF0000"/>
                </a:solidFill>
              </a:rPr>
              <a:t>このテキスト</a:t>
            </a:r>
            <a:r>
              <a:rPr kumimoji="1" lang="ja-JP" altLang="en-US" sz="1400" dirty="0">
                <a:solidFill>
                  <a:srgbClr val="FF0000"/>
                </a:solidFill>
              </a:rPr>
              <a:t>ボックス</a:t>
            </a:r>
            <a:r>
              <a:rPr kumimoji="1" lang="ja-JP" altLang="en-US" sz="1400" dirty="0" smtClean="0">
                <a:solidFill>
                  <a:srgbClr val="FF0000"/>
                </a:solidFill>
              </a:rPr>
              <a:t>は</a:t>
            </a:r>
            <a:r>
              <a:rPr kumimoji="1" lang="ja-JP" altLang="en-US" sz="1400" dirty="0">
                <a:solidFill>
                  <a:srgbClr val="FF0000"/>
                </a:solidFill>
              </a:rPr>
              <a:t>提出前に削除してください</a:t>
            </a:r>
            <a:r>
              <a:rPr kumimoji="1" lang="en-US" altLang="ja-JP" sz="1400" dirty="0">
                <a:solidFill>
                  <a:srgbClr val="FF0000"/>
                </a:solidFill>
              </a:rPr>
              <a:t>】</a:t>
            </a:r>
          </a:p>
          <a:p>
            <a:r>
              <a:rPr kumimoji="1" lang="ja-JP" altLang="en-US" sz="1400" dirty="0">
                <a:solidFill>
                  <a:srgbClr val="FF0000"/>
                </a:solidFill>
              </a:rPr>
              <a:t>副本には、本市指定の文字列を記載し、提案者の特定につながる記述をしないこと。</a:t>
            </a:r>
          </a:p>
        </p:txBody>
      </p:sp>
    </p:spTree>
    <p:extLst>
      <p:ext uri="{BB962C8B-B14F-4D97-AF65-F5344CB8AC3E}">
        <p14:creationId xmlns:p14="http://schemas.microsoft.com/office/powerpoint/2010/main" val="10687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提案システムの概要等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zh-TW" altLang="en-US" sz="1600" dirty="0"/>
              <a:t>２</a:t>
            </a:r>
            <a:r>
              <a:rPr kumimoji="1" lang="en-US" altLang="zh-TW" sz="1600" dirty="0" smtClean="0"/>
              <a:t>-</a:t>
            </a:r>
            <a:r>
              <a:rPr kumimoji="1" lang="ja-JP" altLang="en-US" sz="1600" dirty="0"/>
              <a:t>６</a:t>
            </a:r>
            <a:r>
              <a:rPr kumimoji="1" lang="zh-TW" altLang="en-US" sz="1600" dirty="0"/>
              <a:t>　導入実績</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2246769"/>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国</a:t>
            </a:r>
            <a:r>
              <a:rPr kumimoji="1" lang="ja-JP" altLang="en-US" sz="1400" dirty="0">
                <a:solidFill>
                  <a:srgbClr val="FF0000"/>
                </a:solidFill>
              </a:rPr>
              <a:t>、地方公共団体等における</a:t>
            </a:r>
            <a:r>
              <a:rPr kumimoji="1" lang="ja-JP" altLang="en-US" sz="1400" dirty="0" smtClean="0">
                <a:solidFill>
                  <a:srgbClr val="FF0000"/>
                </a:solidFill>
              </a:rPr>
              <a:t>デジタルチケット等</a:t>
            </a:r>
            <a:r>
              <a:rPr kumimoji="1" lang="ja-JP" altLang="en-US" sz="1400" dirty="0">
                <a:solidFill>
                  <a:srgbClr val="FF0000"/>
                </a:solidFill>
              </a:rPr>
              <a:t>の給付システムの導入実績を簡潔に示すこと。</a:t>
            </a:r>
          </a:p>
          <a:p>
            <a:pPr marL="285750" indent="-285750">
              <a:buFont typeface="Wingdings" panose="05000000000000000000" pitchFamily="2" charset="2"/>
              <a:buChar char="n"/>
            </a:pPr>
            <a:r>
              <a:rPr kumimoji="1" lang="ja-JP" altLang="en-US" sz="1400" dirty="0" smtClean="0">
                <a:solidFill>
                  <a:srgbClr val="FF0000"/>
                </a:solidFill>
              </a:rPr>
              <a:t>令和</a:t>
            </a:r>
            <a:r>
              <a:rPr kumimoji="1" lang="ja-JP" altLang="en-US" sz="1400" dirty="0">
                <a:solidFill>
                  <a:srgbClr val="FF0000"/>
                </a:solidFill>
              </a:rPr>
              <a:t>２年４月１日以降に、完了又は公告日時点に</a:t>
            </a:r>
            <a:r>
              <a:rPr kumimoji="1" lang="ja-JP" altLang="en-US" sz="1400" dirty="0" smtClean="0">
                <a:solidFill>
                  <a:srgbClr val="FF0000"/>
                </a:solidFill>
              </a:rPr>
              <a:t>おいて３か月以上継続して履行</a:t>
            </a:r>
            <a:r>
              <a:rPr kumimoji="1" lang="ja-JP" altLang="en-US" sz="1400" dirty="0">
                <a:solidFill>
                  <a:srgbClr val="FF0000"/>
                </a:solidFill>
              </a:rPr>
              <a:t>した、国、地方公共団体又はこれらに準ずる団体（公共法人等）が発注した、元請として有するデジタルチケット導入業務の履行実績のうち、同一のシステムを用いて、複数の</a:t>
            </a:r>
            <a:r>
              <a:rPr kumimoji="1" lang="ja-JP" altLang="en-US" sz="1400" dirty="0" smtClean="0">
                <a:solidFill>
                  <a:srgbClr val="FF0000"/>
                </a:solidFill>
              </a:rPr>
              <a:t>給付サービス（施設・店舗・イベント・行政サービス等に係る利用チケットやクーポンの発行等）を</a:t>
            </a:r>
            <a:r>
              <a:rPr kumimoji="1" lang="ja-JP" altLang="en-US" sz="1400" dirty="0">
                <a:solidFill>
                  <a:srgbClr val="FF0000"/>
                </a:solidFill>
              </a:rPr>
              <a:t>実施した事例について、実施した給付事業の種類が多い順に３団体分の事例を記載すること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記載</a:t>
            </a:r>
            <a:r>
              <a:rPr kumimoji="1" lang="ja-JP" altLang="en-US" sz="1400" dirty="0">
                <a:solidFill>
                  <a:srgbClr val="FF0000"/>
                </a:solidFill>
              </a:rPr>
              <a:t>する導入実績のうち、サービス実装に至らず、実証レベルで終了したものがある場合にはその旨を明記すること。</a:t>
            </a:r>
          </a:p>
          <a:p>
            <a:pPr marL="285750" indent="-285750">
              <a:buFont typeface="Wingdings" panose="05000000000000000000" pitchFamily="2" charset="2"/>
              <a:buChar char="n"/>
            </a:pPr>
            <a:r>
              <a:rPr kumimoji="1" lang="ja-JP" altLang="en-US" sz="1400" dirty="0" smtClean="0">
                <a:solidFill>
                  <a:srgbClr val="FF0000"/>
                </a:solidFill>
              </a:rPr>
              <a:t>記載</a:t>
            </a:r>
            <a:r>
              <a:rPr kumimoji="1" lang="ja-JP" altLang="en-US" sz="1400" dirty="0">
                <a:solidFill>
                  <a:srgbClr val="FF0000"/>
                </a:solidFill>
              </a:rPr>
              <a:t>した実績については、履行実績を証するものとして、契約書及び仕様書の写しその他契約内容を確認できる書類を添付すること。ただし、参加表明時に掲げた実績と同じものを記載する場合は、当該実績の挙証書類については省略しても差し支えない。</a:t>
            </a:r>
          </a:p>
        </p:txBody>
      </p:sp>
    </p:spTree>
    <p:extLst>
      <p:ext uri="{BB962C8B-B14F-4D97-AF65-F5344CB8AC3E}">
        <p14:creationId xmlns:p14="http://schemas.microsoft.com/office/powerpoint/2010/main" val="829879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３－１　共通</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３</a:t>
            </a:r>
            <a:r>
              <a:rPr kumimoji="1" lang="en-US" altLang="zh-TW" sz="1600" dirty="0" smtClean="0"/>
              <a:t>-</a:t>
            </a:r>
            <a:r>
              <a:rPr kumimoji="1" lang="ja-JP" altLang="en-US" sz="1600" dirty="0" smtClean="0"/>
              <a:t>１</a:t>
            </a:r>
            <a:r>
              <a:rPr kumimoji="1" lang="en-US" altLang="zh-TW" sz="1600" dirty="0" smtClean="0"/>
              <a:t>-</a:t>
            </a:r>
            <a:r>
              <a:rPr kumimoji="1" lang="ja-JP" altLang="en-US" sz="1600" dirty="0" smtClean="0"/>
              <a:t>１</a:t>
            </a:r>
            <a:r>
              <a:rPr kumimoji="1" lang="zh-TW" altLang="en-US" sz="1600" dirty="0"/>
              <a:t>　</a:t>
            </a:r>
            <a:r>
              <a:rPr kumimoji="1" lang="ja-JP" altLang="en-US" sz="1600" dirty="0" smtClean="0"/>
              <a:t>サービス提供環境</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452280" cy="1815882"/>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調達仕様書</a:t>
            </a:r>
            <a:r>
              <a:rPr kumimoji="1" lang="ja-JP" altLang="en-US" sz="1400" dirty="0">
                <a:solidFill>
                  <a:srgbClr val="FF0000"/>
                </a:solidFill>
              </a:rPr>
              <a:t>別表第１で示して</a:t>
            </a:r>
            <a:r>
              <a:rPr kumimoji="1" lang="ja-JP" altLang="en-US" sz="1400" dirty="0" smtClean="0">
                <a:solidFill>
                  <a:srgbClr val="FF0000"/>
                </a:solidFill>
              </a:rPr>
              <a:t>いるサービス提供環境</a:t>
            </a:r>
            <a:r>
              <a:rPr kumimoji="1" lang="ja-JP" altLang="en-US" sz="1400" dirty="0">
                <a:solidFill>
                  <a:srgbClr val="FF0000"/>
                </a:solidFill>
              </a:rPr>
              <a:t>について、その実現方法を詳細</a:t>
            </a:r>
            <a:r>
              <a:rPr kumimoji="1" lang="ja-JP" altLang="en-US" sz="1400" dirty="0" smtClean="0">
                <a:solidFill>
                  <a:srgbClr val="FF0000"/>
                </a:solidFill>
              </a:rPr>
              <a:t>に</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p>
          <a:p>
            <a:pPr marL="285750" indent="-285750">
              <a:buFont typeface="Wingdings" panose="05000000000000000000" pitchFamily="2" charset="2"/>
              <a:buChar char="n"/>
            </a:pPr>
            <a:r>
              <a:rPr kumimoji="1" lang="ja-JP" altLang="en-US" sz="1400" dirty="0" smtClean="0">
                <a:solidFill>
                  <a:srgbClr val="FF0000"/>
                </a:solidFill>
              </a:rPr>
              <a:t>フィーチャーフォン</a:t>
            </a:r>
            <a:r>
              <a:rPr kumimoji="1" lang="ja-JP" altLang="en-US" sz="1400" dirty="0">
                <a:solidFill>
                  <a:srgbClr val="FF0000"/>
                </a:solidFill>
              </a:rPr>
              <a:t>等、利用不可となる機種があれば、その旨を明記すること。</a:t>
            </a:r>
          </a:p>
          <a:p>
            <a:pPr marL="285750" indent="-285750">
              <a:buFont typeface="Wingdings" panose="05000000000000000000" pitchFamily="2" charset="2"/>
              <a:buChar char="n"/>
            </a:pPr>
            <a:r>
              <a:rPr kumimoji="1" lang="ja-JP" altLang="en-US" sz="1400" dirty="0">
                <a:solidFill>
                  <a:srgbClr val="FF0000"/>
                </a:solidFill>
              </a:rPr>
              <a:t>利用</a:t>
            </a:r>
            <a:r>
              <a:rPr kumimoji="1" lang="ja-JP" altLang="en-US" sz="1400" dirty="0" smtClean="0">
                <a:solidFill>
                  <a:srgbClr val="FF0000"/>
                </a:solidFill>
              </a:rPr>
              <a:t>人数がキャパシティを超えた場合</a:t>
            </a:r>
            <a:r>
              <a:rPr kumimoji="1" lang="ja-JP" altLang="en-US" sz="1400" dirty="0">
                <a:solidFill>
                  <a:srgbClr val="FF0000"/>
                </a:solidFill>
              </a:rPr>
              <a:t>に発生するリスク等（画面遷移の速度等</a:t>
            </a:r>
            <a:r>
              <a:rPr kumimoji="1" lang="ja-JP" altLang="en-US" sz="1400" dirty="0" smtClean="0">
                <a:solidFill>
                  <a:srgbClr val="FF0000"/>
                </a:solidFill>
              </a:rPr>
              <a:t>）や当該リスクを低減するための対策について</a:t>
            </a:r>
            <a:r>
              <a:rPr kumimoji="1" lang="ja-JP" altLang="en-US" sz="1400" dirty="0">
                <a:solidFill>
                  <a:srgbClr val="FF0000"/>
                </a:solidFill>
              </a:rPr>
              <a:t>、可能な限り定量的な数値を用いて記載すること。なお</a:t>
            </a:r>
            <a:r>
              <a:rPr kumimoji="1" lang="ja-JP" altLang="en-US" sz="1400" dirty="0" smtClean="0">
                <a:solidFill>
                  <a:srgbClr val="FF0000"/>
                </a:solidFill>
              </a:rPr>
              <a:t>、令和８年度における年間利用者数は約２０万人を想定しており、その</a:t>
            </a:r>
            <a:r>
              <a:rPr kumimoji="1" lang="ja-JP" altLang="en-US" sz="1400" dirty="0">
                <a:solidFill>
                  <a:srgbClr val="FF0000"/>
                </a:solidFill>
              </a:rPr>
              <a:t>後</a:t>
            </a:r>
            <a:r>
              <a:rPr kumimoji="1" lang="ja-JP" altLang="en-US" sz="1400" dirty="0" smtClean="0">
                <a:solidFill>
                  <a:srgbClr val="FF0000"/>
                </a:solidFill>
              </a:rPr>
              <a:t>、令和１０年度において約４０万人に達することを想定しているため、これを踏まえて提案すること。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a:t>
            </a:r>
            <a:r>
              <a:rPr kumimoji="1" lang="ja-JP" altLang="en-US" sz="1400" dirty="0" smtClean="0">
                <a:solidFill>
                  <a:srgbClr val="FF0000"/>
                </a:solidFill>
              </a:rPr>
              <a:t>、</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p>
        </p:txBody>
      </p:sp>
    </p:spTree>
    <p:extLst>
      <p:ext uri="{BB962C8B-B14F-4D97-AF65-F5344CB8AC3E}">
        <p14:creationId xmlns:p14="http://schemas.microsoft.com/office/powerpoint/2010/main" val="3911194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３－１　</a:t>
            </a:r>
            <a:r>
              <a:rPr lang="ja-JP" altLang="en-US" b="1" dirty="0">
                <a:solidFill>
                  <a:sysClr val="windowText" lastClr="000000"/>
                </a:solidFill>
                <a:latin typeface="Meiryo UI" panose="020B0604030504040204" pitchFamily="50" charset="-128"/>
                <a:ea typeface="Meiryo UI" panose="020B0604030504040204" pitchFamily="50" charset="-128"/>
              </a:rPr>
              <a:t>共通</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３</a:t>
            </a:r>
            <a:r>
              <a:rPr kumimoji="1" lang="en-US" altLang="zh-TW" sz="1600" dirty="0" smtClean="0"/>
              <a:t>-</a:t>
            </a:r>
            <a:r>
              <a:rPr kumimoji="1" lang="ja-JP" altLang="en-US" sz="1600" dirty="0" smtClean="0"/>
              <a:t>１</a:t>
            </a:r>
            <a:r>
              <a:rPr kumimoji="1" lang="en-US" altLang="zh-TW" sz="1600" dirty="0" smtClean="0"/>
              <a:t>-</a:t>
            </a:r>
            <a:r>
              <a:rPr kumimoji="1" lang="ja-JP" altLang="en-US" sz="1600" dirty="0" smtClean="0"/>
              <a:t>２ </a:t>
            </a:r>
            <a:r>
              <a:rPr kumimoji="1" lang="zh-TW" altLang="en-US" sz="1600" dirty="0"/>
              <a:t>　</a:t>
            </a:r>
            <a:r>
              <a:rPr kumimoji="1" lang="ja-JP" altLang="en-US" sz="1600" dirty="0" smtClean="0"/>
              <a:t>デザイン・操作性</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43064" cy="203132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調達仕様書</a:t>
            </a:r>
            <a:r>
              <a:rPr kumimoji="1" lang="ja-JP" altLang="en-US" sz="1400" dirty="0">
                <a:solidFill>
                  <a:srgbClr val="FF0000"/>
                </a:solidFill>
              </a:rPr>
              <a:t>別表第１で示して</a:t>
            </a:r>
            <a:r>
              <a:rPr kumimoji="1" lang="ja-JP" altLang="en-US" sz="1400" dirty="0" smtClean="0">
                <a:solidFill>
                  <a:srgbClr val="FF0000"/>
                </a:solidFill>
              </a:rPr>
              <a:t>いるデザイン・操作性について</a:t>
            </a:r>
            <a:r>
              <a:rPr kumimoji="1" lang="ja-JP" altLang="en-US" sz="1400" dirty="0">
                <a:solidFill>
                  <a:srgbClr val="FF0000"/>
                </a:solidFill>
              </a:rPr>
              <a:t>、その実現方法を詳細</a:t>
            </a:r>
            <a:r>
              <a:rPr kumimoji="1" lang="ja-JP" altLang="en-US" sz="1400" dirty="0" smtClean="0">
                <a:solidFill>
                  <a:srgbClr val="FF0000"/>
                </a:solidFill>
              </a:rPr>
              <a:t>に</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p>
          <a:p>
            <a:pPr marL="285750" indent="-285750">
              <a:buFont typeface="Wingdings" panose="05000000000000000000" pitchFamily="2" charset="2"/>
              <a:buChar char="n"/>
            </a:pPr>
            <a:r>
              <a:rPr kumimoji="1" lang="ja-JP" altLang="en-US" sz="1400" dirty="0" smtClean="0">
                <a:solidFill>
                  <a:srgbClr val="FF0000"/>
                </a:solidFill>
              </a:rPr>
              <a:t>各端末</a:t>
            </a:r>
            <a:r>
              <a:rPr kumimoji="1" lang="ja-JP" altLang="en-US" sz="1400" dirty="0">
                <a:solidFill>
                  <a:srgbClr val="FF0000"/>
                </a:solidFill>
              </a:rPr>
              <a:t>（</a:t>
            </a:r>
            <a:r>
              <a:rPr kumimoji="1" lang="en-US" altLang="ja-JP" sz="1400" dirty="0">
                <a:solidFill>
                  <a:srgbClr val="FF0000"/>
                </a:solidFill>
              </a:rPr>
              <a:t>PC</a:t>
            </a:r>
            <a:r>
              <a:rPr kumimoji="1" lang="ja-JP" altLang="en-US" sz="1400" dirty="0">
                <a:solidFill>
                  <a:srgbClr val="FF0000"/>
                </a:solidFill>
              </a:rPr>
              <a:t>やスマートフォン）上での動作や操作性について、実際の操作画面やイメージ等を用いて、記載すること。</a:t>
            </a:r>
          </a:p>
          <a:p>
            <a:pPr marL="285750" indent="-285750">
              <a:buFont typeface="Wingdings" panose="05000000000000000000" pitchFamily="2" charset="2"/>
              <a:buChar char="n"/>
            </a:pPr>
            <a:r>
              <a:rPr kumimoji="1" lang="ja-JP" altLang="en-US" sz="1400" dirty="0" smtClean="0">
                <a:solidFill>
                  <a:srgbClr val="FF0000"/>
                </a:solidFill>
              </a:rPr>
              <a:t>提案</a:t>
            </a:r>
            <a:r>
              <a:rPr kumimoji="1" lang="ja-JP" altLang="en-US" sz="1400" dirty="0">
                <a:solidFill>
                  <a:srgbClr val="FF0000"/>
                </a:solidFill>
              </a:rPr>
              <a:t>するアプリやシステムが、利用者にとって良好な体験となるように、どのような工夫や配慮を行う想定かを記載すること。</a:t>
            </a:r>
          </a:p>
          <a:p>
            <a:pPr marL="285750" indent="-285750">
              <a:buFont typeface="Wingdings" panose="05000000000000000000" pitchFamily="2" charset="2"/>
              <a:buChar char="n"/>
            </a:pPr>
            <a:r>
              <a:rPr kumimoji="1" lang="ja-JP" altLang="en-US" sz="1400" dirty="0" smtClean="0">
                <a:solidFill>
                  <a:srgbClr val="FF0000"/>
                </a:solidFill>
              </a:rPr>
              <a:t>色</a:t>
            </a:r>
            <a:r>
              <a:rPr kumimoji="1" lang="ja-JP" altLang="en-US" sz="1400" dirty="0">
                <a:solidFill>
                  <a:srgbClr val="FF0000"/>
                </a:solidFill>
              </a:rPr>
              <a:t>の調整など、高齢者や視覚障害等をもつ利用者へのデザイン上の配慮があれば、記載すること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a:solidFill>
                  <a:srgbClr val="FF0000"/>
                </a:solidFill>
              </a:rPr>
              <a:t>多言語</a:t>
            </a:r>
            <a:r>
              <a:rPr kumimoji="1" lang="ja-JP" altLang="en-US" sz="1400" dirty="0" smtClean="0">
                <a:solidFill>
                  <a:srgbClr val="FF0000"/>
                </a:solidFill>
              </a:rPr>
              <a:t>対応に</a:t>
            </a:r>
            <a:r>
              <a:rPr kumimoji="1" lang="ja-JP" altLang="en-US" sz="1400" dirty="0">
                <a:solidFill>
                  <a:srgbClr val="FF0000"/>
                </a:solidFill>
              </a:rPr>
              <a:t>ついても記載すること。</a:t>
            </a:r>
            <a:r>
              <a:rPr kumimoji="1" lang="ja-JP" altLang="en-US" sz="1400" dirty="0" smtClean="0">
                <a:solidFill>
                  <a:srgbClr val="FF0000"/>
                </a:solidFill>
              </a:rPr>
              <a:t>英語、</a:t>
            </a:r>
            <a:r>
              <a:rPr kumimoji="1" lang="ja-JP" altLang="en-US" sz="1400" dirty="0">
                <a:solidFill>
                  <a:srgbClr val="FF0000"/>
                </a:solidFill>
              </a:rPr>
              <a:t>中国語（簡体字・繁体字）、韓国語、</a:t>
            </a:r>
            <a:r>
              <a:rPr kumimoji="1" lang="ja-JP" altLang="en-US" sz="1400" dirty="0" smtClean="0">
                <a:solidFill>
                  <a:srgbClr val="FF0000"/>
                </a:solidFill>
              </a:rPr>
              <a:t>フランス語のみならず、その他の言語に対応できる場合は、対応可能な言語をすべて記載すること。</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a:t>
            </a:r>
            <a:r>
              <a:rPr kumimoji="1" lang="ja-JP" altLang="en-US" sz="1400" dirty="0" smtClean="0">
                <a:solidFill>
                  <a:srgbClr val="FF0000"/>
                </a:solidFill>
              </a:rPr>
              <a:t>、</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p>
        </p:txBody>
      </p:sp>
    </p:spTree>
    <p:extLst>
      <p:ext uri="{BB962C8B-B14F-4D97-AF65-F5344CB8AC3E}">
        <p14:creationId xmlns:p14="http://schemas.microsoft.com/office/powerpoint/2010/main" val="3986123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３－１　</a:t>
            </a:r>
            <a:r>
              <a:rPr lang="ja-JP" altLang="en-US" b="1" dirty="0">
                <a:solidFill>
                  <a:sysClr val="windowText" lastClr="000000"/>
                </a:solidFill>
                <a:latin typeface="Meiryo UI" panose="020B0604030504040204" pitchFamily="50" charset="-128"/>
                <a:ea typeface="Meiryo UI" panose="020B0604030504040204" pitchFamily="50" charset="-128"/>
              </a:rPr>
              <a:t>共通</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３</a:t>
            </a:r>
            <a:r>
              <a:rPr kumimoji="1" lang="en-US" altLang="zh-TW" sz="1600" dirty="0" smtClean="0"/>
              <a:t>-</a:t>
            </a:r>
            <a:r>
              <a:rPr kumimoji="1" lang="ja-JP" altLang="en-US" sz="1600" dirty="0" smtClean="0"/>
              <a:t>１</a:t>
            </a:r>
            <a:r>
              <a:rPr kumimoji="1" lang="en-US" altLang="zh-TW" sz="1600" dirty="0" smtClean="0"/>
              <a:t>-</a:t>
            </a:r>
            <a:r>
              <a:rPr kumimoji="1" lang="ja-JP" altLang="en-US" sz="1600" dirty="0"/>
              <a:t>３</a:t>
            </a:r>
            <a:r>
              <a:rPr kumimoji="1" lang="ja-JP" altLang="en-US" sz="1600" dirty="0" smtClean="0"/>
              <a:t> </a:t>
            </a:r>
            <a:r>
              <a:rPr kumimoji="1" lang="zh-TW" altLang="en-US" sz="1600" dirty="0"/>
              <a:t>　</a:t>
            </a:r>
            <a:r>
              <a:rPr kumimoji="1" lang="ja-JP" altLang="en-US" sz="1600" dirty="0"/>
              <a:t>継続的</a:t>
            </a:r>
            <a:r>
              <a:rPr kumimoji="1" lang="ja-JP" altLang="en-US" sz="1600" dirty="0" smtClean="0"/>
              <a:t>な</a:t>
            </a:r>
            <a:r>
              <a:rPr kumimoji="1" lang="ja-JP" altLang="en-US" sz="1600" dirty="0"/>
              <a:t>改善</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43064"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調達仕様書</a:t>
            </a:r>
            <a:r>
              <a:rPr kumimoji="1" lang="ja-JP" altLang="en-US" sz="1400" dirty="0">
                <a:solidFill>
                  <a:srgbClr val="FF0000"/>
                </a:solidFill>
              </a:rPr>
              <a:t>別表第１で示して</a:t>
            </a:r>
            <a:r>
              <a:rPr kumimoji="1" lang="ja-JP" altLang="en-US" sz="1400" dirty="0" smtClean="0">
                <a:solidFill>
                  <a:srgbClr val="FF0000"/>
                </a:solidFill>
              </a:rPr>
              <a:t>いる継続的な改善について</a:t>
            </a:r>
            <a:r>
              <a:rPr kumimoji="1" lang="ja-JP" altLang="en-US" sz="1400" dirty="0">
                <a:solidFill>
                  <a:srgbClr val="FF0000"/>
                </a:solidFill>
              </a:rPr>
              <a:t>、その実現方法を詳細</a:t>
            </a:r>
            <a:r>
              <a:rPr kumimoji="1" lang="ja-JP" altLang="en-US" sz="1400" dirty="0" smtClean="0">
                <a:solidFill>
                  <a:srgbClr val="FF0000"/>
                </a:solidFill>
              </a:rPr>
              <a:t>に</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a:t>
            </a:r>
            <a:r>
              <a:rPr kumimoji="1" lang="ja-JP" altLang="en-US" sz="1400" dirty="0" smtClean="0">
                <a:solidFill>
                  <a:srgbClr val="FF0000"/>
                </a:solidFill>
              </a:rPr>
              <a:t>、</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p>
        </p:txBody>
      </p:sp>
    </p:spTree>
    <p:extLst>
      <p:ext uri="{BB962C8B-B14F-4D97-AF65-F5344CB8AC3E}">
        <p14:creationId xmlns:p14="http://schemas.microsoft.com/office/powerpoint/2010/main" val="1901249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３－１　</a:t>
            </a:r>
            <a:r>
              <a:rPr lang="ja-JP" altLang="en-US" b="1" dirty="0">
                <a:solidFill>
                  <a:sysClr val="windowText" lastClr="000000"/>
                </a:solidFill>
                <a:latin typeface="Meiryo UI" panose="020B0604030504040204" pitchFamily="50" charset="-128"/>
                <a:ea typeface="Meiryo UI" panose="020B0604030504040204" pitchFamily="50" charset="-128"/>
              </a:rPr>
              <a:t>共通</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３</a:t>
            </a:r>
            <a:r>
              <a:rPr kumimoji="1" lang="en-US" altLang="zh-TW" sz="1600" dirty="0" smtClean="0"/>
              <a:t>-</a:t>
            </a:r>
            <a:r>
              <a:rPr kumimoji="1" lang="ja-JP" altLang="en-US" sz="1600" dirty="0" smtClean="0"/>
              <a:t>１</a:t>
            </a:r>
            <a:r>
              <a:rPr kumimoji="1" lang="en-US" altLang="zh-TW" sz="1600" dirty="0" smtClean="0"/>
              <a:t>-</a:t>
            </a:r>
            <a:r>
              <a:rPr kumimoji="1" lang="ja-JP" altLang="en-US" sz="1600" dirty="0"/>
              <a:t>４</a:t>
            </a:r>
            <a:r>
              <a:rPr kumimoji="1" lang="ja-JP" altLang="en-US" sz="1600" dirty="0" smtClean="0"/>
              <a:t> </a:t>
            </a:r>
            <a:r>
              <a:rPr kumimoji="1" lang="zh-TW" altLang="en-US" sz="1600" dirty="0"/>
              <a:t>　</a:t>
            </a:r>
            <a:r>
              <a:rPr kumimoji="1" lang="ja-JP" altLang="en-US" sz="1600" dirty="0" smtClean="0"/>
              <a:t>関係法規制への対応</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14</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43064"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調達仕様書</a:t>
            </a:r>
            <a:r>
              <a:rPr kumimoji="1" lang="ja-JP" altLang="en-US" sz="1400" dirty="0">
                <a:solidFill>
                  <a:srgbClr val="FF0000"/>
                </a:solidFill>
              </a:rPr>
              <a:t>別表第１で示して</a:t>
            </a:r>
            <a:r>
              <a:rPr kumimoji="1" lang="ja-JP" altLang="en-US" sz="1400" dirty="0" smtClean="0">
                <a:solidFill>
                  <a:srgbClr val="FF0000"/>
                </a:solidFill>
              </a:rPr>
              <a:t>いる関係法規制への対応について</a:t>
            </a:r>
            <a:r>
              <a:rPr kumimoji="1" lang="ja-JP" altLang="en-US" sz="1400" dirty="0">
                <a:solidFill>
                  <a:srgbClr val="FF0000"/>
                </a:solidFill>
              </a:rPr>
              <a:t>、その実現方法を詳細</a:t>
            </a:r>
            <a:r>
              <a:rPr kumimoji="1" lang="ja-JP" altLang="en-US" sz="1400" dirty="0" smtClean="0">
                <a:solidFill>
                  <a:srgbClr val="FF0000"/>
                </a:solidFill>
              </a:rPr>
              <a:t>に</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a:t>
            </a:r>
            <a:r>
              <a:rPr kumimoji="1" lang="ja-JP" altLang="en-US" sz="1400" dirty="0" smtClean="0">
                <a:solidFill>
                  <a:srgbClr val="FF0000"/>
                </a:solidFill>
              </a:rPr>
              <a:t>、</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p>
        </p:txBody>
      </p:sp>
    </p:spTree>
    <p:extLst>
      <p:ext uri="{BB962C8B-B14F-4D97-AF65-F5344CB8AC3E}">
        <p14:creationId xmlns:p14="http://schemas.microsoft.com/office/powerpoint/2010/main" val="3209917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３－１　共通</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１</a:t>
            </a:r>
            <a:r>
              <a:rPr kumimoji="1" lang="en-US" altLang="ja-JP" sz="1600" dirty="0" smtClean="0"/>
              <a:t>-</a:t>
            </a:r>
            <a:r>
              <a:rPr kumimoji="1" lang="ja-JP" altLang="en-US" sz="1600" dirty="0"/>
              <a:t>５</a:t>
            </a:r>
            <a:r>
              <a:rPr kumimoji="1" lang="zh-TW" altLang="en-US" sz="1600" dirty="0" smtClean="0"/>
              <a:t>　</a:t>
            </a:r>
            <a:r>
              <a:rPr kumimoji="1" lang="ja-JP" altLang="en-US" sz="1600" dirty="0" smtClean="0"/>
              <a:t>システム間連携</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7" y="1173273"/>
            <a:ext cx="8180290"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調達仕様書</a:t>
            </a:r>
            <a:r>
              <a:rPr kumimoji="1" lang="ja-JP" altLang="en-US" sz="1400" dirty="0">
                <a:solidFill>
                  <a:srgbClr val="FF0000"/>
                </a:solidFill>
              </a:rPr>
              <a:t>別表第１で示して</a:t>
            </a:r>
            <a:r>
              <a:rPr kumimoji="1" lang="ja-JP" altLang="en-US" sz="1400" dirty="0" smtClean="0">
                <a:solidFill>
                  <a:srgbClr val="FF0000"/>
                </a:solidFill>
              </a:rPr>
              <a:t>いるシステム間連携</a:t>
            </a:r>
            <a:r>
              <a:rPr kumimoji="1" lang="ja-JP" altLang="en-US" sz="1400" dirty="0">
                <a:solidFill>
                  <a:srgbClr val="FF0000"/>
                </a:solidFill>
              </a:rPr>
              <a:t>について、その実現方法を詳細に記載すること。</a:t>
            </a:r>
          </a:p>
          <a:p>
            <a:pPr marL="285750" indent="-285750">
              <a:buFont typeface="Wingdings" panose="05000000000000000000" pitchFamily="2" charset="2"/>
              <a:buChar char="n"/>
            </a:pPr>
            <a:r>
              <a:rPr kumimoji="1" lang="ja-JP" altLang="en-US" sz="1400" dirty="0" smtClean="0">
                <a:solidFill>
                  <a:srgbClr val="FF0000"/>
                </a:solidFill>
              </a:rPr>
              <a:t>市民</a:t>
            </a:r>
            <a:r>
              <a:rPr kumimoji="1" lang="ja-JP" altLang="en-US" sz="1400" dirty="0">
                <a:solidFill>
                  <a:srgbClr val="FF0000"/>
                </a:solidFill>
              </a:rPr>
              <a:t>ポータル</a:t>
            </a:r>
            <a:r>
              <a:rPr kumimoji="1" lang="ja-JP" altLang="en-US" sz="1400" dirty="0" smtClean="0">
                <a:solidFill>
                  <a:srgbClr val="FF0000"/>
                </a:solidFill>
              </a:rPr>
              <a:t>から</a:t>
            </a:r>
            <a:r>
              <a:rPr kumimoji="1" lang="en-US" altLang="ja-JP" sz="1400" dirty="0" smtClean="0">
                <a:solidFill>
                  <a:srgbClr val="FF0000"/>
                </a:solidFill>
              </a:rPr>
              <a:t>Web</a:t>
            </a:r>
            <a:r>
              <a:rPr kumimoji="1" lang="ja-JP" altLang="en-US" sz="1400" dirty="0" smtClean="0">
                <a:solidFill>
                  <a:srgbClr val="FF0000"/>
                </a:solidFill>
              </a:rPr>
              <a:t>アプリ</a:t>
            </a:r>
            <a:r>
              <a:rPr kumimoji="1" lang="ja-JP" altLang="en-US" sz="1400" dirty="0">
                <a:solidFill>
                  <a:srgbClr val="FF0000"/>
                </a:solidFill>
              </a:rPr>
              <a:t>へ遷移する際に</a:t>
            </a:r>
            <a:r>
              <a:rPr kumimoji="1" lang="ja-JP" altLang="en-US" sz="1400" dirty="0" smtClean="0">
                <a:solidFill>
                  <a:srgbClr val="FF0000"/>
                </a:solidFill>
              </a:rPr>
              <a:t>、操作手順を可能な限り省略化した、シームレス</a:t>
            </a:r>
            <a:r>
              <a:rPr kumimoji="1" lang="ja-JP" altLang="en-US" sz="1400" dirty="0">
                <a:solidFill>
                  <a:srgbClr val="FF0000"/>
                </a:solidFill>
              </a:rPr>
              <a:t>な画面遷移に対応できるかについて記載すること。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p:txBody>
      </p:sp>
    </p:spTree>
    <p:extLst>
      <p:ext uri="{BB962C8B-B14F-4D97-AF65-F5344CB8AC3E}">
        <p14:creationId xmlns:p14="http://schemas.microsoft.com/office/powerpoint/2010/main" val="1838760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３－１　共通</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１</a:t>
            </a:r>
            <a:r>
              <a:rPr kumimoji="1" lang="en-US" altLang="ja-JP" sz="1600" dirty="0" smtClean="0"/>
              <a:t>-</a:t>
            </a:r>
            <a:r>
              <a:rPr kumimoji="1" lang="ja-JP" altLang="en-US" sz="1600" dirty="0" smtClean="0"/>
              <a:t>６</a:t>
            </a:r>
            <a:r>
              <a:rPr kumimoji="1" lang="zh-TW" altLang="en-US" sz="1600" dirty="0" smtClean="0"/>
              <a:t>　</a:t>
            </a:r>
            <a:r>
              <a:rPr kumimoji="1" lang="ja-JP" altLang="en-US" sz="1600" dirty="0" smtClean="0"/>
              <a:t>利用者側アカウント管理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7" y="1173273"/>
            <a:ext cx="8180290" cy="203132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調達仕様書</a:t>
            </a:r>
            <a:r>
              <a:rPr kumimoji="1" lang="ja-JP" altLang="en-US" sz="1400" dirty="0">
                <a:solidFill>
                  <a:srgbClr val="FF0000"/>
                </a:solidFill>
              </a:rPr>
              <a:t>別表第１で示して</a:t>
            </a:r>
            <a:r>
              <a:rPr kumimoji="1" lang="ja-JP" altLang="en-US" sz="1400" dirty="0" smtClean="0">
                <a:solidFill>
                  <a:srgbClr val="FF0000"/>
                </a:solidFill>
              </a:rPr>
              <a:t>いる利用者側アカウント</a:t>
            </a:r>
            <a:r>
              <a:rPr kumimoji="1" lang="ja-JP" altLang="en-US" sz="1400" dirty="0">
                <a:solidFill>
                  <a:srgbClr val="FF0000"/>
                </a:solidFill>
              </a:rPr>
              <a:t>管理に係る各要件に</a:t>
            </a:r>
            <a:r>
              <a:rPr kumimoji="1" lang="ja-JP" altLang="en-US" sz="1400" dirty="0" smtClean="0">
                <a:solidFill>
                  <a:srgbClr val="FF0000"/>
                </a:solidFill>
              </a:rPr>
              <a:t>ついて</a:t>
            </a:r>
            <a:r>
              <a:rPr kumimoji="1" lang="ja-JP" altLang="en-US" sz="1400" dirty="0">
                <a:solidFill>
                  <a:srgbClr val="FF0000"/>
                </a:solidFill>
              </a:rPr>
              <a:t>、その実現</a:t>
            </a:r>
            <a:r>
              <a:rPr kumimoji="1" lang="ja-JP" altLang="en-US" sz="1400" dirty="0" smtClean="0">
                <a:solidFill>
                  <a:srgbClr val="FF0000"/>
                </a:solidFill>
              </a:rPr>
              <a:t>方法を</a:t>
            </a:r>
            <a:r>
              <a:rPr kumimoji="1" lang="ja-JP" altLang="en-US" sz="1400" dirty="0">
                <a:solidFill>
                  <a:srgbClr val="FF0000"/>
                </a:solidFill>
              </a:rPr>
              <a:t>詳細に記載すること。</a:t>
            </a:r>
          </a:p>
          <a:p>
            <a:pPr marL="285750" indent="-285750">
              <a:buFont typeface="Wingdings" panose="05000000000000000000" pitchFamily="2" charset="2"/>
              <a:buChar char="n"/>
            </a:pPr>
            <a:r>
              <a:rPr kumimoji="1" lang="ja-JP" altLang="en-US" sz="1400" dirty="0">
                <a:solidFill>
                  <a:srgbClr val="FF0000"/>
                </a:solidFill>
              </a:rPr>
              <a:t>ログインのフローやログインを求めるタイミングなど、グローバルスタンダードに照らして、</a:t>
            </a:r>
            <a:r>
              <a:rPr kumimoji="1" lang="en-US" altLang="ja-JP" sz="1400" dirty="0">
                <a:solidFill>
                  <a:srgbClr val="FF0000"/>
                </a:solidFill>
              </a:rPr>
              <a:t>UI/UX</a:t>
            </a:r>
            <a:r>
              <a:rPr kumimoji="1" lang="ja-JP" altLang="en-US" sz="1400" dirty="0">
                <a:solidFill>
                  <a:srgbClr val="FF0000"/>
                </a:solidFill>
              </a:rPr>
              <a:t>を考慮したログイン</a:t>
            </a:r>
            <a:r>
              <a:rPr kumimoji="1" lang="ja-JP" altLang="en-US" sz="1400" dirty="0" smtClean="0">
                <a:solidFill>
                  <a:srgbClr val="FF0000"/>
                </a:solidFill>
              </a:rPr>
              <a:t>設計を提案</a:t>
            </a:r>
            <a:r>
              <a:rPr kumimoji="1" lang="ja-JP" altLang="en-US" sz="1400" dirty="0">
                <a:solidFill>
                  <a:srgbClr val="FF0000"/>
                </a:solidFill>
              </a:rPr>
              <a:t>すること。</a:t>
            </a:r>
          </a:p>
          <a:p>
            <a:pPr marL="285750" indent="-285750">
              <a:buFont typeface="Wingdings" panose="05000000000000000000" pitchFamily="2" charset="2"/>
              <a:buChar char="n"/>
            </a:pPr>
            <a:r>
              <a:rPr kumimoji="1" lang="ja-JP" altLang="en-US" sz="1400" dirty="0">
                <a:solidFill>
                  <a:srgbClr val="FF0000"/>
                </a:solidFill>
              </a:rPr>
              <a:t>マイナンバーカードが失効した場合の対処方法について記載すること。</a:t>
            </a:r>
          </a:p>
          <a:p>
            <a:pPr marL="285750" indent="-285750">
              <a:buFont typeface="Wingdings" panose="05000000000000000000" pitchFamily="2" charset="2"/>
              <a:buChar char="n"/>
            </a:pPr>
            <a:r>
              <a:rPr kumimoji="1" lang="ja-JP" altLang="en-US" sz="1400" dirty="0">
                <a:solidFill>
                  <a:srgbClr val="FF0000"/>
                </a:solidFill>
              </a:rPr>
              <a:t>アカウント情報として管理する情報について、データ項目を記載すること。その際、各項目について簡潔な説明を付すこと。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p:txBody>
      </p:sp>
    </p:spTree>
    <p:extLst>
      <p:ext uri="{BB962C8B-B14F-4D97-AF65-F5344CB8AC3E}">
        <p14:creationId xmlns:p14="http://schemas.microsoft.com/office/powerpoint/2010/main" val="1083151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smtClean="0">
                <a:solidFill>
                  <a:sysClr val="windowText" lastClr="000000"/>
                </a:solidFill>
                <a:latin typeface="Meiryo UI" panose="020B0604030504040204" pitchFamily="50" charset="-128"/>
                <a:ea typeface="Meiryo UI" panose="020B0604030504040204" pitchFamily="50" charset="-128"/>
              </a:rPr>
              <a:t>１</a:t>
            </a:r>
            <a:r>
              <a:rPr lang="zh-TW" altLang="en-US" b="1" dirty="0" smtClean="0">
                <a:solidFill>
                  <a:sysClr val="windowText" lastClr="000000"/>
                </a:solidFill>
                <a:latin typeface="Meiryo UI" panose="020B0604030504040204" pitchFamily="50" charset="-128"/>
                <a:ea typeface="Meiryo UI" panose="020B0604030504040204" pitchFamily="50" charset="-128"/>
              </a:rPr>
              <a:t>　</a:t>
            </a:r>
            <a:r>
              <a:rPr lang="ja-JP" altLang="en-US" b="1" dirty="0">
                <a:solidFill>
                  <a:sysClr val="windowText" lastClr="000000"/>
                </a:solidFill>
                <a:latin typeface="Meiryo UI" panose="020B0604030504040204" pitchFamily="50" charset="-128"/>
                <a:ea typeface="Meiryo UI" panose="020B0604030504040204" pitchFamily="50" charset="-128"/>
              </a:rPr>
              <a:t>共通</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１</a:t>
            </a:r>
            <a:r>
              <a:rPr kumimoji="1" lang="en-US" altLang="ja-JP" sz="1600" dirty="0" smtClean="0"/>
              <a:t>-</a:t>
            </a:r>
            <a:r>
              <a:rPr kumimoji="1" lang="ja-JP" altLang="en-US" sz="1600" dirty="0"/>
              <a:t>７　</a:t>
            </a:r>
            <a:r>
              <a:rPr kumimoji="1" lang="ja-JP" altLang="en-US" sz="1600" dirty="0" smtClean="0"/>
              <a:t>管理者側アカウント</a:t>
            </a:r>
            <a:r>
              <a:rPr kumimoji="1" lang="ja-JP" altLang="en-US" sz="1600" dirty="0"/>
              <a:t>管理</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30538"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調達仕様書</a:t>
            </a:r>
            <a:r>
              <a:rPr kumimoji="1" lang="ja-JP" altLang="en-US" sz="1400" dirty="0">
                <a:solidFill>
                  <a:srgbClr val="FF0000"/>
                </a:solidFill>
              </a:rPr>
              <a:t>別表第１で示して</a:t>
            </a:r>
            <a:r>
              <a:rPr kumimoji="1" lang="ja-JP" altLang="en-US" sz="1400" dirty="0" smtClean="0">
                <a:solidFill>
                  <a:srgbClr val="FF0000"/>
                </a:solidFill>
              </a:rPr>
              <a:t>いる管理者側アカウント</a:t>
            </a:r>
            <a:r>
              <a:rPr kumimoji="1" lang="ja-JP" altLang="en-US" sz="1400" dirty="0">
                <a:solidFill>
                  <a:srgbClr val="FF0000"/>
                </a:solidFill>
              </a:rPr>
              <a:t>管理に係る</a:t>
            </a:r>
            <a:r>
              <a:rPr kumimoji="1" lang="ja-JP" altLang="en-US" sz="1400" dirty="0" smtClean="0">
                <a:solidFill>
                  <a:srgbClr val="FF0000"/>
                </a:solidFill>
              </a:rPr>
              <a:t>各要件に</a:t>
            </a:r>
            <a:r>
              <a:rPr kumimoji="1" lang="ja-JP" altLang="en-US" sz="1400" dirty="0">
                <a:solidFill>
                  <a:srgbClr val="FF0000"/>
                </a:solidFill>
              </a:rPr>
              <a:t>ついて、その実現方法を詳細に記載すること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a:solidFill>
                  <a:srgbClr val="FF0000"/>
                </a:solidFill>
              </a:rPr>
              <a:t>庁内のさまざまな給付事業で活用することを念頭に</a:t>
            </a:r>
            <a:r>
              <a:rPr kumimoji="1" lang="ja-JP" altLang="en-US" sz="1400" dirty="0" smtClean="0">
                <a:solidFill>
                  <a:srgbClr val="FF0000"/>
                </a:solidFill>
              </a:rPr>
              <a:t>、特権管理者及び一般管理者で</a:t>
            </a:r>
            <a:r>
              <a:rPr kumimoji="1" lang="ja-JP" altLang="en-US" sz="1400" dirty="0">
                <a:solidFill>
                  <a:srgbClr val="FF0000"/>
                </a:solidFill>
              </a:rPr>
              <a:t>設定できる権限の内容について一覧化した上で、各項目に説明を付すこと。</a:t>
            </a:r>
          </a:p>
          <a:p>
            <a:pPr marL="285750" indent="-285750">
              <a:buFont typeface="Wingdings" panose="05000000000000000000" pitchFamily="2" charset="2"/>
              <a:buChar char="n"/>
            </a:pPr>
            <a:r>
              <a:rPr kumimoji="1" lang="ja-JP" altLang="en-US" sz="1400" dirty="0" smtClean="0">
                <a:solidFill>
                  <a:srgbClr val="FF0000"/>
                </a:solidFill>
              </a:rPr>
              <a:t>システム管理者、特権管理者、一般管理者のアカウント</a:t>
            </a:r>
            <a:r>
              <a:rPr kumimoji="1" lang="ja-JP" altLang="en-US" sz="1400" dirty="0">
                <a:solidFill>
                  <a:srgbClr val="FF0000"/>
                </a:solidFill>
              </a:rPr>
              <a:t>数等に制限がある場合には、その旨を明示すること</a:t>
            </a:r>
            <a:r>
              <a:rPr kumimoji="1" lang="ja-JP" altLang="en-US" sz="1400" dirty="0" smtClean="0">
                <a:solidFill>
                  <a:srgbClr val="FF0000"/>
                </a:solidFill>
              </a:rPr>
              <a:t>。</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に関連する事項で、本市に有用であると考えるものがあれば、記載すること。</a:t>
            </a:r>
          </a:p>
        </p:txBody>
      </p:sp>
    </p:spTree>
    <p:extLst>
      <p:ext uri="{BB962C8B-B14F-4D97-AF65-F5344CB8AC3E}">
        <p14:creationId xmlns:p14="http://schemas.microsoft.com/office/powerpoint/2010/main" val="2519773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２</a:t>
            </a:r>
            <a:r>
              <a:rPr lang="zh-TW" altLang="en-US" b="1" dirty="0" smtClean="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利用者</a:t>
            </a:r>
            <a:r>
              <a:rPr lang="ja-JP" altLang="en-US" b="1" dirty="0">
                <a:solidFill>
                  <a:sysClr val="windowText" lastClr="000000"/>
                </a:solidFill>
                <a:latin typeface="Meiryo UI" panose="020B0604030504040204" pitchFamily="50" charset="-128"/>
                <a:ea typeface="Meiryo UI" panose="020B0604030504040204" pitchFamily="50" charset="-128"/>
              </a:rPr>
              <a:t>機能</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２</a:t>
            </a:r>
            <a:r>
              <a:rPr kumimoji="1" lang="en-US" altLang="ja-JP" sz="1600" dirty="0" smtClean="0"/>
              <a:t>-</a:t>
            </a:r>
            <a:r>
              <a:rPr kumimoji="1" lang="ja-JP" altLang="en-US" sz="1600" dirty="0"/>
              <a:t>１　</a:t>
            </a:r>
            <a:r>
              <a:rPr kumimoji="1" lang="ja-JP" altLang="en-US" sz="1600" dirty="0" smtClean="0"/>
              <a:t>チケットの</a:t>
            </a:r>
            <a:r>
              <a:rPr kumimoji="1" lang="ja-JP" altLang="en-US" sz="1600" dirty="0"/>
              <a:t>購入</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30538" cy="138499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調達仕様書</a:t>
            </a:r>
            <a:r>
              <a:rPr kumimoji="1" lang="ja-JP" altLang="en-US" sz="1400" dirty="0">
                <a:solidFill>
                  <a:srgbClr val="FF0000"/>
                </a:solidFill>
              </a:rPr>
              <a:t>別表第１で示して</a:t>
            </a:r>
            <a:r>
              <a:rPr kumimoji="1" lang="ja-JP" altLang="en-US" sz="1400" dirty="0" smtClean="0">
                <a:solidFill>
                  <a:srgbClr val="FF0000"/>
                </a:solidFill>
              </a:rPr>
              <a:t>いるチケットの</a:t>
            </a:r>
            <a:r>
              <a:rPr kumimoji="1" lang="ja-JP" altLang="en-US" sz="1400" dirty="0">
                <a:solidFill>
                  <a:srgbClr val="FF0000"/>
                </a:solidFill>
              </a:rPr>
              <a:t>購入</a:t>
            </a:r>
            <a:r>
              <a:rPr kumimoji="1" lang="ja-JP" altLang="en-US" sz="1400" dirty="0" smtClean="0">
                <a:solidFill>
                  <a:srgbClr val="FF0000"/>
                </a:solidFill>
              </a:rPr>
              <a:t>に係る各要件に</a:t>
            </a:r>
            <a:r>
              <a:rPr kumimoji="1" lang="ja-JP" altLang="en-US" sz="1400" dirty="0">
                <a:solidFill>
                  <a:srgbClr val="FF0000"/>
                </a:solidFill>
              </a:rPr>
              <a:t>ついて、その実現方法を詳細に記載する</a:t>
            </a:r>
            <a:r>
              <a:rPr kumimoji="1" lang="ja-JP" altLang="en-US" sz="1400" dirty="0" smtClean="0">
                <a:solidFill>
                  <a:srgbClr val="FF0000"/>
                </a:solidFill>
              </a:rPr>
              <a:t>こと（イメージ図等を用いて</a:t>
            </a:r>
            <a:r>
              <a:rPr kumimoji="1" lang="ja-JP" altLang="en-US" sz="1400" dirty="0">
                <a:solidFill>
                  <a:srgbClr val="FF0000"/>
                </a:solidFill>
              </a:rPr>
              <a:t>記載</a:t>
            </a:r>
            <a:r>
              <a:rPr kumimoji="1" lang="ja-JP" altLang="en-US" sz="1400" dirty="0" smtClean="0">
                <a:solidFill>
                  <a:srgbClr val="FF0000"/>
                </a:solidFill>
              </a:rPr>
              <a:t>することが望ましい）。</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a:solidFill>
                  <a:srgbClr val="FF0000"/>
                </a:solidFill>
              </a:rPr>
              <a:t>特</a:t>
            </a:r>
            <a:r>
              <a:rPr kumimoji="1" lang="ja-JP" altLang="en-US" sz="1400" dirty="0" smtClean="0">
                <a:solidFill>
                  <a:srgbClr val="FF0000"/>
                </a:solidFill>
              </a:rPr>
              <a:t>に本人確認方法については詳細に記載すること。</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年間パスについても、詳細</a:t>
            </a:r>
            <a:r>
              <a:rPr kumimoji="1" lang="ja-JP" altLang="en-US" sz="1400" dirty="0">
                <a:solidFill>
                  <a:srgbClr val="FF0000"/>
                </a:solidFill>
              </a:rPr>
              <a:t>に記載すること。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p:txBody>
      </p:sp>
    </p:spTree>
    <p:extLst>
      <p:ext uri="{BB962C8B-B14F-4D97-AF65-F5344CB8AC3E}">
        <p14:creationId xmlns:p14="http://schemas.microsoft.com/office/powerpoint/2010/main" val="1441099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２</a:t>
            </a:r>
            <a:r>
              <a:rPr lang="zh-TW" altLang="en-US" b="1" dirty="0" smtClean="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利用者機能</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２</a:t>
            </a:r>
            <a:r>
              <a:rPr kumimoji="1" lang="en-US" altLang="ja-JP" sz="1600" dirty="0" smtClean="0"/>
              <a:t>-</a:t>
            </a:r>
            <a:r>
              <a:rPr kumimoji="1" lang="ja-JP" altLang="en-US" sz="1600" dirty="0"/>
              <a:t>２　チケットの数量変更・日時変更・キャンセル</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30538"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調達仕様書別表第１で示して</a:t>
            </a:r>
            <a:r>
              <a:rPr kumimoji="1" lang="ja-JP" altLang="en-US" sz="1400" dirty="0" smtClean="0">
                <a:solidFill>
                  <a:srgbClr val="FF0000"/>
                </a:solidFill>
              </a:rPr>
              <a:t>いるチケットの数量変更・日時変更・キャンセルに</a:t>
            </a:r>
            <a:r>
              <a:rPr kumimoji="1" lang="ja-JP" altLang="en-US" sz="1400" dirty="0">
                <a:solidFill>
                  <a:srgbClr val="FF0000"/>
                </a:solidFill>
              </a:rPr>
              <a:t>係る</a:t>
            </a:r>
            <a:r>
              <a:rPr kumimoji="1" lang="ja-JP" altLang="en-US" sz="1400" dirty="0" smtClean="0">
                <a:solidFill>
                  <a:srgbClr val="FF0000"/>
                </a:solidFill>
              </a:rPr>
              <a:t>各要件について</a:t>
            </a:r>
            <a:r>
              <a:rPr kumimoji="1" lang="ja-JP" altLang="en-US" sz="1400" dirty="0">
                <a:solidFill>
                  <a:srgbClr val="FF0000"/>
                </a:solidFill>
              </a:rPr>
              <a:t>、その実現方法を詳細に記載する</a:t>
            </a:r>
            <a:r>
              <a:rPr kumimoji="1" lang="ja-JP" altLang="en-US" sz="1400" dirty="0" smtClean="0">
                <a:solidFill>
                  <a:srgbClr val="FF0000"/>
                </a:solidFill>
              </a:rPr>
              <a:t>こと（イメージ図等を用いて記載することが望ましい）。</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p:txBody>
      </p:sp>
    </p:spTree>
    <p:extLst>
      <p:ext uri="{BB962C8B-B14F-4D97-AF65-F5344CB8AC3E}">
        <p14:creationId xmlns:p14="http://schemas.microsoft.com/office/powerpoint/2010/main" val="1015932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１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１</a:t>
            </a:r>
            <a:r>
              <a:rPr kumimoji="1" lang="en-US" altLang="ja-JP" sz="1600" dirty="0"/>
              <a:t>-</a:t>
            </a:r>
            <a:r>
              <a:rPr kumimoji="1" lang="ja-JP" altLang="en-US" sz="1600" dirty="0"/>
              <a:t>１　目標・ビジョン</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B954AB95-23BD-43A3-887D-429BFC80317F}"/>
              </a:ext>
            </a:extLst>
          </p:cNvPr>
          <p:cNvSpPr txBox="1"/>
          <p:nvPr/>
        </p:nvSpPr>
        <p:spPr>
          <a:xfrm>
            <a:off x="413046" y="1173273"/>
            <a:ext cx="8516316"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本事業</a:t>
            </a:r>
            <a:r>
              <a:rPr kumimoji="1" lang="ja-JP" altLang="en-US" sz="1400" dirty="0">
                <a:solidFill>
                  <a:srgbClr val="FF0000"/>
                </a:solidFill>
              </a:rPr>
              <a:t>に取り組む上で、募集要項に掲げる事業目的に則した目標・ビジョンを詳細に記載すること。</a:t>
            </a:r>
          </a:p>
          <a:p>
            <a:pPr marL="285750" indent="-285750">
              <a:buFont typeface="Wingdings" panose="05000000000000000000" pitchFamily="2" charset="2"/>
              <a:buChar char="n"/>
            </a:pPr>
            <a:r>
              <a:rPr kumimoji="1" lang="ja-JP" altLang="en-US" sz="1400" dirty="0" smtClean="0">
                <a:solidFill>
                  <a:srgbClr val="FF0000"/>
                </a:solidFill>
              </a:rPr>
              <a:t>目標</a:t>
            </a:r>
            <a:r>
              <a:rPr kumimoji="1" lang="ja-JP" altLang="en-US" sz="1400" dirty="0">
                <a:solidFill>
                  <a:srgbClr val="FF0000"/>
                </a:solidFill>
              </a:rPr>
              <a:t>・ビジョンの記載にあたっては、提案</a:t>
            </a:r>
            <a:r>
              <a:rPr kumimoji="1" lang="ja-JP" altLang="en-US" sz="1400" dirty="0" smtClean="0">
                <a:solidFill>
                  <a:srgbClr val="FF0000"/>
                </a:solidFill>
              </a:rPr>
              <a:t>する</a:t>
            </a:r>
            <a:r>
              <a:rPr kumimoji="1" lang="ja-JP" altLang="en-US" sz="1400" dirty="0">
                <a:solidFill>
                  <a:srgbClr val="FF0000"/>
                </a:solidFill>
              </a:rPr>
              <a:t>入場</a:t>
            </a:r>
            <a:r>
              <a:rPr kumimoji="1" lang="ja-JP" altLang="en-US" sz="1400" dirty="0" smtClean="0">
                <a:solidFill>
                  <a:srgbClr val="FF0000"/>
                </a:solidFill>
              </a:rPr>
              <a:t>券型</a:t>
            </a:r>
            <a:r>
              <a:rPr kumimoji="1" lang="ja-JP" altLang="en-US" sz="1400" dirty="0">
                <a:solidFill>
                  <a:srgbClr val="FF0000"/>
                </a:solidFill>
              </a:rPr>
              <a:t>汎用給付システムを導入することによる、市民への裨益効果や地域経済の活性化等の波及効果をどのように創出していくのかについて、言及すること。</a:t>
            </a:r>
          </a:p>
        </p:txBody>
      </p:sp>
    </p:spTree>
    <p:extLst>
      <p:ext uri="{BB962C8B-B14F-4D97-AF65-F5344CB8AC3E}">
        <p14:creationId xmlns:p14="http://schemas.microsoft.com/office/powerpoint/2010/main" val="1287393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２</a:t>
            </a:r>
            <a:r>
              <a:rPr lang="zh-TW" altLang="en-US" b="1" dirty="0" smtClean="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利用者機能</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２</a:t>
            </a:r>
            <a:r>
              <a:rPr kumimoji="1" lang="en-US" altLang="ja-JP" sz="1600" dirty="0" smtClean="0"/>
              <a:t>-</a:t>
            </a:r>
            <a:r>
              <a:rPr kumimoji="1" lang="ja-JP" altLang="en-US" sz="1600" dirty="0"/>
              <a:t>３　チケット</a:t>
            </a:r>
            <a:r>
              <a:rPr kumimoji="1" lang="ja-JP" altLang="en-US" sz="1600" dirty="0" smtClean="0"/>
              <a:t>のキャンセル待ち</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30538"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調達仕様書別表第１で示して</a:t>
            </a:r>
            <a:r>
              <a:rPr kumimoji="1" lang="ja-JP" altLang="en-US" sz="1400" dirty="0" smtClean="0">
                <a:solidFill>
                  <a:srgbClr val="FF0000"/>
                </a:solidFill>
              </a:rPr>
              <a:t>いるチケットのキャンセル</a:t>
            </a:r>
            <a:r>
              <a:rPr kumimoji="1" lang="ja-JP" altLang="en-US" sz="1400" dirty="0">
                <a:solidFill>
                  <a:srgbClr val="FF0000"/>
                </a:solidFill>
              </a:rPr>
              <a:t>待ちに係る各要件に</a:t>
            </a:r>
            <a:r>
              <a:rPr kumimoji="1" lang="ja-JP" altLang="en-US" sz="1400" dirty="0" smtClean="0">
                <a:solidFill>
                  <a:srgbClr val="FF0000"/>
                </a:solidFill>
              </a:rPr>
              <a:t>ついて</a:t>
            </a:r>
            <a:r>
              <a:rPr kumimoji="1" lang="ja-JP" altLang="en-US" sz="1400" dirty="0">
                <a:solidFill>
                  <a:srgbClr val="FF0000"/>
                </a:solidFill>
              </a:rPr>
              <a:t>、その実現方法を詳細に記載すること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p:txBody>
      </p:sp>
    </p:spTree>
    <p:extLst>
      <p:ext uri="{BB962C8B-B14F-4D97-AF65-F5344CB8AC3E}">
        <p14:creationId xmlns:p14="http://schemas.microsoft.com/office/powerpoint/2010/main" val="270462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２</a:t>
            </a:r>
            <a:r>
              <a:rPr lang="zh-TW" altLang="en-US" b="1" dirty="0" smtClean="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利用者機能</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２</a:t>
            </a:r>
            <a:r>
              <a:rPr kumimoji="1" lang="en-US" altLang="ja-JP" sz="1600" dirty="0" smtClean="0"/>
              <a:t>-</a:t>
            </a:r>
            <a:r>
              <a:rPr kumimoji="1" lang="ja-JP" altLang="en-US" sz="1600" dirty="0"/>
              <a:t>４　チケット</a:t>
            </a:r>
            <a:r>
              <a:rPr kumimoji="1" lang="ja-JP" altLang="en-US" sz="1600" dirty="0" smtClean="0"/>
              <a:t>の抽選申込</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30538"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調達仕様書別表第１で示して</a:t>
            </a:r>
            <a:r>
              <a:rPr kumimoji="1" lang="ja-JP" altLang="en-US" sz="1400" dirty="0" smtClean="0">
                <a:solidFill>
                  <a:srgbClr val="FF0000"/>
                </a:solidFill>
              </a:rPr>
              <a:t>いるチケットの抽選</a:t>
            </a:r>
            <a:r>
              <a:rPr kumimoji="1" lang="ja-JP" altLang="en-US" sz="1400" dirty="0">
                <a:solidFill>
                  <a:srgbClr val="FF0000"/>
                </a:solidFill>
              </a:rPr>
              <a:t>申込に係る各要件に</a:t>
            </a:r>
            <a:r>
              <a:rPr kumimoji="1" lang="ja-JP" altLang="en-US" sz="1400" dirty="0" smtClean="0">
                <a:solidFill>
                  <a:srgbClr val="FF0000"/>
                </a:solidFill>
              </a:rPr>
              <a:t>ついて</a:t>
            </a:r>
            <a:r>
              <a:rPr kumimoji="1" lang="ja-JP" altLang="en-US" sz="1400" dirty="0">
                <a:solidFill>
                  <a:srgbClr val="FF0000"/>
                </a:solidFill>
              </a:rPr>
              <a:t>、その実現方法を詳細に記載すること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p:txBody>
      </p:sp>
    </p:spTree>
    <p:extLst>
      <p:ext uri="{BB962C8B-B14F-4D97-AF65-F5344CB8AC3E}">
        <p14:creationId xmlns:p14="http://schemas.microsoft.com/office/powerpoint/2010/main" val="2253233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２</a:t>
            </a:r>
            <a:r>
              <a:rPr lang="zh-TW" altLang="en-US" b="1" dirty="0" smtClean="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利用者</a:t>
            </a:r>
            <a:r>
              <a:rPr lang="ja-JP" altLang="en-US" b="1" dirty="0">
                <a:solidFill>
                  <a:sysClr val="windowText" lastClr="000000"/>
                </a:solidFill>
                <a:latin typeface="Meiryo UI" panose="020B0604030504040204" pitchFamily="50" charset="-128"/>
                <a:ea typeface="Meiryo UI" panose="020B0604030504040204" pitchFamily="50" charset="-128"/>
              </a:rPr>
              <a:t>機能</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２</a:t>
            </a:r>
            <a:r>
              <a:rPr kumimoji="1" lang="en-US" altLang="ja-JP" sz="1600" dirty="0" smtClean="0"/>
              <a:t>-</a:t>
            </a:r>
            <a:r>
              <a:rPr kumimoji="1" lang="ja-JP" altLang="en-US" sz="1600" dirty="0"/>
              <a:t>５　チケット</a:t>
            </a:r>
            <a:r>
              <a:rPr kumimoji="1" lang="ja-JP" altLang="en-US" sz="1600" dirty="0" smtClean="0"/>
              <a:t>の</a:t>
            </a:r>
            <a:r>
              <a:rPr kumimoji="1" lang="ja-JP" altLang="en-US" sz="1600" dirty="0"/>
              <a:t>使用</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30538"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調達仕様書別表第１で示して</a:t>
            </a:r>
            <a:r>
              <a:rPr kumimoji="1" lang="ja-JP" altLang="en-US" sz="1400" dirty="0" smtClean="0">
                <a:solidFill>
                  <a:srgbClr val="FF0000"/>
                </a:solidFill>
              </a:rPr>
              <a:t>いるチケットの</a:t>
            </a:r>
            <a:r>
              <a:rPr kumimoji="1" lang="ja-JP" altLang="en-US" sz="1400" dirty="0">
                <a:solidFill>
                  <a:srgbClr val="FF0000"/>
                </a:solidFill>
              </a:rPr>
              <a:t>使用に係る各要件に</a:t>
            </a:r>
            <a:r>
              <a:rPr kumimoji="1" lang="ja-JP" altLang="en-US" sz="1400" dirty="0" smtClean="0">
                <a:solidFill>
                  <a:srgbClr val="FF0000"/>
                </a:solidFill>
              </a:rPr>
              <a:t>ついて、</a:t>
            </a:r>
            <a:r>
              <a:rPr kumimoji="1" lang="ja-JP" altLang="en-US" sz="1400" dirty="0">
                <a:solidFill>
                  <a:srgbClr val="FF0000"/>
                </a:solidFill>
              </a:rPr>
              <a:t>その実現方法を詳細に記載する</a:t>
            </a:r>
            <a:r>
              <a:rPr kumimoji="1" lang="ja-JP" altLang="en-US" sz="1400" dirty="0" smtClean="0">
                <a:solidFill>
                  <a:srgbClr val="FF0000"/>
                </a:solidFill>
              </a:rPr>
              <a:t>こと（イメージ図等を</a:t>
            </a:r>
            <a:r>
              <a:rPr kumimoji="1" lang="ja-JP" altLang="en-US" sz="1400" dirty="0">
                <a:solidFill>
                  <a:srgbClr val="FF0000"/>
                </a:solidFill>
              </a:rPr>
              <a:t>用いて記載する</a:t>
            </a:r>
            <a:r>
              <a:rPr kumimoji="1" lang="ja-JP" altLang="en-US" sz="1400" dirty="0" smtClean="0">
                <a:solidFill>
                  <a:srgbClr val="FF0000"/>
                </a:solidFill>
              </a:rPr>
              <a:t>ことが望ましい）。</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a:solidFill>
                  <a:srgbClr val="FF0000"/>
                </a:solidFill>
              </a:rPr>
              <a:t>購入</a:t>
            </a:r>
            <a:r>
              <a:rPr kumimoji="1" lang="ja-JP" altLang="en-US" sz="1400" dirty="0" smtClean="0">
                <a:solidFill>
                  <a:srgbClr val="FF0000"/>
                </a:solidFill>
              </a:rPr>
              <a:t>した二次元バーコードチケットの二次元バーコードの画面イメージ図を記述すること。なお</a:t>
            </a:r>
            <a:r>
              <a:rPr kumimoji="1" lang="ja-JP" altLang="en-US" sz="1400" dirty="0">
                <a:solidFill>
                  <a:srgbClr val="FF0000"/>
                </a:solidFill>
              </a:rPr>
              <a:t>、チケット単位又は個人単位で二次元バーコードを分けるべきか、セットチケットの場合に対象施設等ごとに二次元バーコードを分けるべきかを含め、グローバルスタンダードに照らして、</a:t>
            </a:r>
            <a:r>
              <a:rPr kumimoji="1" lang="en-US" altLang="ja-JP" sz="1400" dirty="0">
                <a:solidFill>
                  <a:srgbClr val="FF0000"/>
                </a:solidFill>
              </a:rPr>
              <a:t>UI/UX</a:t>
            </a:r>
            <a:r>
              <a:rPr kumimoji="1" lang="ja-JP" altLang="en-US" sz="1400" dirty="0">
                <a:solidFill>
                  <a:srgbClr val="FF0000"/>
                </a:solidFill>
              </a:rPr>
              <a:t>を考慮したチケットの使用方法を提案すること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p:txBody>
      </p:sp>
    </p:spTree>
    <p:extLst>
      <p:ext uri="{BB962C8B-B14F-4D97-AF65-F5344CB8AC3E}">
        <p14:creationId xmlns:p14="http://schemas.microsoft.com/office/powerpoint/2010/main" val="993674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３－３　</a:t>
            </a:r>
            <a:r>
              <a:rPr lang="ja-JP" altLang="en-US" b="1" dirty="0" smtClean="0">
                <a:solidFill>
                  <a:sysClr val="windowText" lastClr="000000"/>
                </a:solidFill>
                <a:latin typeface="Meiryo UI" panose="020B0604030504040204" pitchFamily="50" charset="-128"/>
                <a:ea typeface="Meiryo UI" panose="020B0604030504040204" pitchFamily="50" charset="-128"/>
              </a:rPr>
              <a:t>管理者</a:t>
            </a:r>
            <a:r>
              <a:rPr lang="ja-JP" altLang="en-US" b="1" dirty="0">
                <a:solidFill>
                  <a:sysClr val="windowText" lastClr="000000"/>
                </a:solidFill>
                <a:latin typeface="Meiryo UI" panose="020B0604030504040204" pitchFamily="50" charset="-128"/>
                <a:ea typeface="Meiryo UI" panose="020B0604030504040204" pitchFamily="50" charset="-128"/>
              </a:rPr>
              <a:t>機能</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３</a:t>
            </a:r>
            <a:r>
              <a:rPr kumimoji="1" lang="en-US" altLang="ja-JP" sz="1600" dirty="0" smtClean="0"/>
              <a:t>-</a:t>
            </a:r>
            <a:r>
              <a:rPr kumimoji="1" lang="ja-JP" altLang="en-US" sz="1600" dirty="0"/>
              <a:t>１　</a:t>
            </a:r>
            <a:r>
              <a:rPr kumimoji="1" lang="ja-JP" altLang="en-US" sz="1600" dirty="0" smtClean="0"/>
              <a:t>マスタ</a:t>
            </a:r>
            <a:r>
              <a:rPr kumimoji="1" lang="ja-JP" altLang="en-US" sz="1600" dirty="0"/>
              <a:t>管理</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30538" cy="1815882"/>
          </a:xfrm>
          <a:prstGeom prst="rect">
            <a:avLst/>
          </a:prstGeom>
          <a:noFill/>
        </p:spPr>
        <p:txBody>
          <a:bodyPr wrap="square" rtlCol="0">
            <a:spAutoFit/>
          </a:bodyPr>
          <a:lstStyle/>
          <a:p>
            <a:r>
              <a:rPr kumimoji="1" lang="en-US" altLang="ja-JP" sz="1400" dirty="0" smtClean="0">
                <a:solidFill>
                  <a:srgbClr val="FF0000"/>
                </a:solidFill>
              </a:rPr>
              <a:t>【</a:t>
            </a:r>
            <a:r>
              <a:rPr kumimoji="1" lang="ja-JP" altLang="en-US" sz="1400" dirty="0" smtClean="0">
                <a:solidFill>
                  <a:srgbClr val="FF0000"/>
                </a:solidFill>
              </a:rPr>
              <a:t>このテキストボックスは提出前に削除してください。 </a:t>
            </a:r>
            <a:r>
              <a:rPr kumimoji="1" lang="en-US" altLang="ja-JP" sz="1400" dirty="0" smtClean="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調達仕様書別表第１で示して</a:t>
            </a:r>
            <a:r>
              <a:rPr kumimoji="1" lang="ja-JP" altLang="en-US" sz="1400" dirty="0" smtClean="0">
                <a:solidFill>
                  <a:srgbClr val="FF0000"/>
                </a:solidFill>
              </a:rPr>
              <a:t>いるマスタ管理に係る各要件について、その</a:t>
            </a:r>
            <a:r>
              <a:rPr kumimoji="1" lang="ja-JP" altLang="en-US" sz="1400" dirty="0">
                <a:solidFill>
                  <a:srgbClr val="FF0000"/>
                </a:solidFill>
              </a:rPr>
              <a:t>実現方法</a:t>
            </a:r>
            <a:r>
              <a:rPr kumimoji="1" lang="ja-JP" altLang="en-US" sz="1400" dirty="0" smtClean="0">
                <a:solidFill>
                  <a:srgbClr val="FF0000"/>
                </a:solidFill>
              </a:rPr>
              <a:t>を詳細</a:t>
            </a:r>
            <a:r>
              <a:rPr kumimoji="1" lang="ja-JP" altLang="en-US" sz="1400" dirty="0">
                <a:solidFill>
                  <a:srgbClr val="FF0000"/>
                </a:solidFill>
              </a:rPr>
              <a:t>に記載する</a:t>
            </a:r>
            <a:r>
              <a:rPr kumimoji="1" lang="ja-JP" altLang="en-US" sz="1400" dirty="0" smtClean="0">
                <a:solidFill>
                  <a:srgbClr val="FF0000"/>
                </a:solidFill>
              </a:rPr>
              <a:t>こと。その際に、想定するマスタ構成をわかりやすく記載すること。</a:t>
            </a:r>
            <a:endParaRPr kumimoji="1" lang="en-US" altLang="ja-JP" sz="1400" dirty="0">
              <a:solidFill>
                <a:srgbClr val="FF0000"/>
              </a:solidFill>
            </a:endParaRPr>
          </a:p>
          <a:p>
            <a:pPr marL="285750" indent="-285750">
              <a:buFont typeface="Wingdings" panose="05000000000000000000" pitchFamily="2" charset="2"/>
              <a:buChar char="n"/>
            </a:pPr>
            <a:r>
              <a:rPr kumimoji="1" lang="ja-JP" altLang="en-US" sz="1400" dirty="0">
                <a:solidFill>
                  <a:srgbClr val="FF0000"/>
                </a:solidFill>
              </a:rPr>
              <a:t>特</a:t>
            </a:r>
            <a:r>
              <a:rPr kumimoji="1" lang="ja-JP" altLang="en-US" sz="1400" dirty="0" smtClean="0">
                <a:solidFill>
                  <a:srgbClr val="FF0000"/>
                </a:solidFill>
              </a:rPr>
              <a:t>にクーポンマスタについては、クーポンの発行方式も含め、</a:t>
            </a:r>
            <a:r>
              <a:rPr kumimoji="1" lang="ja-JP" altLang="en-US" sz="1400" dirty="0">
                <a:solidFill>
                  <a:srgbClr val="FF0000"/>
                </a:solidFill>
              </a:rPr>
              <a:t>容易</a:t>
            </a:r>
            <a:r>
              <a:rPr kumimoji="1" lang="ja-JP" altLang="en-US" sz="1400" dirty="0" smtClean="0">
                <a:solidFill>
                  <a:srgbClr val="FF0000"/>
                </a:solidFill>
              </a:rPr>
              <a:t>にイメージができる</a:t>
            </a:r>
            <a:r>
              <a:rPr kumimoji="1" lang="ja-JP" altLang="en-US" sz="1400" dirty="0">
                <a:solidFill>
                  <a:srgbClr val="FF0000"/>
                </a:solidFill>
              </a:rPr>
              <a:t>よう記載する</a:t>
            </a:r>
            <a:r>
              <a:rPr kumimoji="1" lang="ja-JP" altLang="en-US" sz="1400" dirty="0" smtClean="0">
                <a:solidFill>
                  <a:srgbClr val="FF0000"/>
                </a:solidFill>
              </a:rPr>
              <a:t>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マスタ</a:t>
            </a:r>
            <a:r>
              <a:rPr kumimoji="1" lang="ja-JP" altLang="en-US" sz="1400" dirty="0">
                <a:solidFill>
                  <a:srgbClr val="FF0000"/>
                </a:solidFill>
              </a:rPr>
              <a:t>登録・修正・</a:t>
            </a:r>
            <a:r>
              <a:rPr kumimoji="1" lang="ja-JP" altLang="en-US" sz="1400" dirty="0" smtClean="0">
                <a:solidFill>
                  <a:srgbClr val="FF0000"/>
                </a:solidFill>
              </a:rPr>
              <a:t>廃止の流れを詳細</a:t>
            </a:r>
            <a:r>
              <a:rPr kumimoji="1" lang="ja-JP" altLang="en-US" sz="1400" dirty="0">
                <a:solidFill>
                  <a:srgbClr val="FF0000"/>
                </a:solidFill>
              </a:rPr>
              <a:t>に記載する</a:t>
            </a:r>
            <a:r>
              <a:rPr kumimoji="1" lang="ja-JP" altLang="en-US" sz="1400" dirty="0" smtClean="0">
                <a:solidFill>
                  <a:srgbClr val="FF0000"/>
                </a:solidFill>
              </a:rPr>
              <a:t>こと。</a:t>
            </a:r>
            <a:endParaRPr kumimoji="1" lang="en-US" altLang="ja-JP"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申込機能、抽選機能について、その実現方法を詳細に記載</a:t>
            </a:r>
            <a:r>
              <a:rPr kumimoji="1" lang="ja-JP" altLang="en-US" sz="1400" dirty="0">
                <a:solidFill>
                  <a:srgbClr val="FF0000"/>
                </a:solidFill>
              </a:rPr>
              <a:t>すること（イメージ図等を用いて記載することが望ましい</a:t>
            </a:r>
            <a:r>
              <a:rPr kumimoji="1" lang="ja-JP" altLang="en-US" sz="1400" dirty="0" smtClean="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本項目に関連する事項で、本市に有用であると考えるものがあれば</a:t>
            </a:r>
            <a:r>
              <a:rPr kumimoji="1" lang="ja-JP" altLang="en-US" sz="1400" dirty="0">
                <a:solidFill>
                  <a:srgbClr val="FF0000"/>
                </a:solidFill>
              </a:rPr>
              <a:t>、記載する</a:t>
            </a:r>
            <a:r>
              <a:rPr kumimoji="1" lang="ja-JP" altLang="en-US" sz="1400" dirty="0" smtClean="0">
                <a:solidFill>
                  <a:srgbClr val="FF0000"/>
                </a:solidFill>
              </a:rPr>
              <a:t>こと。</a:t>
            </a:r>
            <a:endParaRPr kumimoji="1" lang="ja-JP" altLang="en-US" sz="1400" dirty="0">
              <a:solidFill>
                <a:srgbClr val="FF0000"/>
              </a:solidFill>
            </a:endParaRPr>
          </a:p>
        </p:txBody>
      </p:sp>
    </p:spTree>
    <p:extLst>
      <p:ext uri="{BB962C8B-B14F-4D97-AF65-F5344CB8AC3E}">
        <p14:creationId xmlns:p14="http://schemas.microsoft.com/office/powerpoint/2010/main" val="667092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３</a:t>
            </a:r>
            <a:r>
              <a:rPr lang="zh-TW" altLang="en-US" b="1" dirty="0" smtClean="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管理者</a:t>
            </a:r>
            <a:r>
              <a:rPr lang="ja-JP" altLang="en-US" b="1" dirty="0">
                <a:solidFill>
                  <a:sysClr val="windowText" lastClr="000000"/>
                </a:solidFill>
                <a:latin typeface="Meiryo UI" panose="020B0604030504040204" pitchFamily="50" charset="-128"/>
                <a:ea typeface="Meiryo UI" panose="020B0604030504040204" pitchFamily="50" charset="-128"/>
              </a:rPr>
              <a:t>機能</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３</a:t>
            </a:r>
            <a:r>
              <a:rPr kumimoji="1" lang="en-US" altLang="ja-JP" sz="1600" dirty="0" smtClean="0"/>
              <a:t>-</a:t>
            </a:r>
            <a:r>
              <a:rPr kumimoji="1" lang="ja-JP" altLang="en-US" sz="1600" dirty="0"/>
              <a:t>２　</a:t>
            </a:r>
            <a:r>
              <a:rPr kumimoji="1" lang="ja-JP" altLang="en-US" sz="1600" dirty="0" smtClean="0"/>
              <a:t>チケット購入管理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24</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30538" cy="1815882"/>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調達仕様書別表第１で示して</a:t>
            </a:r>
            <a:r>
              <a:rPr kumimoji="1" lang="ja-JP" altLang="en-US" sz="1400" dirty="0" smtClean="0">
                <a:solidFill>
                  <a:srgbClr val="FF0000"/>
                </a:solidFill>
              </a:rPr>
              <a:t>いるチケット購入管理に</a:t>
            </a:r>
            <a:r>
              <a:rPr kumimoji="1" lang="ja-JP" altLang="en-US" sz="1400" dirty="0">
                <a:solidFill>
                  <a:srgbClr val="FF0000"/>
                </a:solidFill>
              </a:rPr>
              <a:t>係る各要件について、その実現方法を詳細に記載すること。その際に、想定するマスタ構成をわかりやすく記載すること。</a:t>
            </a:r>
            <a:endParaRPr kumimoji="1" lang="en-US" altLang="ja-JP"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キャンセル待ち登録機能及び抽選</a:t>
            </a:r>
            <a:r>
              <a:rPr kumimoji="1" lang="ja-JP" altLang="en-US" sz="1400" dirty="0">
                <a:solidFill>
                  <a:srgbClr val="FF0000"/>
                </a:solidFill>
              </a:rPr>
              <a:t>機能について、その実現方法を詳細に記載すること（イメージ図等を用いて記載することが望ましい）</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キャンセル待ち登録機能</a:t>
            </a:r>
            <a:r>
              <a:rPr kumimoji="1" lang="ja-JP" altLang="en-US" sz="1400" dirty="0">
                <a:solidFill>
                  <a:srgbClr val="FF0000"/>
                </a:solidFill>
              </a:rPr>
              <a:t>が提案見積額の範囲内で実現できない場合は、開発に要する概算金額もあわせて記載すること</a:t>
            </a:r>
            <a:r>
              <a:rPr kumimoji="1" lang="ja-JP" altLang="en-US" sz="1400" dirty="0" smtClean="0">
                <a:solidFill>
                  <a:srgbClr val="FF0000"/>
                </a:solidFill>
              </a:rPr>
              <a:t>。</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a:solidFill>
                  <a:srgbClr val="FF0000"/>
                </a:solidFill>
              </a:rPr>
              <a:t>本項目に関連する事項で、本市に有用であると考えるものがあれば、記載すること。</a:t>
            </a:r>
          </a:p>
        </p:txBody>
      </p:sp>
    </p:spTree>
    <p:extLst>
      <p:ext uri="{BB962C8B-B14F-4D97-AF65-F5344CB8AC3E}">
        <p14:creationId xmlns:p14="http://schemas.microsoft.com/office/powerpoint/2010/main" val="14993238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３</a:t>
            </a:r>
            <a:r>
              <a:rPr lang="zh-TW" altLang="en-US" b="1" dirty="0" smtClean="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管理者</a:t>
            </a:r>
            <a:r>
              <a:rPr lang="ja-JP" altLang="en-US" b="1" dirty="0">
                <a:solidFill>
                  <a:sysClr val="windowText" lastClr="000000"/>
                </a:solidFill>
                <a:latin typeface="Meiryo UI" panose="020B0604030504040204" pitchFamily="50" charset="-128"/>
                <a:ea typeface="Meiryo UI" panose="020B0604030504040204" pitchFamily="50" charset="-128"/>
              </a:rPr>
              <a:t>機能</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３</a:t>
            </a:r>
            <a:r>
              <a:rPr kumimoji="1" lang="en-US" altLang="ja-JP" sz="1600" dirty="0" smtClean="0"/>
              <a:t>-</a:t>
            </a:r>
            <a:r>
              <a:rPr kumimoji="1" lang="ja-JP" altLang="en-US" sz="1600" dirty="0"/>
              <a:t>３　</a:t>
            </a:r>
            <a:r>
              <a:rPr kumimoji="1" lang="ja-JP" altLang="en-US" sz="1600" dirty="0" smtClean="0"/>
              <a:t>在庫管理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30538"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調達仕様書別表第１で示して</a:t>
            </a:r>
            <a:r>
              <a:rPr kumimoji="1" lang="ja-JP" altLang="en-US" sz="1400" dirty="0" smtClean="0">
                <a:solidFill>
                  <a:srgbClr val="FF0000"/>
                </a:solidFill>
              </a:rPr>
              <a:t>いる在庫</a:t>
            </a:r>
            <a:r>
              <a:rPr kumimoji="1" lang="ja-JP" altLang="en-US" sz="1400" dirty="0">
                <a:solidFill>
                  <a:srgbClr val="FF0000"/>
                </a:solidFill>
              </a:rPr>
              <a:t>管理に係る各要件に</a:t>
            </a:r>
            <a:r>
              <a:rPr kumimoji="1" lang="ja-JP" altLang="en-US" sz="1400" dirty="0" smtClean="0">
                <a:solidFill>
                  <a:srgbClr val="FF0000"/>
                </a:solidFill>
              </a:rPr>
              <a:t>ついて</a:t>
            </a:r>
            <a:r>
              <a:rPr kumimoji="1" lang="ja-JP" altLang="en-US" sz="1400" dirty="0">
                <a:solidFill>
                  <a:srgbClr val="FF0000"/>
                </a:solidFill>
              </a:rPr>
              <a:t>、その実現方法を詳細に記載すること。</a:t>
            </a:r>
          </a:p>
          <a:p>
            <a:pPr marL="285750" indent="-285750">
              <a:buFont typeface="Wingdings" panose="05000000000000000000" pitchFamily="2" charset="2"/>
              <a:buChar char="n"/>
            </a:pPr>
            <a:r>
              <a:rPr kumimoji="1" lang="ja-JP" altLang="en-US" sz="1400" dirty="0" smtClean="0">
                <a:solidFill>
                  <a:srgbClr val="FF0000"/>
                </a:solidFill>
              </a:rPr>
              <a:t>在庫管理情報</a:t>
            </a:r>
            <a:r>
              <a:rPr kumimoji="1" lang="ja-JP" altLang="en-US" sz="1400" dirty="0">
                <a:solidFill>
                  <a:srgbClr val="FF0000"/>
                </a:solidFill>
              </a:rPr>
              <a:t>について、データ項目を記載すること。その際、各項目について簡潔な説明を付すこと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p:txBody>
      </p:sp>
    </p:spTree>
    <p:extLst>
      <p:ext uri="{BB962C8B-B14F-4D97-AF65-F5344CB8AC3E}">
        <p14:creationId xmlns:p14="http://schemas.microsoft.com/office/powerpoint/2010/main" val="40945299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３</a:t>
            </a:r>
            <a:r>
              <a:rPr lang="zh-TW" altLang="en-US" b="1" dirty="0" smtClean="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管理者</a:t>
            </a:r>
            <a:r>
              <a:rPr lang="ja-JP" altLang="en-US" b="1" dirty="0">
                <a:solidFill>
                  <a:sysClr val="windowText" lastClr="000000"/>
                </a:solidFill>
                <a:latin typeface="Meiryo UI" panose="020B0604030504040204" pitchFamily="50" charset="-128"/>
                <a:ea typeface="Meiryo UI" panose="020B0604030504040204" pitchFamily="50" charset="-128"/>
              </a:rPr>
              <a:t>機能</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３</a:t>
            </a:r>
            <a:r>
              <a:rPr kumimoji="1" lang="en-US" altLang="ja-JP" sz="1600" dirty="0" smtClean="0"/>
              <a:t>-</a:t>
            </a:r>
            <a:r>
              <a:rPr kumimoji="1" lang="ja-JP" altLang="en-US" sz="1600" dirty="0"/>
              <a:t>４　</a:t>
            </a:r>
            <a:r>
              <a:rPr kumimoji="1" lang="ja-JP" altLang="en-US" sz="1600" dirty="0" smtClean="0"/>
              <a:t>チケット配布</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30538"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調達仕様書別表第１で示して</a:t>
            </a:r>
            <a:r>
              <a:rPr kumimoji="1" lang="ja-JP" altLang="en-US" sz="1400" dirty="0" smtClean="0">
                <a:solidFill>
                  <a:srgbClr val="FF0000"/>
                </a:solidFill>
              </a:rPr>
              <a:t>いるチケット</a:t>
            </a:r>
            <a:r>
              <a:rPr kumimoji="1" lang="ja-JP" altLang="en-US" sz="1400" dirty="0">
                <a:solidFill>
                  <a:srgbClr val="FF0000"/>
                </a:solidFill>
              </a:rPr>
              <a:t>配布に</a:t>
            </a:r>
            <a:r>
              <a:rPr kumimoji="1" lang="ja-JP" altLang="en-US" sz="1400" dirty="0" smtClean="0">
                <a:solidFill>
                  <a:srgbClr val="FF0000"/>
                </a:solidFill>
              </a:rPr>
              <a:t>係る要件</a:t>
            </a:r>
            <a:r>
              <a:rPr kumimoji="1" lang="ja-JP" altLang="en-US" sz="1400" dirty="0">
                <a:solidFill>
                  <a:srgbClr val="FF0000"/>
                </a:solidFill>
              </a:rPr>
              <a:t>に</a:t>
            </a:r>
            <a:r>
              <a:rPr kumimoji="1" lang="ja-JP" altLang="en-US" sz="1400" dirty="0" smtClean="0">
                <a:solidFill>
                  <a:srgbClr val="FF0000"/>
                </a:solidFill>
              </a:rPr>
              <a:t>ついて</a:t>
            </a:r>
            <a:r>
              <a:rPr kumimoji="1" lang="ja-JP" altLang="en-US" sz="1400" dirty="0">
                <a:solidFill>
                  <a:srgbClr val="FF0000"/>
                </a:solidFill>
              </a:rPr>
              <a:t>、その実現方法を詳細に記載すること。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p:txBody>
      </p:sp>
    </p:spTree>
    <p:extLst>
      <p:ext uri="{BB962C8B-B14F-4D97-AF65-F5344CB8AC3E}">
        <p14:creationId xmlns:p14="http://schemas.microsoft.com/office/powerpoint/2010/main" val="12747876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３</a:t>
            </a:r>
            <a:r>
              <a:rPr lang="zh-TW" altLang="en-US" b="1" dirty="0" smtClean="0">
                <a:solidFill>
                  <a:sysClr val="windowText" lastClr="000000"/>
                </a:solidFill>
                <a:latin typeface="Meiryo UI" panose="020B0604030504040204" pitchFamily="50" charset="-128"/>
                <a:ea typeface="Meiryo UI" panose="020B0604030504040204" pitchFamily="50" charset="-128"/>
              </a:rPr>
              <a:t>　</a:t>
            </a:r>
            <a:r>
              <a:rPr lang="ja-JP" altLang="en-US" b="1" dirty="0">
                <a:solidFill>
                  <a:sysClr val="windowText" lastClr="000000"/>
                </a:solidFill>
                <a:latin typeface="Meiryo UI" panose="020B0604030504040204" pitchFamily="50" charset="-128"/>
                <a:ea typeface="Meiryo UI" panose="020B0604030504040204" pitchFamily="50" charset="-128"/>
              </a:rPr>
              <a:t>管理者</a:t>
            </a:r>
            <a:r>
              <a:rPr lang="zh-TW" altLang="en-US" b="1" dirty="0" smtClean="0">
                <a:solidFill>
                  <a:sysClr val="windowText" lastClr="000000"/>
                </a:solidFill>
                <a:latin typeface="Meiryo UI" panose="020B0604030504040204" pitchFamily="50" charset="-128"/>
                <a:ea typeface="Meiryo UI" panose="020B0604030504040204" pitchFamily="50" charset="-128"/>
              </a:rPr>
              <a:t>機能</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３</a:t>
            </a:r>
            <a:r>
              <a:rPr kumimoji="1" lang="en-US" altLang="ja-JP" sz="1600" dirty="0" smtClean="0"/>
              <a:t>-</a:t>
            </a:r>
            <a:r>
              <a:rPr kumimoji="1" lang="ja-JP" altLang="en-US" sz="1600" dirty="0"/>
              <a:t>５　データ利活用・マーケティング</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730954"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調達仕様書別表第１で示しているデータ利活用・マーケティング</a:t>
            </a:r>
            <a:r>
              <a:rPr kumimoji="1" lang="ja-JP" altLang="en-US" sz="1400" dirty="0" smtClean="0">
                <a:solidFill>
                  <a:srgbClr val="FF0000"/>
                </a:solidFill>
              </a:rPr>
              <a:t>に</a:t>
            </a:r>
            <a:r>
              <a:rPr kumimoji="1" lang="ja-JP" altLang="en-US" sz="1400" smtClean="0">
                <a:solidFill>
                  <a:srgbClr val="FF0000"/>
                </a:solidFill>
              </a:rPr>
              <a:t>係る各要件について</a:t>
            </a:r>
            <a:r>
              <a:rPr kumimoji="1" lang="ja-JP" altLang="en-US" sz="1400" dirty="0">
                <a:solidFill>
                  <a:srgbClr val="FF0000"/>
                </a:solidFill>
              </a:rPr>
              <a:t>、その実現方法を詳細に記載すること。</a:t>
            </a:r>
          </a:p>
          <a:p>
            <a:pPr marL="285750" indent="-285750">
              <a:buFont typeface="Wingdings" panose="05000000000000000000" pitchFamily="2" charset="2"/>
              <a:buChar char="n"/>
            </a:pPr>
            <a:r>
              <a:rPr kumimoji="1" lang="ja-JP" altLang="en-US" sz="1400" dirty="0" smtClean="0">
                <a:solidFill>
                  <a:srgbClr val="FF0000"/>
                </a:solidFill>
              </a:rPr>
              <a:t>ダッシュボード機能が提案見積額の範囲内で実現できない場合は、開発に要する概算</a:t>
            </a:r>
            <a:r>
              <a:rPr kumimoji="1" lang="ja-JP" altLang="en-US" sz="1400" dirty="0">
                <a:solidFill>
                  <a:srgbClr val="FF0000"/>
                </a:solidFill>
              </a:rPr>
              <a:t>金額もあわせて記載する</a:t>
            </a:r>
            <a:r>
              <a:rPr kumimoji="1" lang="ja-JP" altLang="en-US" sz="1400" dirty="0" smtClean="0">
                <a:solidFill>
                  <a:srgbClr val="FF0000"/>
                </a:solidFill>
              </a:rPr>
              <a:t>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p:txBody>
      </p:sp>
    </p:spTree>
    <p:extLst>
      <p:ext uri="{BB962C8B-B14F-4D97-AF65-F5344CB8AC3E}">
        <p14:creationId xmlns:p14="http://schemas.microsoft.com/office/powerpoint/2010/main" val="4094215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３－４　セキュリティ要件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４</a:t>
            </a:r>
            <a:r>
              <a:rPr kumimoji="1" lang="en-US" altLang="ja-JP" sz="1600" dirty="0" smtClean="0"/>
              <a:t>-</a:t>
            </a:r>
            <a:r>
              <a:rPr kumimoji="1" lang="ja-JP" altLang="en-US" sz="1600" dirty="0"/>
              <a:t>１　</a:t>
            </a:r>
            <a:r>
              <a:rPr kumimoji="1" lang="ja-JP" altLang="en-US" sz="1600" dirty="0" smtClean="0"/>
              <a:t>セキュリティ</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5" y="1173273"/>
            <a:ext cx="8417803" cy="2462213"/>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調達仕様書で示して</a:t>
            </a:r>
            <a:r>
              <a:rPr kumimoji="1" lang="ja-JP" altLang="en-US" sz="1400" dirty="0" smtClean="0">
                <a:solidFill>
                  <a:srgbClr val="FF0000"/>
                </a:solidFill>
              </a:rPr>
              <a:t>いるセキュリティに係る各要件について</a:t>
            </a:r>
            <a:r>
              <a:rPr kumimoji="1" lang="ja-JP" altLang="en-US" sz="1400" dirty="0">
                <a:solidFill>
                  <a:srgbClr val="FF0000"/>
                </a:solidFill>
              </a:rPr>
              <a:t>、その実現方法を詳細に記載すること。</a:t>
            </a:r>
          </a:p>
          <a:p>
            <a:pPr marL="285750" indent="-285750">
              <a:buFont typeface="Wingdings" panose="05000000000000000000" pitchFamily="2" charset="2"/>
              <a:buChar char="n"/>
            </a:pPr>
            <a:r>
              <a:rPr kumimoji="1" lang="ja-JP" altLang="en-US" sz="1400" dirty="0" smtClean="0">
                <a:solidFill>
                  <a:srgbClr val="FF0000"/>
                </a:solidFill>
              </a:rPr>
              <a:t>本項</a:t>
            </a:r>
            <a:r>
              <a:rPr kumimoji="1" lang="ja-JP" altLang="en-US" sz="1400" dirty="0">
                <a:solidFill>
                  <a:srgbClr val="FF0000"/>
                </a:solidFill>
              </a:rPr>
              <a:t>に示した不正プログラム対応や、システム管理ツール等へのアクセス権設定、データベースの保管</a:t>
            </a:r>
            <a:r>
              <a:rPr kumimoji="1" lang="ja-JP" altLang="en-US" sz="1400" dirty="0" smtClean="0">
                <a:solidFill>
                  <a:srgbClr val="FF0000"/>
                </a:solidFill>
              </a:rPr>
              <a:t>場所等に</a:t>
            </a:r>
            <a:r>
              <a:rPr kumimoji="1" lang="ja-JP" altLang="en-US" sz="1400" dirty="0">
                <a:solidFill>
                  <a:srgbClr val="FF0000"/>
                </a:solidFill>
              </a:rPr>
              <a:t>ついて、その考え方を示した上で、対応策を記載すること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アカウント乗っ取り行為を含め、想定される不正利用行為等についてその</a:t>
            </a:r>
            <a:r>
              <a:rPr kumimoji="1" lang="ja-JP" altLang="en-US" sz="1400" dirty="0">
                <a:solidFill>
                  <a:srgbClr val="FF0000"/>
                </a:solidFill>
              </a:rPr>
              <a:t>詳細を示した上で、具体的な対応策等があれば記載すること。</a:t>
            </a:r>
          </a:p>
          <a:p>
            <a:pPr marL="285750" indent="-285750">
              <a:buFont typeface="Wingdings" panose="05000000000000000000" pitchFamily="2" charset="2"/>
              <a:buChar char="n"/>
            </a:pPr>
            <a:r>
              <a:rPr kumimoji="1" lang="ja-JP" altLang="en-US" sz="1400" dirty="0">
                <a:solidFill>
                  <a:srgbClr val="FF0000"/>
                </a:solidFill>
              </a:rPr>
              <a:t>保存データや通信方法について、どのようなセキュリティ対策を施しているのか、想定している暗号化方式も含めて記載すること。</a:t>
            </a:r>
          </a:p>
          <a:p>
            <a:pPr marL="285750" indent="-285750">
              <a:buFont typeface="Wingdings" panose="05000000000000000000" pitchFamily="2" charset="2"/>
              <a:buChar char="n"/>
            </a:pPr>
            <a:r>
              <a:rPr kumimoji="1" lang="ja-JP" altLang="en-US" sz="1400" dirty="0">
                <a:solidFill>
                  <a:srgbClr val="FF0000"/>
                </a:solidFill>
              </a:rPr>
              <a:t>「電子政府における調達のために参照すべき暗号のリスト （</a:t>
            </a:r>
            <a:r>
              <a:rPr kumimoji="1" lang="en-US" altLang="ja-JP" sz="1400" dirty="0">
                <a:solidFill>
                  <a:srgbClr val="FF0000"/>
                </a:solidFill>
              </a:rPr>
              <a:t>CRYPTREC </a:t>
            </a:r>
            <a:r>
              <a:rPr kumimoji="1" lang="ja-JP" altLang="en-US" sz="1400" dirty="0">
                <a:solidFill>
                  <a:srgbClr val="FF0000"/>
                </a:solidFill>
              </a:rPr>
              <a:t>暗号リスト）」の「電子政府推奨暗号リスト」中で推奨された暗号利用モードで暗号化されるのかについて、言及すること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p:txBody>
      </p:sp>
    </p:spTree>
    <p:extLst>
      <p:ext uri="{BB962C8B-B14F-4D97-AF65-F5344CB8AC3E}">
        <p14:creationId xmlns:p14="http://schemas.microsoft.com/office/powerpoint/2010/main" val="2355002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４　スケジュール</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４－１　全体</a:t>
            </a:r>
            <a:r>
              <a:rPr kumimoji="1" lang="ja-JP" altLang="en-US" sz="1600" dirty="0" smtClean="0"/>
              <a:t>スケジュール</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令和８年</a:t>
            </a:r>
            <a:r>
              <a:rPr kumimoji="1" lang="ja-JP" altLang="en-US" sz="1400" dirty="0">
                <a:solidFill>
                  <a:srgbClr val="FF0000"/>
                </a:solidFill>
              </a:rPr>
              <a:t>１</a:t>
            </a:r>
            <a:r>
              <a:rPr kumimoji="1" lang="ja-JP" altLang="en-US" sz="1400" dirty="0" smtClean="0">
                <a:solidFill>
                  <a:srgbClr val="FF0000"/>
                </a:solidFill>
              </a:rPr>
              <a:t>月</a:t>
            </a:r>
            <a:r>
              <a:rPr kumimoji="1" lang="ja-JP" altLang="en-US" sz="1400" dirty="0">
                <a:solidFill>
                  <a:srgbClr val="FF0000"/>
                </a:solidFill>
              </a:rPr>
              <a:t>末までに</a:t>
            </a:r>
            <a:r>
              <a:rPr kumimoji="1" lang="ja-JP" altLang="en-US" sz="1400" dirty="0" smtClean="0">
                <a:solidFill>
                  <a:srgbClr val="FF0000"/>
                </a:solidFill>
              </a:rPr>
              <a:t>、入場券型</a:t>
            </a:r>
            <a:r>
              <a:rPr kumimoji="1" lang="ja-JP" altLang="en-US" sz="1400" dirty="0">
                <a:solidFill>
                  <a:srgbClr val="FF0000"/>
                </a:solidFill>
              </a:rPr>
              <a:t>汎用給付システムを構築し、その後、稼働できるスケジュールを記載すること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チケット購入開始は、令和８年２月を</a:t>
            </a:r>
            <a:r>
              <a:rPr kumimoji="1" lang="ja-JP" altLang="en-US" sz="1400" dirty="0">
                <a:solidFill>
                  <a:srgbClr val="FF0000"/>
                </a:solidFill>
              </a:rPr>
              <a:t>予定していることに留意すること</a:t>
            </a:r>
            <a:r>
              <a:rPr kumimoji="1" lang="ja-JP" altLang="en-US" sz="1400" dirty="0" smtClean="0">
                <a:solidFill>
                  <a:srgbClr val="FF0000"/>
                </a:solidFill>
              </a:rPr>
              <a:t>。</a:t>
            </a:r>
            <a:endParaRPr kumimoji="1" lang="ja-JP" altLang="en-US" sz="1400" dirty="0">
              <a:solidFill>
                <a:srgbClr val="FF0000"/>
              </a:solidFill>
            </a:endParaRPr>
          </a:p>
        </p:txBody>
      </p:sp>
    </p:spTree>
    <p:extLst>
      <p:ext uri="{BB962C8B-B14F-4D97-AF65-F5344CB8AC3E}">
        <p14:creationId xmlns:p14="http://schemas.microsoft.com/office/powerpoint/2010/main" val="220774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１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１</a:t>
            </a:r>
            <a:r>
              <a:rPr kumimoji="1" lang="en-US" altLang="ja-JP" sz="1600" dirty="0" smtClean="0"/>
              <a:t>-</a:t>
            </a:r>
            <a:r>
              <a:rPr kumimoji="1" lang="ja-JP" altLang="en-US" sz="1600" dirty="0"/>
              <a:t>２　実施体制</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a:t>
            </a:fld>
            <a:endParaRPr lang="en-US" altLang="ja-JP" dirty="0">
              <a:solidFill>
                <a:sysClr val="windowText" lastClr="000000"/>
              </a:solidFill>
            </a:endParaRPr>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413046" y="1173273"/>
            <a:ext cx="8516316" cy="289310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smtClean="0">
                <a:solidFill>
                  <a:srgbClr val="FF0000"/>
                </a:solidFill>
              </a:rPr>
              <a:t>】</a:t>
            </a:r>
          </a:p>
          <a:p>
            <a:endParaRPr kumimoji="1" lang="en-US" altLang="ja-JP" sz="1400" dirty="0" smtClean="0">
              <a:solidFill>
                <a:srgbClr val="FF0000"/>
              </a:solidFill>
            </a:endParaRPr>
          </a:p>
          <a:p>
            <a:r>
              <a:rPr kumimoji="1" lang="ja-JP" altLang="en-US" sz="1400" dirty="0" smtClean="0">
                <a:solidFill>
                  <a:srgbClr val="FF0000"/>
                </a:solidFill>
              </a:rPr>
              <a:t>①全体構成</a:t>
            </a:r>
            <a:endParaRPr kumimoji="1" lang="en-US" altLang="ja-JP"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プロジェクト</a:t>
            </a:r>
            <a:r>
              <a:rPr kumimoji="1" lang="ja-JP" altLang="en-US" sz="1400" dirty="0">
                <a:solidFill>
                  <a:srgbClr val="FF0000"/>
                </a:solidFill>
              </a:rPr>
              <a:t>実施体制の全体像とその考え方</a:t>
            </a:r>
            <a:r>
              <a:rPr kumimoji="1" lang="ja-JP" altLang="en-US" sz="1400" dirty="0" smtClean="0">
                <a:solidFill>
                  <a:srgbClr val="FF0000"/>
                </a:solidFill>
              </a:rPr>
              <a:t>を</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p>
          <a:p>
            <a:pPr marL="285750" indent="-285750">
              <a:buFont typeface="Wingdings" panose="05000000000000000000" pitchFamily="2" charset="2"/>
              <a:buChar char="n"/>
            </a:pPr>
            <a:r>
              <a:rPr kumimoji="1" lang="ja-JP" altLang="en-US" sz="1400" dirty="0" smtClean="0">
                <a:solidFill>
                  <a:srgbClr val="FF0000"/>
                </a:solidFill>
              </a:rPr>
              <a:t>プロジェクト</a:t>
            </a:r>
            <a:r>
              <a:rPr kumimoji="1" lang="ja-JP" altLang="en-US" sz="1400" dirty="0">
                <a:solidFill>
                  <a:srgbClr val="FF0000"/>
                </a:solidFill>
              </a:rPr>
              <a:t>実施体制の構成と役割</a:t>
            </a:r>
            <a:r>
              <a:rPr kumimoji="1" lang="ja-JP" altLang="en-US" sz="1400" dirty="0" smtClean="0">
                <a:solidFill>
                  <a:srgbClr val="FF0000"/>
                </a:solidFill>
              </a:rPr>
              <a:t>を</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p>
          <a:p>
            <a:pPr marL="285750" indent="-285750">
              <a:buFont typeface="Wingdings" panose="05000000000000000000" pitchFamily="2" charset="2"/>
              <a:buChar char="n"/>
            </a:pPr>
            <a:r>
              <a:rPr kumimoji="1" lang="ja-JP" altLang="en-US" sz="1400" dirty="0" smtClean="0">
                <a:solidFill>
                  <a:srgbClr val="FF0000"/>
                </a:solidFill>
              </a:rPr>
              <a:t>担当者名</a:t>
            </a:r>
            <a:r>
              <a:rPr kumimoji="1" lang="ja-JP" altLang="en-US" sz="1400" dirty="0">
                <a:solidFill>
                  <a:srgbClr val="FF0000"/>
                </a:solidFill>
              </a:rPr>
              <a:t>等の記述</a:t>
            </a:r>
            <a:r>
              <a:rPr kumimoji="1" lang="ja-JP" altLang="en-US" sz="1400" dirty="0" smtClean="0">
                <a:solidFill>
                  <a:srgbClr val="FF0000"/>
                </a:solidFill>
              </a:rPr>
              <a:t>は</a:t>
            </a:r>
            <a:r>
              <a:rPr kumimoji="1" lang="ja-JP" altLang="en-US" sz="1400" dirty="0">
                <a:solidFill>
                  <a:srgbClr val="FF0000"/>
                </a:solidFill>
              </a:rPr>
              <a:t>不可</a:t>
            </a:r>
            <a:r>
              <a:rPr kumimoji="1" lang="ja-JP" altLang="en-US" sz="1400" dirty="0" smtClean="0">
                <a:solidFill>
                  <a:srgbClr val="FF0000"/>
                </a:solidFill>
              </a:rPr>
              <a:t>と</a:t>
            </a:r>
            <a:r>
              <a:rPr kumimoji="1" lang="ja-JP" altLang="en-US" sz="1400" dirty="0">
                <a:solidFill>
                  <a:srgbClr val="FF0000"/>
                </a:solidFill>
              </a:rPr>
              <a:t>する</a:t>
            </a:r>
            <a:r>
              <a:rPr kumimoji="1" lang="ja-JP" altLang="en-US" sz="1400" dirty="0" smtClean="0">
                <a:solidFill>
                  <a:srgbClr val="FF0000"/>
                </a:solidFill>
              </a:rPr>
              <a:t>。</a:t>
            </a:r>
            <a:endParaRPr kumimoji="1" lang="en-US" altLang="ja-JP" sz="1400" dirty="0" smtClean="0">
              <a:solidFill>
                <a:srgbClr val="FF0000"/>
              </a:solidFill>
            </a:endParaRPr>
          </a:p>
          <a:p>
            <a:endParaRPr kumimoji="1" lang="en-US" altLang="ja-JP" sz="1400" dirty="0">
              <a:solidFill>
                <a:srgbClr val="FF0000"/>
              </a:solidFill>
            </a:endParaRPr>
          </a:p>
          <a:p>
            <a:r>
              <a:rPr kumimoji="1" lang="ja-JP" altLang="en-US" sz="1400" dirty="0" smtClean="0">
                <a:solidFill>
                  <a:srgbClr val="FF0000"/>
                </a:solidFill>
              </a:rPr>
              <a:t>②関係法人</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本事業</a:t>
            </a:r>
            <a:r>
              <a:rPr kumimoji="1" lang="ja-JP" altLang="en-US" sz="1400" dirty="0">
                <a:solidFill>
                  <a:srgbClr val="FF0000"/>
                </a:solidFill>
              </a:rPr>
              <a:t>に係る主な法人について、役割を記述すること。業務の一部を再委託することを予定している場合</a:t>
            </a:r>
            <a:r>
              <a:rPr kumimoji="1" lang="ja-JP" altLang="en-US" sz="1400">
                <a:solidFill>
                  <a:srgbClr val="FF0000"/>
                </a:solidFill>
              </a:rPr>
              <a:t>は</a:t>
            </a:r>
            <a:r>
              <a:rPr kumimoji="1" lang="ja-JP" altLang="en-US" sz="1400" smtClean="0">
                <a:solidFill>
                  <a:srgbClr val="FF0000"/>
                </a:solidFill>
              </a:rPr>
              <a:t>、主</a:t>
            </a:r>
            <a:r>
              <a:rPr kumimoji="1" lang="ja-JP" altLang="en-US" sz="1400" dirty="0">
                <a:solidFill>
                  <a:srgbClr val="FF0000"/>
                </a:solidFill>
              </a:rPr>
              <a:t>な再委託内容</a:t>
            </a:r>
            <a:r>
              <a:rPr kumimoji="1" lang="ja-JP" altLang="en-US" sz="1400" dirty="0" smtClean="0">
                <a:solidFill>
                  <a:srgbClr val="FF0000"/>
                </a:solidFill>
              </a:rPr>
              <a:t>を</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r>
              <a:rPr kumimoji="1" lang="ja-JP" altLang="en-US" sz="1400" dirty="0" smtClean="0">
                <a:solidFill>
                  <a:srgbClr val="FF0000"/>
                </a:solidFill>
              </a:rPr>
              <a:t>。</a:t>
            </a:r>
            <a:r>
              <a:rPr kumimoji="1" lang="en-US" altLang="ja-JP" sz="1400" dirty="0">
                <a:solidFill>
                  <a:srgbClr val="FF0000"/>
                </a:solidFill>
              </a:rPr>
              <a:t/>
            </a:r>
            <a:br>
              <a:rPr kumimoji="1" lang="en-US" altLang="ja-JP" sz="1400" dirty="0">
                <a:solidFill>
                  <a:srgbClr val="FF0000"/>
                </a:solidFill>
              </a:rPr>
            </a:br>
            <a:r>
              <a:rPr kumimoji="1" lang="ja-JP" altLang="en-US" sz="1400" dirty="0">
                <a:solidFill>
                  <a:srgbClr val="FF0000"/>
                </a:solidFill>
              </a:rPr>
              <a:t>記載の際、再委託先の事業者名</a:t>
            </a:r>
            <a:r>
              <a:rPr kumimoji="1" lang="ja-JP" altLang="en-US" sz="1400" dirty="0" smtClean="0">
                <a:solidFill>
                  <a:srgbClr val="FF0000"/>
                </a:solidFill>
              </a:rPr>
              <a:t>など、再委託先</a:t>
            </a:r>
            <a:r>
              <a:rPr kumimoji="1" lang="ja-JP" altLang="en-US" sz="1400" dirty="0">
                <a:solidFill>
                  <a:srgbClr val="FF0000"/>
                </a:solidFill>
              </a:rPr>
              <a:t>が特定できるような表示及び記載は不可とする</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なお</a:t>
            </a:r>
            <a:r>
              <a:rPr kumimoji="1" lang="ja-JP" altLang="en-US" sz="1400" dirty="0">
                <a:solidFill>
                  <a:srgbClr val="FF0000"/>
                </a:solidFill>
              </a:rPr>
              <a:t>、再委託する場合に</a:t>
            </a:r>
            <a:r>
              <a:rPr kumimoji="1" lang="ja-JP" altLang="en-US" sz="1400" dirty="0" smtClean="0">
                <a:solidFill>
                  <a:srgbClr val="FF0000"/>
                </a:solidFill>
              </a:rPr>
              <a:t>おいては、</a:t>
            </a:r>
            <a:r>
              <a:rPr kumimoji="1" lang="ja-JP" altLang="en-US" sz="1400" dirty="0">
                <a:solidFill>
                  <a:srgbClr val="FF0000"/>
                </a:solidFill>
              </a:rPr>
              <a:t>事前に書面により本市の承諾を得る必要がある。</a:t>
            </a:r>
          </a:p>
          <a:p>
            <a:pPr marL="285750" indent="-285750">
              <a:buFont typeface="Wingdings" panose="05000000000000000000" pitchFamily="2" charset="2"/>
              <a:buChar char="n"/>
            </a:pPr>
            <a:endParaRPr kumimoji="1" lang="ja-JP" altLang="en-US" sz="1400" dirty="0">
              <a:solidFill>
                <a:srgbClr val="FF0000"/>
              </a:solidFill>
            </a:endParaRPr>
          </a:p>
        </p:txBody>
      </p:sp>
    </p:spTree>
    <p:extLst>
      <p:ext uri="{BB962C8B-B14F-4D97-AF65-F5344CB8AC3E}">
        <p14:creationId xmlns:p14="http://schemas.microsoft.com/office/powerpoint/2010/main" val="11973389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５　運用・保守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５－１　運用・</a:t>
            </a:r>
            <a:r>
              <a:rPr kumimoji="1" lang="ja-JP" altLang="en-US" sz="1600" dirty="0" smtClean="0"/>
              <a:t>保守の実施体制</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2840"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調達仕様書第５項第２号のアに示す運用・保守業務の範囲に対して、責任</a:t>
            </a:r>
            <a:r>
              <a:rPr kumimoji="1" lang="ja-JP" altLang="en-US" sz="1400" dirty="0">
                <a:solidFill>
                  <a:srgbClr val="FF0000"/>
                </a:solidFill>
              </a:rPr>
              <a:t>を</a:t>
            </a:r>
            <a:r>
              <a:rPr kumimoji="1" lang="ja-JP" altLang="en-US" sz="1400" dirty="0" smtClean="0">
                <a:solidFill>
                  <a:srgbClr val="FF0000"/>
                </a:solidFill>
              </a:rPr>
              <a:t>持って</a:t>
            </a:r>
            <a:r>
              <a:rPr kumimoji="1" lang="ja-JP" altLang="en-US" sz="1400" dirty="0">
                <a:solidFill>
                  <a:srgbClr val="FF0000"/>
                </a:solidFill>
              </a:rPr>
              <a:t>対応</a:t>
            </a:r>
            <a:r>
              <a:rPr kumimoji="1" lang="ja-JP" altLang="en-US" sz="1400" dirty="0" smtClean="0">
                <a:solidFill>
                  <a:srgbClr val="FF0000"/>
                </a:solidFill>
              </a:rPr>
              <a:t>できる</a:t>
            </a:r>
            <a:r>
              <a:rPr kumimoji="1" lang="ja-JP" altLang="en-US" sz="1400" dirty="0">
                <a:solidFill>
                  <a:srgbClr val="FF0000"/>
                </a:solidFill>
              </a:rPr>
              <a:t>運用・保守サービス体制であることについて、調達仕様書に従い詳細に記載すること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a:solidFill>
                  <a:srgbClr val="FF0000"/>
                </a:solidFill>
              </a:rPr>
              <a:t>利用者（住民等）及び管理者（職員等）による操作に関する</a:t>
            </a:r>
            <a:r>
              <a:rPr kumimoji="1" lang="ja-JP" altLang="en-US" sz="1400" dirty="0" smtClean="0">
                <a:solidFill>
                  <a:srgbClr val="FF0000"/>
                </a:solidFill>
              </a:rPr>
              <a:t>問い合わせや障害等救急時への対応</a:t>
            </a:r>
            <a:r>
              <a:rPr kumimoji="1" lang="ja-JP" altLang="en-US" sz="1400" dirty="0">
                <a:solidFill>
                  <a:srgbClr val="FF0000"/>
                </a:solidFill>
              </a:rPr>
              <a:t>について、調達仕様書に従い詳細に記載すること</a:t>
            </a:r>
            <a:r>
              <a:rPr kumimoji="1" lang="ja-JP" altLang="en-US" sz="1400" dirty="0" smtClean="0">
                <a:solidFill>
                  <a:srgbClr val="FF0000"/>
                </a:solidFill>
              </a:rPr>
              <a:t>。</a:t>
            </a:r>
            <a:endParaRPr kumimoji="1" lang="ja-JP" altLang="en-US" sz="1400" dirty="0">
              <a:solidFill>
                <a:srgbClr val="FF0000"/>
              </a:solidFill>
            </a:endParaRPr>
          </a:p>
        </p:txBody>
      </p:sp>
    </p:spTree>
    <p:extLst>
      <p:ext uri="{BB962C8B-B14F-4D97-AF65-F5344CB8AC3E}">
        <p14:creationId xmlns:p14="http://schemas.microsoft.com/office/powerpoint/2010/main" val="2726557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５　運用・保守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５－２　運用・</a:t>
            </a:r>
            <a:r>
              <a:rPr kumimoji="1" lang="ja-JP" altLang="en-US" sz="1600" dirty="0" smtClean="0"/>
              <a:t>保守の実施</a:t>
            </a:r>
            <a:r>
              <a:rPr kumimoji="1" lang="ja-JP" altLang="en-US" sz="1600" dirty="0"/>
              <a:t>内容</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運用</a:t>
            </a:r>
            <a:r>
              <a:rPr kumimoji="1" lang="ja-JP" altLang="en-US" sz="1400" dirty="0">
                <a:solidFill>
                  <a:srgbClr val="FF0000"/>
                </a:solidFill>
              </a:rPr>
              <a:t>・保守</a:t>
            </a:r>
            <a:r>
              <a:rPr kumimoji="1" lang="ja-JP" altLang="en-US" sz="1400" dirty="0" smtClean="0">
                <a:solidFill>
                  <a:srgbClr val="FF0000"/>
                </a:solidFill>
              </a:rPr>
              <a:t>の実施内容</a:t>
            </a:r>
            <a:r>
              <a:rPr kumimoji="1" lang="ja-JP" altLang="en-US" sz="1400" dirty="0">
                <a:solidFill>
                  <a:srgbClr val="FF0000"/>
                </a:solidFill>
              </a:rPr>
              <a:t>について、調達仕様書に従い詳細に記載すること。</a:t>
            </a:r>
          </a:p>
          <a:p>
            <a:pPr marL="285750" indent="-285750">
              <a:buFont typeface="Wingdings" panose="05000000000000000000" pitchFamily="2" charset="2"/>
              <a:buChar char="n"/>
            </a:pPr>
            <a:r>
              <a:rPr kumimoji="1" lang="ja-JP" altLang="en-US" sz="1400" dirty="0" smtClean="0">
                <a:solidFill>
                  <a:srgbClr val="FF0000"/>
                </a:solidFill>
              </a:rPr>
              <a:t>対応</a:t>
            </a:r>
            <a:r>
              <a:rPr kumimoji="1" lang="ja-JP" altLang="en-US" sz="1400" dirty="0">
                <a:solidFill>
                  <a:srgbClr val="FF0000"/>
                </a:solidFill>
              </a:rPr>
              <a:t>できない事項がある場合は、その旨を明確に記載すること</a:t>
            </a:r>
            <a:r>
              <a:rPr kumimoji="1" lang="ja-JP" altLang="en-US" sz="1400" dirty="0" smtClean="0">
                <a:solidFill>
                  <a:srgbClr val="FF0000"/>
                </a:solidFill>
              </a:rPr>
              <a:t>。</a:t>
            </a:r>
            <a:endParaRPr kumimoji="1" lang="ja-JP" altLang="en-US" sz="1400" dirty="0">
              <a:solidFill>
                <a:srgbClr val="FF0000"/>
              </a:solidFill>
            </a:endParaRPr>
          </a:p>
        </p:txBody>
      </p:sp>
    </p:spTree>
    <p:extLst>
      <p:ext uri="{BB962C8B-B14F-4D97-AF65-F5344CB8AC3E}">
        <p14:creationId xmlns:p14="http://schemas.microsoft.com/office/powerpoint/2010/main" val="31766947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５　運用・保守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５－３　運営管理業務受託者と</a:t>
            </a:r>
            <a:r>
              <a:rPr kumimoji="1" lang="ja-JP" altLang="en-US" sz="1600" dirty="0" smtClean="0"/>
              <a:t>の連携</a:t>
            </a:r>
            <a:r>
              <a:rPr kumimoji="1" lang="ja-JP" altLang="en-US" sz="1600" dirty="0"/>
              <a:t>及び</a:t>
            </a:r>
            <a:r>
              <a:rPr kumimoji="1" lang="ja-JP" altLang="en-US" sz="1600" dirty="0" smtClean="0"/>
              <a:t>調整</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47777" cy="1169551"/>
          </a:xfrm>
          <a:prstGeom prst="rect">
            <a:avLst/>
          </a:prstGeom>
          <a:noFill/>
        </p:spPr>
        <p:txBody>
          <a:bodyPr wrap="square" rtlCol="0">
            <a:spAutoFit/>
          </a:bodyPr>
          <a:lstStyle/>
          <a:p>
            <a:r>
              <a:rPr kumimoji="1" lang="en-US" altLang="ja-JP" sz="1400" dirty="0" smtClean="0">
                <a:solidFill>
                  <a:srgbClr val="FF0000"/>
                </a:solidFill>
              </a:rPr>
              <a:t>【</a:t>
            </a:r>
            <a:r>
              <a:rPr kumimoji="1" lang="ja-JP" altLang="en-US" sz="1400" dirty="0" smtClean="0">
                <a:solidFill>
                  <a:srgbClr val="FF0000"/>
                </a:solidFill>
              </a:rPr>
              <a:t>このテキストボックスは提出前に削除して</a:t>
            </a:r>
            <a:r>
              <a:rPr kumimoji="1" lang="ja-JP" altLang="en-US" sz="1400" dirty="0">
                <a:solidFill>
                  <a:srgbClr val="FF0000"/>
                </a:solidFill>
              </a:rPr>
              <a:t>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本市</a:t>
            </a:r>
            <a:r>
              <a:rPr kumimoji="1" lang="ja-JP" altLang="en-US" sz="1400" dirty="0">
                <a:solidFill>
                  <a:srgbClr val="FF0000"/>
                </a:solidFill>
              </a:rPr>
              <a:t>が</a:t>
            </a:r>
            <a:r>
              <a:rPr kumimoji="1" lang="ja-JP" altLang="en-US" sz="1400" dirty="0" smtClean="0">
                <a:solidFill>
                  <a:srgbClr val="FF0000"/>
                </a:solidFill>
              </a:rPr>
              <a:t>給付サービス等の運営</a:t>
            </a:r>
            <a:r>
              <a:rPr kumimoji="1" lang="ja-JP" altLang="en-US" sz="1400" dirty="0">
                <a:solidFill>
                  <a:srgbClr val="FF0000"/>
                </a:solidFill>
              </a:rPr>
              <a:t>管理業務を外部事業者へ委託する場合、どのように連携体制を構築するのか具体的に記載すること。</a:t>
            </a:r>
          </a:p>
          <a:p>
            <a:pPr marL="285750" indent="-285750">
              <a:buFont typeface="Wingdings" panose="05000000000000000000" pitchFamily="2" charset="2"/>
              <a:buChar char="n"/>
            </a:pPr>
            <a:r>
              <a:rPr kumimoji="1" lang="ja-JP" altLang="en-US" sz="1400" dirty="0" smtClean="0">
                <a:solidFill>
                  <a:srgbClr val="FF0000"/>
                </a:solidFill>
              </a:rPr>
              <a:t>運営</a:t>
            </a:r>
            <a:r>
              <a:rPr kumimoji="1" lang="ja-JP" altLang="en-US" sz="1400" dirty="0">
                <a:solidFill>
                  <a:srgbClr val="FF0000"/>
                </a:solidFill>
              </a:rPr>
              <a:t>管理業務を外部事業者へ委託する場合の制限事項等があれば明示すること。</a:t>
            </a:r>
          </a:p>
          <a:p>
            <a:pPr marL="285750" indent="-285750">
              <a:buFont typeface="Wingdings" panose="05000000000000000000" pitchFamily="2" charset="2"/>
              <a:buChar char="n"/>
            </a:pPr>
            <a:r>
              <a:rPr kumimoji="1" lang="ja-JP" altLang="en-US" sz="1400" dirty="0" smtClean="0">
                <a:solidFill>
                  <a:srgbClr val="FF0000"/>
                </a:solidFill>
              </a:rPr>
              <a:t>対応</a:t>
            </a:r>
            <a:r>
              <a:rPr kumimoji="1" lang="ja-JP" altLang="en-US" sz="1400" dirty="0">
                <a:solidFill>
                  <a:srgbClr val="FF0000"/>
                </a:solidFill>
              </a:rPr>
              <a:t>できない事項がある場合は、その旨を明確に記載すること。</a:t>
            </a:r>
          </a:p>
        </p:txBody>
      </p:sp>
    </p:spTree>
    <p:extLst>
      <p:ext uri="{BB962C8B-B14F-4D97-AF65-F5344CB8AC3E}">
        <p14:creationId xmlns:p14="http://schemas.microsoft.com/office/powerpoint/2010/main" val="33487853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６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６</a:t>
            </a:r>
            <a:r>
              <a:rPr kumimoji="1" lang="ja-JP" altLang="en-US" sz="1600" dirty="0" smtClean="0"/>
              <a:t>－１－１</a:t>
            </a:r>
            <a:r>
              <a:rPr kumimoji="1" lang="ja-JP" altLang="en-US" sz="1600" dirty="0"/>
              <a:t>　</a:t>
            </a:r>
            <a:r>
              <a:rPr kumimoji="1" lang="ja-JP" altLang="en-US" sz="1600" dirty="0" smtClean="0"/>
              <a:t>機能</a:t>
            </a:r>
            <a:r>
              <a:rPr kumimoji="1" lang="ja-JP" altLang="en-US" sz="1600" dirty="0"/>
              <a:t>要件</a:t>
            </a:r>
            <a:r>
              <a:rPr kumimoji="1" lang="ja-JP" altLang="en-US" sz="1600" dirty="0" smtClean="0"/>
              <a:t>（共通）</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上記３－１「機能要件（共通）」</a:t>
            </a:r>
            <a:r>
              <a:rPr kumimoji="1" lang="ja-JP" altLang="en-US" sz="1400" dirty="0">
                <a:solidFill>
                  <a:srgbClr val="FF0000"/>
                </a:solidFill>
              </a:rPr>
              <a:t>で記載した以外の事項で、本市にとって有益な機能がある場合は、詳細に記載すること。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35490267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６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６</a:t>
            </a:r>
            <a:r>
              <a:rPr kumimoji="1" lang="ja-JP" altLang="en-US" sz="1600" dirty="0" smtClean="0"/>
              <a:t>－１－２</a:t>
            </a:r>
            <a:r>
              <a:rPr kumimoji="1" lang="ja-JP" altLang="en-US" sz="1600" dirty="0"/>
              <a:t>　</a:t>
            </a:r>
            <a:r>
              <a:rPr kumimoji="1" lang="ja-JP" altLang="en-US" sz="1600" dirty="0" smtClean="0"/>
              <a:t>機能</a:t>
            </a:r>
            <a:r>
              <a:rPr kumimoji="1" lang="ja-JP" altLang="en-US" sz="1600" dirty="0"/>
              <a:t>要件</a:t>
            </a:r>
            <a:r>
              <a:rPr kumimoji="1" lang="ja-JP" altLang="en-US" sz="1600" dirty="0" smtClean="0"/>
              <a:t>（利用者機能）</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34</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上記</a:t>
            </a:r>
            <a:r>
              <a:rPr kumimoji="1" lang="ja-JP" altLang="en-US" sz="1400" dirty="0">
                <a:solidFill>
                  <a:srgbClr val="FF0000"/>
                </a:solidFill>
              </a:rPr>
              <a:t>３－２「機能要件</a:t>
            </a:r>
            <a:r>
              <a:rPr kumimoji="1" lang="ja-JP" altLang="en-US" sz="1400" dirty="0" smtClean="0">
                <a:solidFill>
                  <a:srgbClr val="FF0000"/>
                </a:solidFill>
              </a:rPr>
              <a:t>（利用者機能）</a:t>
            </a:r>
            <a:r>
              <a:rPr kumimoji="1" lang="ja-JP" altLang="en-US" sz="1400" dirty="0">
                <a:solidFill>
                  <a:srgbClr val="FF0000"/>
                </a:solidFill>
              </a:rPr>
              <a:t>」で記載した以外の事項で、本市にとって有益な機能がある場合は、詳細に記載すること。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4300245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６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６</a:t>
            </a:r>
            <a:r>
              <a:rPr kumimoji="1" lang="ja-JP" altLang="en-US" sz="1600" dirty="0" smtClean="0"/>
              <a:t>－１－３</a:t>
            </a:r>
            <a:r>
              <a:rPr kumimoji="1" lang="ja-JP" altLang="en-US" sz="1600" dirty="0"/>
              <a:t>　</a:t>
            </a:r>
            <a:r>
              <a:rPr kumimoji="1" lang="ja-JP" altLang="en-US" sz="1600" dirty="0" smtClean="0"/>
              <a:t>機能</a:t>
            </a:r>
            <a:r>
              <a:rPr kumimoji="1" lang="ja-JP" altLang="en-US" sz="1600" dirty="0"/>
              <a:t>要件</a:t>
            </a:r>
            <a:r>
              <a:rPr kumimoji="1" lang="ja-JP" altLang="en-US" sz="1600" dirty="0" smtClean="0"/>
              <a:t>（管理者機能）</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上記</a:t>
            </a:r>
            <a:r>
              <a:rPr kumimoji="1" lang="ja-JP" altLang="en-US" sz="1400" dirty="0">
                <a:solidFill>
                  <a:srgbClr val="FF0000"/>
                </a:solidFill>
              </a:rPr>
              <a:t>３－３「機能要件</a:t>
            </a:r>
            <a:r>
              <a:rPr kumimoji="1" lang="ja-JP" altLang="en-US" sz="1400" dirty="0" smtClean="0">
                <a:solidFill>
                  <a:srgbClr val="FF0000"/>
                </a:solidFill>
              </a:rPr>
              <a:t>（管理者機能）</a:t>
            </a:r>
            <a:r>
              <a:rPr kumimoji="1" lang="ja-JP" altLang="en-US" sz="1400" dirty="0">
                <a:solidFill>
                  <a:srgbClr val="FF0000"/>
                </a:solidFill>
              </a:rPr>
              <a:t>」で記載した以外の事項で、本市にとって有益な機能がある場合は、詳細に記載すること。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42176161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６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６</a:t>
            </a:r>
            <a:r>
              <a:rPr kumimoji="1" lang="ja-JP" altLang="en-US" sz="1600" dirty="0" smtClean="0"/>
              <a:t>－１－４</a:t>
            </a:r>
            <a:r>
              <a:rPr kumimoji="1" lang="ja-JP" altLang="en-US" sz="1600" dirty="0"/>
              <a:t>　</a:t>
            </a:r>
            <a:r>
              <a:rPr kumimoji="1" lang="ja-JP" altLang="en-US" sz="1600" dirty="0" smtClean="0"/>
              <a:t>機能</a:t>
            </a:r>
            <a:r>
              <a:rPr kumimoji="1" lang="ja-JP" altLang="en-US" sz="1600" dirty="0"/>
              <a:t>要件</a:t>
            </a:r>
            <a:r>
              <a:rPr kumimoji="1" lang="ja-JP" altLang="en-US" sz="1600" dirty="0" smtClean="0"/>
              <a:t>（セキュリティ）</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上記</a:t>
            </a:r>
            <a:r>
              <a:rPr kumimoji="1" lang="ja-JP" altLang="en-US" sz="1400" dirty="0">
                <a:solidFill>
                  <a:srgbClr val="FF0000"/>
                </a:solidFill>
              </a:rPr>
              <a:t>３－４「機能要件</a:t>
            </a:r>
            <a:r>
              <a:rPr kumimoji="1" lang="ja-JP" altLang="en-US" sz="1400" dirty="0" smtClean="0">
                <a:solidFill>
                  <a:srgbClr val="FF0000"/>
                </a:solidFill>
              </a:rPr>
              <a:t>（セキュリティ）</a:t>
            </a:r>
            <a:r>
              <a:rPr kumimoji="1" lang="ja-JP" altLang="en-US" sz="1400" dirty="0">
                <a:solidFill>
                  <a:srgbClr val="FF0000"/>
                </a:solidFill>
              </a:rPr>
              <a:t>」で記載した以外の事項で、本市にとって有益な</a:t>
            </a:r>
            <a:r>
              <a:rPr kumimoji="1" lang="ja-JP" altLang="en-US" sz="1400" dirty="0" smtClean="0">
                <a:solidFill>
                  <a:srgbClr val="FF0000"/>
                </a:solidFill>
              </a:rPr>
              <a:t>機能や対応策が</a:t>
            </a:r>
            <a:r>
              <a:rPr kumimoji="1" lang="ja-JP" altLang="en-US" sz="1400" dirty="0">
                <a:solidFill>
                  <a:srgbClr val="FF0000"/>
                </a:solidFill>
              </a:rPr>
              <a:t>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41971680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６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６</a:t>
            </a:r>
            <a:r>
              <a:rPr kumimoji="1" lang="ja-JP" altLang="en-US" sz="1600" dirty="0" smtClean="0"/>
              <a:t>－２</a:t>
            </a:r>
            <a:r>
              <a:rPr kumimoji="1" lang="ja-JP" altLang="en-US" sz="1600" dirty="0"/>
              <a:t>　運用・</a:t>
            </a:r>
            <a:r>
              <a:rPr kumimoji="1" lang="ja-JP" altLang="en-US" sz="1600" dirty="0" smtClean="0"/>
              <a:t>保守</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上記</a:t>
            </a:r>
            <a:r>
              <a:rPr kumimoji="1" lang="ja-JP" altLang="en-US" sz="1400" dirty="0">
                <a:solidFill>
                  <a:srgbClr val="FF0000"/>
                </a:solidFill>
              </a:rPr>
              <a:t>５「運用・</a:t>
            </a:r>
            <a:r>
              <a:rPr kumimoji="1" lang="ja-JP" altLang="en-US" sz="1400" dirty="0" smtClean="0">
                <a:solidFill>
                  <a:srgbClr val="FF0000"/>
                </a:solidFill>
              </a:rPr>
              <a:t>保守」</a:t>
            </a:r>
            <a:r>
              <a:rPr kumimoji="1" lang="ja-JP" altLang="en-US" sz="1400" dirty="0">
                <a:solidFill>
                  <a:srgbClr val="FF0000"/>
                </a:solidFill>
              </a:rPr>
              <a:t>で記載した以外の事項で、本市にとって有益</a:t>
            </a:r>
            <a:r>
              <a:rPr kumimoji="1" lang="ja-JP" altLang="en-US" sz="1400" dirty="0" smtClean="0">
                <a:solidFill>
                  <a:srgbClr val="FF0000"/>
                </a:solidFill>
              </a:rPr>
              <a:t>な</a:t>
            </a:r>
            <a:r>
              <a:rPr kumimoji="1" lang="ja-JP" altLang="en-US" sz="1400" dirty="0">
                <a:solidFill>
                  <a:srgbClr val="FF0000"/>
                </a:solidFill>
              </a:rPr>
              <a:t>提案</a:t>
            </a:r>
            <a:r>
              <a:rPr kumimoji="1" lang="ja-JP" altLang="en-US" sz="1400" dirty="0" smtClean="0">
                <a:solidFill>
                  <a:srgbClr val="FF0000"/>
                </a:solidFill>
              </a:rPr>
              <a:t>が</a:t>
            </a:r>
            <a:r>
              <a:rPr kumimoji="1" lang="ja-JP" altLang="en-US" sz="1400" dirty="0">
                <a:solidFill>
                  <a:srgbClr val="FF0000"/>
                </a:solidFill>
              </a:rPr>
              <a:t>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41032106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６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６－３</a:t>
            </a:r>
            <a:r>
              <a:rPr kumimoji="1" lang="ja-JP" altLang="en-US" sz="1600" dirty="0"/>
              <a:t>　システムの利便性</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1815882"/>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調達仕様書第５項第５号のアに示すシステムの利便性について、追加提案がある場合は、詳細に記載すること。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利用者がより簡便にチケットを購入し、現地においても利用しやすい</a:t>
            </a:r>
            <a:r>
              <a:rPr kumimoji="1" lang="en-US" altLang="ja-JP" sz="1400" dirty="0" smtClean="0">
                <a:solidFill>
                  <a:srgbClr val="FF0000"/>
                </a:solidFill>
              </a:rPr>
              <a:t>UI/UX</a:t>
            </a:r>
            <a:r>
              <a:rPr kumimoji="1" lang="ja-JP" altLang="en-US" sz="1400" dirty="0">
                <a:solidFill>
                  <a:srgbClr val="FF0000"/>
                </a:solidFill>
              </a:rPr>
              <a:t>上の工夫や機能等があれば</a:t>
            </a:r>
            <a:r>
              <a:rPr kumimoji="1" lang="ja-JP" altLang="en-US" sz="1400" dirty="0" smtClean="0">
                <a:solidFill>
                  <a:srgbClr val="FF0000"/>
                </a:solidFill>
              </a:rPr>
              <a:t>、記載</a:t>
            </a:r>
            <a:r>
              <a:rPr kumimoji="1" lang="ja-JP" altLang="en-US" sz="1400" dirty="0">
                <a:solidFill>
                  <a:srgbClr val="FF0000"/>
                </a:solidFill>
              </a:rPr>
              <a:t>する</a:t>
            </a:r>
            <a:r>
              <a:rPr kumimoji="1" lang="ja-JP" altLang="en-US" sz="1400" dirty="0" smtClean="0">
                <a:solidFill>
                  <a:srgbClr val="FF0000"/>
                </a:solidFill>
              </a:rPr>
              <a:t>こと。</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a:solidFill>
                  <a:srgbClr val="FF0000"/>
                </a:solidFill>
              </a:rPr>
              <a:t>姫路</a:t>
            </a:r>
            <a:r>
              <a:rPr kumimoji="1" lang="ja-JP" altLang="en-US" sz="1400" dirty="0" smtClean="0">
                <a:solidFill>
                  <a:srgbClr val="FF0000"/>
                </a:solidFill>
              </a:rPr>
              <a:t>城やその周辺施設に</a:t>
            </a:r>
            <a:r>
              <a:rPr kumimoji="1" lang="ja-JP" altLang="en-US" sz="1400" dirty="0">
                <a:solidFill>
                  <a:srgbClr val="FF0000"/>
                </a:solidFill>
              </a:rPr>
              <a:t>おいて、現在有人窓口や券売機で対応しているチケットの現地購入について、本システムを活用した</a:t>
            </a:r>
            <a:r>
              <a:rPr kumimoji="1" lang="ja-JP" altLang="en-US" sz="1400" dirty="0" smtClean="0">
                <a:solidFill>
                  <a:srgbClr val="FF0000"/>
                </a:solidFill>
              </a:rPr>
              <a:t>省人化・業務</a:t>
            </a:r>
            <a:r>
              <a:rPr kumimoji="1" lang="ja-JP" altLang="en-US" sz="1400" dirty="0">
                <a:solidFill>
                  <a:srgbClr val="FF0000"/>
                </a:solidFill>
              </a:rPr>
              <a:t>効率化の工夫やアイデアがあれば</a:t>
            </a:r>
            <a:r>
              <a:rPr kumimoji="1" lang="ja-JP" altLang="en-US" sz="1400" dirty="0" smtClean="0">
                <a:solidFill>
                  <a:srgbClr val="FF0000"/>
                </a:solidFill>
              </a:rPr>
              <a:t>、記載すること。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a:p>
            <a:pPr marL="285750" indent="-285750">
              <a:buFont typeface="Wingdings" panose="05000000000000000000" pitchFamily="2" charset="2"/>
              <a:buChar char="n"/>
            </a:pPr>
            <a:r>
              <a:rPr kumimoji="1" lang="ja-JP" altLang="en-US" sz="1400" dirty="0">
                <a:solidFill>
                  <a:srgbClr val="FF0000"/>
                </a:solidFill>
              </a:rPr>
              <a:t>本項目で提案した事項について、追加で費用が発生する場合には、その旨及び概算費用も含めて明記すること。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16485069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６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６－４</a:t>
            </a:r>
            <a:r>
              <a:rPr kumimoji="1" lang="ja-JP" altLang="en-US" sz="1600" dirty="0"/>
              <a:t>　システムの</a:t>
            </a:r>
            <a:r>
              <a:rPr kumimoji="1" lang="ja-JP" altLang="en-US" sz="1600" dirty="0" smtClean="0"/>
              <a:t>汎用性・拡張性</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2677656"/>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調達仕様書第５項第５号</a:t>
            </a:r>
            <a:r>
              <a:rPr kumimoji="1" lang="ja-JP" altLang="en-US" sz="1400" dirty="0" smtClean="0">
                <a:solidFill>
                  <a:srgbClr val="FF0000"/>
                </a:solidFill>
              </a:rPr>
              <a:t>のイに</a:t>
            </a:r>
            <a:r>
              <a:rPr kumimoji="1" lang="ja-JP" altLang="en-US" sz="1400" dirty="0">
                <a:solidFill>
                  <a:srgbClr val="FF0000"/>
                </a:solidFill>
              </a:rPr>
              <a:t>示すシステム</a:t>
            </a:r>
            <a:r>
              <a:rPr kumimoji="1" lang="ja-JP" altLang="en-US" sz="1400" dirty="0" smtClean="0">
                <a:solidFill>
                  <a:srgbClr val="FF0000"/>
                </a:solidFill>
              </a:rPr>
              <a:t>の汎用性・拡張性について</a:t>
            </a:r>
            <a:r>
              <a:rPr kumimoji="1" lang="ja-JP" altLang="en-US" sz="1400" dirty="0">
                <a:solidFill>
                  <a:srgbClr val="FF0000"/>
                </a:solidFill>
              </a:rPr>
              <a:t>、追加提案がある場合は</a:t>
            </a:r>
            <a:r>
              <a:rPr kumimoji="1" lang="ja-JP" altLang="en-US" sz="1400" dirty="0" smtClean="0">
                <a:solidFill>
                  <a:srgbClr val="FF0000"/>
                </a:solidFill>
              </a:rPr>
              <a:t>、詳細に</a:t>
            </a:r>
            <a:r>
              <a:rPr kumimoji="1" lang="ja-JP" altLang="en-US" sz="1400" dirty="0">
                <a:solidFill>
                  <a:srgbClr val="FF0000"/>
                </a:solidFill>
              </a:rPr>
              <a:t>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さまざまな給付サービスや地域経済活性化施策で共通して利用できるような、汎用性を確保するための機能や運用上の工夫等があれば記載</a:t>
            </a:r>
            <a:r>
              <a:rPr kumimoji="1" lang="ja-JP" altLang="en-US" sz="1400" dirty="0">
                <a:solidFill>
                  <a:srgbClr val="FF0000"/>
                </a:solidFill>
              </a:rPr>
              <a:t>すること。</a:t>
            </a:r>
          </a:p>
          <a:p>
            <a:pPr marL="285750" indent="-285750">
              <a:buFont typeface="Wingdings" panose="05000000000000000000" pitchFamily="2" charset="2"/>
              <a:buChar char="n"/>
            </a:pPr>
            <a:r>
              <a:rPr kumimoji="1" lang="ja-JP" altLang="en-US" sz="1400" dirty="0" smtClean="0">
                <a:solidFill>
                  <a:srgbClr val="FF0000"/>
                </a:solidFill>
              </a:rPr>
              <a:t>播磨</a:t>
            </a:r>
            <a:r>
              <a:rPr kumimoji="1" lang="ja-JP" altLang="en-US" sz="1400" dirty="0">
                <a:solidFill>
                  <a:srgbClr val="FF0000"/>
                </a:solidFill>
              </a:rPr>
              <a:t>連携中枢都市圏や兵庫県下の各市町と</a:t>
            </a:r>
            <a:r>
              <a:rPr kumimoji="1" lang="ja-JP" altLang="en-US" sz="1400" dirty="0" smtClean="0">
                <a:solidFill>
                  <a:srgbClr val="FF0000"/>
                </a:solidFill>
              </a:rPr>
              <a:t>共同利用に向け、想定するサービス提供やコスト負担のスキーム等があれば記載すること。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国内外</a:t>
            </a:r>
            <a:r>
              <a:rPr kumimoji="1" lang="ja-JP" altLang="en-US" sz="1400" dirty="0">
                <a:solidFill>
                  <a:srgbClr val="FF0000"/>
                </a:solidFill>
              </a:rPr>
              <a:t>のＯＴＡ、交通事業者等のシステムと</a:t>
            </a:r>
            <a:r>
              <a:rPr kumimoji="1" lang="ja-JP" altLang="en-US" sz="1400" dirty="0" smtClean="0">
                <a:solidFill>
                  <a:srgbClr val="FF0000"/>
                </a:solidFill>
              </a:rPr>
              <a:t>本システムを</a:t>
            </a:r>
            <a:r>
              <a:rPr kumimoji="1" lang="ja-JP" altLang="en-US" sz="1400" dirty="0">
                <a:solidFill>
                  <a:srgbClr val="FF0000"/>
                </a:solidFill>
              </a:rPr>
              <a:t>ＡＰＩ接続することで、多様な販路やプランを確保しつつ、統一的に在庫管理を行う仕組みの</a:t>
            </a:r>
            <a:r>
              <a:rPr kumimoji="1" lang="ja-JP" altLang="en-US" sz="1400" dirty="0" smtClean="0">
                <a:solidFill>
                  <a:srgbClr val="FF0000"/>
                </a:solidFill>
              </a:rPr>
              <a:t>構築に関して、現在</a:t>
            </a:r>
            <a:r>
              <a:rPr kumimoji="1" lang="ja-JP" altLang="en-US" sz="1400" dirty="0">
                <a:solidFill>
                  <a:srgbClr val="FF0000"/>
                </a:solidFill>
              </a:rPr>
              <a:t>又</a:t>
            </a:r>
            <a:r>
              <a:rPr kumimoji="1" lang="ja-JP" altLang="en-US" sz="1400" dirty="0" smtClean="0">
                <a:solidFill>
                  <a:srgbClr val="FF0000"/>
                </a:solidFill>
              </a:rPr>
              <a:t>は将来において対応可能な事項があれば記載すること。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1386725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１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１</a:t>
            </a:r>
            <a:r>
              <a:rPr kumimoji="1" lang="en-US" altLang="ja-JP" sz="1600" dirty="0" smtClean="0"/>
              <a:t>-</a:t>
            </a:r>
            <a:r>
              <a:rPr kumimoji="1" lang="ja-JP" altLang="en-US" sz="1600" dirty="0"/>
              <a:t>３　留意事項</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a:t>
            </a:fld>
            <a:endParaRPr lang="en-US" altLang="ja-JP" dirty="0">
              <a:solidFill>
                <a:sysClr val="windowText" lastClr="000000"/>
              </a:solidFill>
            </a:endParaRPr>
          </a:p>
        </p:txBody>
      </p:sp>
      <p:sp>
        <p:nvSpPr>
          <p:cNvPr id="10" name="テキスト ボックス 9">
            <a:extLst>
              <a:ext uri="{FF2B5EF4-FFF2-40B4-BE49-F238E27FC236}">
                <a16:creationId xmlns:a16="http://schemas.microsoft.com/office/drawing/2014/main" id="{FA258D42-D2AB-4750-AAB2-50E866221B33}"/>
              </a:ext>
            </a:extLst>
          </p:cNvPr>
          <p:cNvSpPr txBox="1"/>
          <p:nvPr/>
        </p:nvSpPr>
        <p:spPr>
          <a:xfrm>
            <a:off x="466277" y="1089052"/>
            <a:ext cx="5097517"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本事業</a:t>
            </a:r>
            <a:r>
              <a:rPr kumimoji="1" lang="ja-JP" altLang="en-US" sz="1400" dirty="0">
                <a:solidFill>
                  <a:srgbClr val="FF0000"/>
                </a:solidFill>
              </a:rPr>
              <a:t>を実施するにあたり、留意事項が</a:t>
            </a:r>
            <a:r>
              <a:rPr kumimoji="1" lang="ja-JP" altLang="en-US" sz="1400" dirty="0" smtClean="0">
                <a:solidFill>
                  <a:srgbClr val="FF0000"/>
                </a:solidFill>
              </a:rPr>
              <a:t>あれば</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ない</a:t>
            </a:r>
            <a:r>
              <a:rPr kumimoji="1" lang="ja-JP" altLang="en-US" sz="1400" dirty="0">
                <a:solidFill>
                  <a:srgbClr val="FF0000"/>
                </a:solidFill>
              </a:rPr>
              <a:t>場合は、「特になし」</a:t>
            </a:r>
            <a:r>
              <a:rPr kumimoji="1" lang="ja-JP" altLang="en-US" sz="1400" dirty="0" smtClean="0">
                <a:solidFill>
                  <a:srgbClr val="FF0000"/>
                </a:solidFill>
              </a:rPr>
              <a:t>と</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p>
        </p:txBody>
      </p:sp>
    </p:spTree>
    <p:extLst>
      <p:ext uri="{BB962C8B-B14F-4D97-AF65-F5344CB8AC3E}">
        <p14:creationId xmlns:p14="http://schemas.microsoft.com/office/powerpoint/2010/main" val="16404766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６</a:t>
            </a:r>
            <a:r>
              <a:rPr lang="ja-JP" altLang="en-US" b="1" dirty="0" smtClean="0">
                <a:solidFill>
                  <a:sysClr val="windowText" lastClr="000000"/>
                </a:solidFill>
                <a:latin typeface="Meiryo UI" panose="020B0604030504040204" pitchFamily="50" charset="-128"/>
                <a:ea typeface="Meiryo UI" panose="020B0604030504040204" pitchFamily="50" charset="-128"/>
              </a:rPr>
              <a:t>　追加提案</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６－５</a:t>
            </a:r>
            <a:r>
              <a:rPr kumimoji="1" lang="ja-JP" altLang="en-US" sz="1600" dirty="0"/>
              <a:t>　事務負担</a:t>
            </a:r>
            <a:r>
              <a:rPr kumimoji="1" lang="ja-JP" altLang="en-US" sz="1600" dirty="0" smtClean="0"/>
              <a:t>及び事務経費の極小化</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調達仕様書第５項第５号</a:t>
            </a:r>
            <a:r>
              <a:rPr kumimoji="1" lang="ja-JP" altLang="en-US" sz="1400" dirty="0" smtClean="0">
                <a:solidFill>
                  <a:srgbClr val="FF0000"/>
                </a:solidFill>
              </a:rPr>
              <a:t>のウに示す事務負担及び事務経費の極小化について</a:t>
            </a:r>
            <a:r>
              <a:rPr kumimoji="1" lang="ja-JP" altLang="en-US" sz="1400" dirty="0">
                <a:solidFill>
                  <a:srgbClr val="FF0000"/>
                </a:solidFill>
              </a:rPr>
              <a:t>、追加提案がある場合は、詳細に記載すること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事務</a:t>
            </a:r>
            <a:r>
              <a:rPr kumimoji="1" lang="ja-JP" altLang="en-US" sz="1400" dirty="0">
                <a:solidFill>
                  <a:srgbClr val="FF0000"/>
                </a:solidFill>
              </a:rPr>
              <a:t>負担</a:t>
            </a:r>
            <a:r>
              <a:rPr kumimoji="1" lang="ja-JP" altLang="en-US" sz="1400" dirty="0" smtClean="0">
                <a:solidFill>
                  <a:srgbClr val="FF0000"/>
                </a:solidFill>
              </a:rPr>
              <a:t>及び事務経費を極小化し、浮いたリソースをサービスの還元や経営の高度化に振り向けるための</a:t>
            </a:r>
            <a:r>
              <a:rPr kumimoji="1" lang="ja-JP" altLang="en-US" sz="1400" dirty="0">
                <a:solidFill>
                  <a:srgbClr val="FF0000"/>
                </a:solidFill>
              </a:rPr>
              <a:t>取組として、上記３「機能要件」で記載した以外の事項で有用なものがあれば提示すること。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18311915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６</a:t>
            </a:r>
            <a:r>
              <a:rPr lang="ja-JP" altLang="en-US" b="1" dirty="0" smtClean="0">
                <a:solidFill>
                  <a:sysClr val="windowText" lastClr="000000"/>
                </a:solidFill>
                <a:latin typeface="Meiryo UI" panose="020B0604030504040204" pitchFamily="50" charset="-128"/>
                <a:ea typeface="Meiryo UI" panose="020B0604030504040204" pitchFamily="50" charset="-128"/>
              </a:rPr>
              <a:t>　追加提案</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６－６</a:t>
            </a:r>
            <a:r>
              <a:rPr kumimoji="1" lang="ja-JP" altLang="en-US" sz="1600" dirty="0"/>
              <a:t>　手数料や利用料等の費用負担</a:t>
            </a:r>
            <a:r>
              <a:rPr kumimoji="1" lang="ja-JP" altLang="en-US" sz="1600" dirty="0" smtClean="0"/>
              <a:t>に関する考え方</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7" y="1173273"/>
            <a:ext cx="8521948" cy="332398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調達仕様書第５項第５号</a:t>
            </a:r>
            <a:r>
              <a:rPr kumimoji="1" lang="ja-JP" altLang="en-US" sz="1400" dirty="0" smtClean="0">
                <a:solidFill>
                  <a:srgbClr val="FF0000"/>
                </a:solidFill>
              </a:rPr>
              <a:t>のエに示す手数料や利用料等の費用負担につ</a:t>
            </a:r>
            <a:r>
              <a:rPr kumimoji="1" lang="ja-JP" altLang="en-US" sz="1400" dirty="0">
                <a:solidFill>
                  <a:srgbClr val="FF0000"/>
                </a:solidFill>
              </a:rPr>
              <a:t>いて、追加提案がある場合は、詳細に記載すること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提案</a:t>
            </a:r>
            <a:r>
              <a:rPr kumimoji="1" lang="ja-JP" altLang="en-US" sz="1400" dirty="0">
                <a:solidFill>
                  <a:srgbClr val="FF0000"/>
                </a:solidFill>
              </a:rPr>
              <a:t>するシステムについて、システムの構築費用及び運用保守費用以外に、すでに上記３「機能要件」で提示したものも含め、市において手数料等の負担が必要となる場合には、そのすべてについて一覧化した上で、網羅的に記載すること。</a:t>
            </a:r>
          </a:p>
          <a:p>
            <a:pPr marL="285750" indent="-285750">
              <a:buFont typeface="Wingdings" panose="05000000000000000000" pitchFamily="2" charset="2"/>
              <a:buChar char="n"/>
            </a:pPr>
            <a:r>
              <a:rPr kumimoji="1" lang="ja-JP" altLang="en-US" sz="1400" dirty="0" smtClean="0">
                <a:solidFill>
                  <a:srgbClr val="FF0000"/>
                </a:solidFill>
              </a:rPr>
              <a:t>提示</a:t>
            </a:r>
            <a:r>
              <a:rPr kumimoji="1" lang="ja-JP" altLang="en-US" sz="1400" dirty="0">
                <a:solidFill>
                  <a:srgbClr val="FF0000"/>
                </a:solidFill>
              </a:rPr>
              <a:t>した費用について、特定の条件を満たした場合に費用の低減が図れる場合には、その旨を明示すること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a:solidFill>
                  <a:srgbClr val="FF0000"/>
                </a:solidFill>
              </a:rPr>
              <a:t>費用縮減に寄与する実現可能な工夫やアイデアがあれば</a:t>
            </a:r>
            <a:r>
              <a:rPr kumimoji="1" lang="ja-JP" altLang="en-US" sz="1400" dirty="0" smtClean="0">
                <a:solidFill>
                  <a:srgbClr val="FF0000"/>
                </a:solidFill>
              </a:rPr>
              <a:t>、記載すること。</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次</a:t>
            </a:r>
            <a:r>
              <a:rPr kumimoji="1" lang="ja-JP" altLang="en-US" sz="1400" dirty="0">
                <a:solidFill>
                  <a:srgbClr val="FF0000"/>
                </a:solidFill>
              </a:rPr>
              <a:t>年度以降に費用負担に関する考え方等が変更される場合には、その旨を記載する</a:t>
            </a:r>
            <a:r>
              <a:rPr kumimoji="1" lang="ja-JP" altLang="en-US" sz="1400" dirty="0" smtClean="0">
                <a:solidFill>
                  <a:srgbClr val="FF0000"/>
                </a:solidFill>
              </a:rPr>
              <a:t>こと。</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利用者（住民等）や施設等に</a:t>
            </a:r>
            <a:r>
              <a:rPr kumimoji="1" lang="ja-JP" altLang="en-US" sz="1400" dirty="0">
                <a:solidFill>
                  <a:srgbClr val="FF0000"/>
                </a:solidFill>
              </a:rPr>
              <a:t>おいて、手数料等が必要となる場合は、その内容も合わせて一覧化し</a:t>
            </a:r>
            <a:r>
              <a:rPr kumimoji="1" lang="ja-JP" altLang="en-US" sz="1400" dirty="0" smtClean="0">
                <a:solidFill>
                  <a:srgbClr val="FF0000"/>
                </a:solidFill>
              </a:rPr>
              <a:t>、提示</a:t>
            </a:r>
            <a:r>
              <a:rPr kumimoji="1" lang="ja-JP" altLang="en-US" sz="1400" dirty="0">
                <a:solidFill>
                  <a:srgbClr val="FF0000"/>
                </a:solidFill>
              </a:rPr>
              <a:t>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例として、チケット発行総額４億円、発行枚数２０万枚とした場合の、クレジットカード等の決済手数料、チケット発行手数料等、発生する手数料</a:t>
            </a:r>
            <a:r>
              <a:rPr kumimoji="1" lang="ja-JP" altLang="en-US" sz="1400" smtClean="0">
                <a:solidFill>
                  <a:srgbClr val="FF0000"/>
                </a:solidFill>
              </a:rPr>
              <a:t>の合計を</a:t>
            </a:r>
            <a:r>
              <a:rPr kumimoji="1" lang="ja-JP" altLang="en-US" sz="1400" dirty="0" smtClean="0">
                <a:solidFill>
                  <a:srgbClr val="FF0000"/>
                </a:solidFill>
              </a:rPr>
              <a:t>金額及び料率ベースですべて記載すること。</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実際</a:t>
            </a:r>
            <a:r>
              <a:rPr kumimoji="1" lang="ja-JP" altLang="en-US" sz="1400" dirty="0">
                <a:solidFill>
                  <a:srgbClr val="FF0000"/>
                </a:solidFill>
              </a:rPr>
              <a:t>には本市の負担があるにも関わらず、本項目において明示されていない費用については、手数料</a:t>
            </a:r>
            <a:r>
              <a:rPr kumimoji="1" lang="ja-JP" altLang="en-US" sz="1400" dirty="0" smtClean="0">
                <a:solidFill>
                  <a:srgbClr val="FF0000"/>
                </a:solidFill>
              </a:rPr>
              <a:t>等として認めない（本市は負担しない）。</a:t>
            </a:r>
            <a:endParaRPr kumimoji="1" lang="ja-JP" altLang="en-US" sz="1400" dirty="0">
              <a:solidFill>
                <a:srgbClr val="FF0000"/>
              </a:solidFill>
            </a:endParaRPr>
          </a:p>
        </p:txBody>
      </p:sp>
    </p:spTree>
    <p:extLst>
      <p:ext uri="{BB962C8B-B14F-4D97-AF65-F5344CB8AC3E}">
        <p14:creationId xmlns:p14="http://schemas.microsoft.com/office/powerpoint/2010/main" val="366630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６</a:t>
            </a:r>
            <a:r>
              <a:rPr lang="ja-JP" altLang="en-US" b="1" dirty="0" smtClean="0">
                <a:solidFill>
                  <a:sysClr val="windowText" lastClr="000000"/>
                </a:solidFill>
                <a:latin typeface="Meiryo UI" panose="020B0604030504040204" pitchFamily="50" charset="-128"/>
                <a:ea typeface="Meiryo UI" panose="020B0604030504040204" pitchFamily="50" charset="-128"/>
              </a:rPr>
              <a:t>　追加提案</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６－７</a:t>
            </a:r>
            <a:r>
              <a:rPr kumimoji="1" lang="ja-JP" altLang="en-US" sz="1600" dirty="0"/>
              <a:t>　データ連携基盤との接続等</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412172" cy="203132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調達仕様書第５項第５号</a:t>
            </a:r>
            <a:r>
              <a:rPr kumimoji="1" lang="ja-JP" altLang="en-US" sz="1400" dirty="0" smtClean="0">
                <a:solidFill>
                  <a:srgbClr val="FF0000"/>
                </a:solidFill>
              </a:rPr>
              <a:t>のオに示すデータ連携基盤との接続等について</a:t>
            </a:r>
            <a:r>
              <a:rPr kumimoji="1" lang="ja-JP" altLang="en-US" sz="1400" dirty="0">
                <a:solidFill>
                  <a:srgbClr val="FF0000"/>
                </a:solidFill>
              </a:rPr>
              <a:t>、追加提案がある場合は、詳細に記載すること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次</a:t>
            </a:r>
            <a:r>
              <a:rPr kumimoji="1" lang="ja-JP" altLang="en-US" sz="1400" dirty="0">
                <a:solidFill>
                  <a:srgbClr val="FF0000"/>
                </a:solidFill>
              </a:rPr>
              <a:t>年度以降、データ連携基盤との接続が必要となった際の対応可否及びこれまでの連携実績等について提案書に記載すること。</a:t>
            </a:r>
          </a:p>
          <a:p>
            <a:pPr marL="285750" indent="-285750">
              <a:buFont typeface="Wingdings" panose="05000000000000000000" pitchFamily="2" charset="2"/>
              <a:buChar char="n"/>
            </a:pPr>
            <a:r>
              <a:rPr kumimoji="1" lang="ja-JP" altLang="en-US" sz="1400" dirty="0" smtClean="0">
                <a:solidFill>
                  <a:srgbClr val="FF0000"/>
                </a:solidFill>
              </a:rPr>
              <a:t>構築する入場券型</a:t>
            </a:r>
            <a:r>
              <a:rPr kumimoji="1" lang="ja-JP" altLang="en-US" sz="1400" dirty="0">
                <a:solidFill>
                  <a:srgbClr val="FF0000"/>
                </a:solidFill>
              </a:rPr>
              <a:t>汎用給付システム及びデータ連携基盤の間においてデータ連携することにより創出される有益なユースケース等があれば提案すること。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35308233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６</a:t>
            </a:r>
            <a:r>
              <a:rPr lang="ja-JP" altLang="en-US" b="1" dirty="0" smtClean="0">
                <a:solidFill>
                  <a:sysClr val="windowText" lastClr="000000"/>
                </a:solidFill>
                <a:latin typeface="Meiryo UI" panose="020B0604030504040204" pitchFamily="50" charset="-128"/>
                <a:ea typeface="Meiryo UI" panose="020B0604030504040204" pitchFamily="50" charset="-128"/>
              </a:rPr>
              <a:t>　追加提案</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６－８</a:t>
            </a:r>
            <a:r>
              <a:rPr kumimoji="1" lang="ja-JP" altLang="en-US" sz="1600" dirty="0"/>
              <a:t>　</a:t>
            </a:r>
            <a:r>
              <a:rPr kumimoji="1" lang="ja-JP" altLang="en-US" sz="1600" dirty="0" smtClean="0"/>
              <a:t>その他、追加</a:t>
            </a:r>
            <a:r>
              <a:rPr kumimoji="1" lang="ja-JP" altLang="en-US" sz="1600" dirty="0"/>
              <a:t>提案</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調達仕様書に指定した内容以外の本市にとって有用な機能がある場合は、詳細に記載すること。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a:t>
            </a:r>
            <a:r>
              <a:rPr kumimoji="1" lang="ja-JP" altLang="en-US" sz="1400" dirty="0" smtClean="0">
                <a:solidFill>
                  <a:srgbClr val="FF0000"/>
                </a:solidFill>
              </a:rPr>
              <a:t>、見積書に記述した提案価格内で実現可能なものと追加</a:t>
            </a:r>
            <a:r>
              <a:rPr kumimoji="1" lang="ja-JP" altLang="en-US" sz="1400" dirty="0">
                <a:solidFill>
                  <a:srgbClr val="FF0000"/>
                </a:solidFill>
              </a:rPr>
              <a:t>で費用が発生</a:t>
            </a:r>
            <a:r>
              <a:rPr kumimoji="1" lang="ja-JP" altLang="en-US" sz="1400" dirty="0" smtClean="0">
                <a:solidFill>
                  <a:srgbClr val="FF0000"/>
                </a:solidFill>
              </a:rPr>
              <a:t>するものと明確に区別し、その</a:t>
            </a:r>
            <a:r>
              <a:rPr kumimoji="1" lang="ja-JP" altLang="en-US" sz="1400" dirty="0">
                <a:solidFill>
                  <a:srgbClr val="FF0000"/>
                </a:solidFill>
              </a:rPr>
              <a:t>旨及び概算費用も含めて明記すること。</a:t>
            </a:r>
          </a:p>
        </p:txBody>
      </p:sp>
    </p:spTree>
    <p:extLst>
      <p:ext uri="{BB962C8B-B14F-4D97-AF65-F5344CB8AC3E}">
        <p14:creationId xmlns:p14="http://schemas.microsoft.com/office/powerpoint/2010/main" val="3906344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提案システムの概要等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zh-TW" altLang="en-US" sz="1600" dirty="0"/>
              <a:t>２</a:t>
            </a:r>
            <a:r>
              <a:rPr kumimoji="1" lang="en-US" altLang="zh-TW" sz="1600" dirty="0"/>
              <a:t>-</a:t>
            </a:r>
            <a:r>
              <a:rPr kumimoji="1" lang="zh-TW" altLang="en-US" sz="1600" dirty="0"/>
              <a:t>１　</a:t>
            </a:r>
            <a:r>
              <a:rPr kumimoji="1" lang="ja-JP" altLang="en-US" sz="1600" dirty="0"/>
              <a:t>サービス概要</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提案する</a:t>
            </a:r>
            <a:r>
              <a:rPr kumimoji="1" lang="ja-JP" altLang="en-US" sz="1400" dirty="0">
                <a:solidFill>
                  <a:srgbClr val="FF0000"/>
                </a:solidFill>
              </a:rPr>
              <a:t>入場</a:t>
            </a:r>
            <a:r>
              <a:rPr kumimoji="1" lang="ja-JP" altLang="en-US" sz="1400" dirty="0" smtClean="0">
                <a:solidFill>
                  <a:srgbClr val="FF0000"/>
                </a:solidFill>
              </a:rPr>
              <a:t>券型</a:t>
            </a:r>
            <a:r>
              <a:rPr kumimoji="1" lang="ja-JP" altLang="en-US" sz="1400" dirty="0">
                <a:solidFill>
                  <a:srgbClr val="FF0000"/>
                </a:solidFill>
              </a:rPr>
              <a:t>汎用給付システムについて、サービスの概要や特徴を記載すること。</a:t>
            </a:r>
          </a:p>
          <a:p>
            <a:pPr marL="285750" indent="-285750">
              <a:buFont typeface="Wingdings" panose="05000000000000000000" pitchFamily="2" charset="2"/>
              <a:buChar char="n"/>
            </a:pPr>
            <a:r>
              <a:rPr kumimoji="1" lang="ja-JP" altLang="en-US" sz="1400" dirty="0" smtClean="0">
                <a:solidFill>
                  <a:srgbClr val="FF0000"/>
                </a:solidFill>
              </a:rPr>
              <a:t>サービス</a:t>
            </a:r>
            <a:r>
              <a:rPr kumimoji="1" lang="ja-JP" altLang="en-US" sz="1400" dirty="0">
                <a:solidFill>
                  <a:srgbClr val="FF0000"/>
                </a:solidFill>
              </a:rPr>
              <a:t>の概要や特徴を記載する際には、他社サービスと比較した場合の優位性についても言及すること。</a:t>
            </a:r>
          </a:p>
          <a:p>
            <a:pPr marL="285750" indent="-285750">
              <a:buFont typeface="Wingdings" panose="05000000000000000000" pitchFamily="2" charset="2"/>
              <a:buChar char="n"/>
            </a:pPr>
            <a:r>
              <a:rPr kumimoji="1" lang="ja-JP" altLang="en-US" sz="1400" dirty="0" smtClean="0">
                <a:solidFill>
                  <a:srgbClr val="FF0000"/>
                </a:solidFill>
              </a:rPr>
              <a:t>提案する</a:t>
            </a:r>
            <a:r>
              <a:rPr kumimoji="1" lang="ja-JP" altLang="en-US" sz="1400" dirty="0">
                <a:solidFill>
                  <a:srgbClr val="FF0000"/>
                </a:solidFill>
              </a:rPr>
              <a:t>入場</a:t>
            </a:r>
            <a:r>
              <a:rPr kumimoji="1" lang="ja-JP" altLang="en-US" sz="1400" dirty="0" smtClean="0">
                <a:solidFill>
                  <a:srgbClr val="FF0000"/>
                </a:solidFill>
              </a:rPr>
              <a:t>券型</a:t>
            </a:r>
            <a:r>
              <a:rPr kumimoji="1" lang="ja-JP" altLang="en-US" sz="1400" dirty="0">
                <a:solidFill>
                  <a:srgbClr val="FF0000"/>
                </a:solidFill>
              </a:rPr>
              <a:t>汎用給付システム</a:t>
            </a:r>
            <a:r>
              <a:rPr kumimoji="1" lang="ja-JP" altLang="en-US" sz="1400" dirty="0" smtClean="0">
                <a:solidFill>
                  <a:srgbClr val="FF0000"/>
                </a:solidFill>
              </a:rPr>
              <a:t>が、募集</a:t>
            </a:r>
            <a:r>
              <a:rPr kumimoji="1" lang="ja-JP" altLang="en-US" sz="1400" dirty="0">
                <a:solidFill>
                  <a:srgbClr val="FF0000"/>
                </a:solidFill>
              </a:rPr>
              <a:t>要項に掲げる事業目的の達成</a:t>
            </a:r>
            <a:r>
              <a:rPr kumimoji="1" lang="ja-JP" altLang="en-US" sz="1400" dirty="0" smtClean="0">
                <a:solidFill>
                  <a:srgbClr val="FF0000"/>
                </a:solidFill>
              </a:rPr>
              <a:t>にどの</a:t>
            </a:r>
            <a:r>
              <a:rPr kumimoji="1" lang="ja-JP" altLang="en-US" sz="1400" dirty="0">
                <a:solidFill>
                  <a:srgbClr val="FF0000"/>
                </a:solidFill>
              </a:rPr>
              <a:t>ように寄与するのか明らかにすること。</a:t>
            </a:r>
          </a:p>
        </p:txBody>
      </p:sp>
    </p:spTree>
    <p:extLst>
      <p:ext uri="{BB962C8B-B14F-4D97-AF65-F5344CB8AC3E}">
        <p14:creationId xmlns:p14="http://schemas.microsoft.com/office/powerpoint/2010/main" val="1920750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提案システムの概要等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zh-TW" altLang="en-US" sz="1600" dirty="0"/>
              <a:t>２</a:t>
            </a:r>
            <a:r>
              <a:rPr kumimoji="1" lang="en-US" altLang="zh-TW" sz="1600" dirty="0" smtClean="0"/>
              <a:t>-</a:t>
            </a:r>
            <a:r>
              <a:rPr kumimoji="1" lang="ja-JP" altLang="en-US" sz="1600" dirty="0"/>
              <a:t>２</a:t>
            </a:r>
            <a:r>
              <a:rPr kumimoji="1" lang="zh-TW" altLang="en-US" sz="1600" dirty="0"/>
              <a:t>　</a:t>
            </a:r>
            <a:r>
              <a:rPr kumimoji="1" lang="ja-JP" altLang="en-US" sz="1600" dirty="0"/>
              <a:t>機能等の概要</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各機能</a:t>
            </a:r>
            <a:r>
              <a:rPr kumimoji="1" lang="ja-JP" altLang="en-US" sz="1400" dirty="0">
                <a:solidFill>
                  <a:srgbClr val="FF0000"/>
                </a:solidFill>
              </a:rPr>
              <a:t>内容が分かるように一覧にまとめ、概要説明</a:t>
            </a:r>
            <a:r>
              <a:rPr kumimoji="1" lang="ja-JP" altLang="en-US" sz="1400" dirty="0" smtClean="0">
                <a:solidFill>
                  <a:srgbClr val="FF0000"/>
                </a:solidFill>
              </a:rPr>
              <a:t>を</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a:t>
            </a:r>
            <a:r>
              <a:rPr kumimoji="1" lang="ja-JP" altLang="en-US" sz="1400" dirty="0" smtClean="0">
                <a:solidFill>
                  <a:srgbClr val="FF0000"/>
                </a:solidFill>
              </a:rPr>
              <a:t>。</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調達仕様書</a:t>
            </a:r>
            <a:r>
              <a:rPr kumimoji="1" lang="ja-JP" altLang="en-US" sz="1400" dirty="0">
                <a:solidFill>
                  <a:srgbClr val="FF0000"/>
                </a:solidFill>
              </a:rPr>
              <a:t>別表第１（機能要件）及び別表第２（非機能要件）について、その対応可否を様式５「機能要件・非機能要件対応一覧」に凡例に従って記載すること。</a:t>
            </a:r>
          </a:p>
          <a:p>
            <a:pPr marL="285750" indent="-285750">
              <a:buFont typeface="Wingdings" panose="05000000000000000000" pitchFamily="2" charset="2"/>
              <a:buChar char="n"/>
            </a:pPr>
            <a:r>
              <a:rPr kumimoji="1" lang="ja-JP" altLang="en-US" sz="1400" dirty="0" smtClean="0">
                <a:solidFill>
                  <a:srgbClr val="FF0000"/>
                </a:solidFill>
              </a:rPr>
              <a:t>充足</a:t>
            </a:r>
            <a:r>
              <a:rPr kumimoji="1" lang="ja-JP" altLang="en-US" sz="1400" dirty="0">
                <a:solidFill>
                  <a:srgbClr val="FF0000"/>
                </a:solidFill>
              </a:rPr>
              <a:t>しないものがある場合は、その項目とそれに対応する代替案</a:t>
            </a:r>
            <a:r>
              <a:rPr kumimoji="1" lang="ja-JP" altLang="en-US" sz="1400" dirty="0" smtClean="0">
                <a:solidFill>
                  <a:srgbClr val="FF0000"/>
                </a:solidFill>
              </a:rPr>
              <a:t>を様式５に</a:t>
            </a:r>
            <a:r>
              <a:rPr kumimoji="1" lang="ja-JP" altLang="en-US" sz="1400" dirty="0">
                <a:solidFill>
                  <a:srgbClr val="FF0000"/>
                </a:solidFill>
              </a:rPr>
              <a:t>記載すること。機能要件に関しては、提案書の該当箇所（本書「３　機能要件」のうち、該当する部分）にその内容及び代替案を詳細に記載すること。</a:t>
            </a:r>
          </a:p>
          <a:p>
            <a:pPr marL="285750" indent="-285750">
              <a:buFont typeface="Wingdings" panose="05000000000000000000" pitchFamily="2" charset="2"/>
              <a:buChar char="n"/>
            </a:pPr>
            <a:r>
              <a:rPr kumimoji="1" lang="ja-JP" altLang="en-US" sz="1400" dirty="0" smtClean="0">
                <a:solidFill>
                  <a:srgbClr val="FF0000"/>
                </a:solidFill>
              </a:rPr>
              <a:t>充足</a:t>
            </a:r>
            <a:r>
              <a:rPr kumimoji="1" lang="ja-JP" altLang="en-US" sz="1400" dirty="0">
                <a:solidFill>
                  <a:srgbClr val="FF0000"/>
                </a:solidFill>
              </a:rPr>
              <a:t>しないものとして記載がない場合は、充足しているものとみなす。</a:t>
            </a:r>
          </a:p>
        </p:txBody>
      </p:sp>
    </p:spTree>
    <p:extLst>
      <p:ext uri="{BB962C8B-B14F-4D97-AF65-F5344CB8AC3E}">
        <p14:creationId xmlns:p14="http://schemas.microsoft.com/office/powerpoint/2010/main" val="4167132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提案システムの概要等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zh-TW" altLang="en-US" sz="1600" dirty="0"/>
              <a:t>２</a:t>
            </a:r>
            <a:r>
              <a:rPr kumimoji="1" lang="en-US" altLang="zh-TW" sz="1600" dirty="0" smtClean="0"/>
              <a:t>-</a:t>
            </a:r>
            <a:r>
              <a:rPr kumimoji="1" lang="ja-JP" altLang="en-US" sz="1600" dirty="0"/>
              <a:t>３</a:t>
            </a:r>
            <a:r>
              <a:rPr kumimoji="1" lang="zh-TW" altLang="en-US" sz="1600" dirty="0"/>
              <a:t>　</a:t>
            </a:r>
            <a:r>
              <a:rPr kumimoji="1" lang="ja-JP" altLang="en-US" sz="1600" dirty="0" smtClean="0"/>
              <a:t>機器の</a:t>
            </a:r>
            <a:r>
              <a:rPr kumimoji="1" lang="ja-JP" altLang="en-US" sz="1600" dirty="0"/>
              <a:t>概要</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調達仕様書第５項第１号のクに示す各機器の内容</a:t>
            </a:r>
            <a:r>
              <a:rPr kumimoji="1" lang="ja-JP" altLang="en-US" sz="1400" dirty="0">
                <a:solidFill>
                  <a:srgbClr val="FF0000"/>
                </a:solidFill>
              </a:rPr>
              <a:t>が分かるように一覧にまとめ、概要</a:t>
            </a:r>
            <a:r>
              <a:rPr kumimoji="1" lang="ja-JP" altLang="en-US" sz="1400" dirty="0" smtClean="0">
                <a:solidFill>
                  <a:srgbClr val="FF0000"/>
                </a:solidFill>
              </a:rPr>
              <a:t>説明および金額を</a:t>
            </a:r>
            <a:r>
              <a:rPr kumimoji="1" lang="ja-JP" altLang="en-US" sz="1400" dirty="0">
                <a:solidFill>
                  <a:srgbClr val="FF0000"/>
                </a:solidFill>
              </a:rPr>
              <a:t>記載</a:t>
            </a:r>
            <a:r>
              <a:rPr kumimoji="1" lang="ja-JP" altLang="en-US" sz="1400" dirty="0" smtClean="0">
                <a:solidFill>
                  <a:srgbClr val="FF0000"/>
                </a:solidFill>
              </a:rPr>
              <a:t>する</a:t>
            </a:r>
            <a:r>
              <a:rPr kumimoji="1" lang="ja-JP" altLang="en-US" sz="1400" dirty="0">
                <a:solidFill>
                  <a:srgbClr val="FF0000"/>
                </a:solidFill>
              </a:rPr>
              <a:t>こと。製品カタログやパンフレット等があれば提案書に添付すること。なお、添付する書類に事業者名が特定されるような記述がある場合には、その該当箇所すべてにマスキングをすること。</a:t>
            </a:r>
          </a:p>
        </p:txBody>
      </p:sp>
    </p:spTree>
    <p:extLst>
      <p:ext uri="{BB962C8B-B14F-4D97-AF65-F5344CB8AC3E}">
        <p14:creationId xmlns:p14="http://schemas.microsoft.com/office/powerpoint/2010/main" val="1019621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提案システムの概要等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zh-TW" altLang="en-US" sz="1600" dirty="0"/>
              <a:t>２</a:t>
            </a:r>
            <a:r>
              <a:rPr kumimoji="1" lang="en-US" altLang="zh-TW" sz="1600" dirty="0" smtClean="0"/>
              <a:t>-</a:t>
            </a:r>
            <a:r>
              <a:rPr kumimoji="1" lang="ja-JP" altLang="en-US" sz="1600" dirty="0"/>
              <a:t>４</a:t>
            </a:r>
            <a:r>
              <a:rPr kumimoji="1" lang="zh-TW" altLang="en-US" sz="1600" dirty="0"/>
              <a:t>　</a:t>
            </a:r>
            <a:r>
              <a:rPr kumimoji="1" lang="ja-JP" altLang="en-US" sz="1600" dirty="0" smtClean="0"/>
              <a:t>ランディングページの構築及び既存ウェブサイトとの連携</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調達仕様書第５項第１号のケに示すランディングページの構築及び既存ウェブサイトとの連携について、利用者の観光体験の一部として、どのように実現するのか具体的に記載すること。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ランディングページの対応言語について、その実現方法も含め、詳細に記載すること。</a:t>
            </a:r>
            <a:endParaRPr kumimoji="1" lang="ja-JP" altLang="en-US" sz="1400" dirty="0">
              <a:solidFill>
                <a:srgbClr val="FF0000"/>
              </a:solidFill>
            </a:endParaRPr>
          </a:p>
        </p:txBody>
      </p:sp>
    </p:spTree>
    <p:extLst>
      <p:ext uri="{BB962C8B-B14F-4D97-AF65-F5344CB8AC3E}">
        <p14:creationId xmlns:p14="http://schemas.microsoft.com/office/powerpoint/2010/main" val="4116677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提案システムの概要等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zh-TW" altLang="en-US" sz="1600" dirty="0"/>
              <a:t>２</a:t>
            </a:r>
            <a:r>
              <a:rPr kumimoji="1" lang="en-US" altLang="zh-TW" sz="1600" dirty="0" smtClean="0"/>
              <a:t>-</a:t>
            </a:r>
            <a:r>
              <a:rPr kumimoji="1" lang="ja-JP" altLang="en-US" sz="1600" dirty="0"/>
              <a:t>５</a:t>
            </a:r>
            <a:r>
              <a:rPr kumimoji="1" lang="zh-TW" altLang="en-US" sz="1600" dirty="0"/>
              <a:t>　想定全体構成</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提案する</a:t>
            </a:r>
            <a:r>
              <a:rPr kumimoji="1" lang="ja-JP" altLang="en-US" sz="1400" dirty="0">
                <a:solidFill>
                  <a:srgbClr val="FF0000"/>
                </a:solidFill>
              </a:rPr>
              <a:t>入場</a:t>
            </a:r>
            <a:r>
              <a:rPr kumimoji="1" lang="ja-JP" altLang="en-US" sz="1400" dirty="0" smtClean="0">
                <a:solidFill>
                  <a:srgbClr val="FF0000"/>
                </a:solidFill>
              </a:rPr>
              <a:t>券型</a:t>
            </a:r>
            <a:r>
              <a:rPr kumimoji="1" lang="ja-JP" altLang="en-US" sz="1400" dirty="0">
                <a:solidFill>
                  <a:srgbClr val="FF0000"/>
                </a:solidFill>
              </a:rPr>
              <a:t>汎用給付システムの全体構成</a:t>
            </a:r>
            <a:r>
              <a:rPr kumimoji="1" lang="ja-JP" altLang="en-US" sz="1400" dirty="0" smtClean="0">
                <a:solidFill>
                  <a:srgbClr val="FF0000"/>
                </a:solidFill>
              </a:rPr>
              <a:t>（システムを構成するサーバ等の機器、</a:t>
            </a:r>
            <a:r>
              <a:rPr kumimoji="1" lang="en-US" altLang="ja-JP" sz="1400" dirty="0" smtClean="0">
                <a:solidFill>
                  <a:srgbClr val="FF0000"/>
                </a:solidFill>
              </a:rPr>
              <a:t>IaaS</a:t>
            </a:r>
            <a:r>
              <a:rPr kumimoji="1" lang="ja-JP" altLang="en-US" sz="1400" dirty="0" smtClean="0">
                <a:solidFill>
                  <a:srgbClr val="FF0000"/>
                </a:solidFill>
              </a:rPr>
              <a:t>等のサービス、ネットワーク等）</a:t>
            </a:r>
            <a:r>
              <a:rPr kumimoji="1" lang="ja-JP" altLang="en-US" sz="1400" dirty="0">
                <a:solidFill>
                  <a:srgbClr val="FF0000"/>
                </a:solidFill>
              </a:rPr>
              <a:t>について、図等を</a:t>
            </a:r>
            <a:r>
              <a:rPr kumimoji="1" lang="ja-JP" altLang="en-US" sz="1400" dirty="0" smtClean="0">
                <a:solidFill>
                  <a:srgbClr val="FF0000"/>
                </a:solidFill>
              </a:rPr>
              <a:t>用いてわかりやすく記載する</a:t>
            </a:r>
            <a:r>
              <a:rPr kumimoji="1" lang="ja-JP" altLang="en-US" sz="1400" dirty="0">
                <a:solidFill>
                  <a:srgbClr val="FF0000"/>
                </a:solidFill>
              </a:rPr>
              <a:t>こと。</a:t>
            </a:r>
          </a:p>
          <a:p>
            <a:pPr marL="285750" indent="-285750">
              <a:buFont typeface="Wingdings" panose="05000000000000000000" pitchFamily="2" charset="2"/>
              <a:buChar char="n"/>
            </a:pPr>
            <a:r>
              <a:rPr kumimoji="1" lang="ja-JP" altLang="en-US" sz="1400" dirty="0">
                <a:solidFill>
                  <a:srgbClr val="FF0000"/>
                </a:solidFill>
              </a:rPr>
              <a:t>入場</a:t>
            </a:r>
            <a:r>
              <a:rPr kumimoji="1" lang="ja-JP" altLang="en-US" sz="1400" dirty="0" smtClean="0">
                <a:solidFill>
                  <a:srgbClr val="FF0000"/>
                </a:solidFill>
              </a:rPr>
              <a:t>券型</a:t>
            </a:r>
            <a:r>
              <a:rPr kumimoji="1" lang="ja-JP" altLang="en-US" sz="1400" dirty="0">
                <a:solidFill>
                  <a:srgbClr val="FF0000"/>
                </a:solidFill>
              </a:rPr>
              <a:t>汎用給付システムの稼働にあたって必要な機器やソフトウェア等のすべてについて記載すること。</a:t>
            </a:r>
          </a:p>
          <a:p>
            <a:pPr marL="285750" indent="-285750">
              <a:buFont typeface="Wingdings" panose="05000000000000000000" pitchFamily="2" charset="2"/>
              <a:buChar char="n"/>
            </a:pPr>
            <a:r>
              <a:rPr kumimoji="1" lang="ja-JP" altLang="en-US" sz="1400" dirty="0" smtClean="0">
                <a:solidFill>
                  <a:srgbClr val="FF0000"/>
                </a:solidFill>
              </a:rPr>
              <a:t>クラウド</a:t>
            </a:r>
            <a:r>
              <a:rPr kumimoji="1" lang="ja-JP" altLang="en-US" sz="1400" dirty="0">
                <a:solidFill>
                  <a:srgbClr val="FF0000"/>
                </a:solidFill>
              </a:rPr>
              <a:t>利用に関するライセンス形態、数量等の詳細が分かるように仕様を明記すること。</a:t>
            </a:r>
          </a:p>
          <a:p>
            <a:pPr marL="285750" indent="-285750">
              <a:buFont typeface="Wingdings" panose="05000000000000000000" pitchFamily="2" charset="2"/>
              <a:buChar char="n"/>
            </a:pPr>
            <a:r>
              <a:rPr kumimoji="1" lang="ja-JP" altLang="en-US" sz="1400" dirty="0" smtClean="0">
                <a:solidFill>
                  <a:srgbClr val="FF0000"/>
                </a:solidFill>
              </a:rPr>
              <a:t>機能</a:t>
            </a:r>
            <a:r>
              <a:rPr kumimoji="1" lang="ja-JP" altLang="en-US" sz="1400" dirty="0">
                <a:solidFill>
                  <a:srgbClr val="FF0000"/>
                </a:solidFill>
              </a:rPr>
              <a:t>の導入やクラウドサービスの利用に当たって、クライアント側に必要なソフトウェアやネットワーク環境など詳細がわかるように仕様を明記すること。</a:t>
            </a:r>
          </a:p>
        </p:txBody>
      </p:sp>
    </p:spTree>
    <p:extLst>
      <p:ext uri="{BB962C8B-B14F-4D97-AF65-F5344CB8AC3E}">
        <p14:creationId xmlns:p14="http://schemas.microsoft.com/office/powerpoint/2010/main" val="21049757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Meiryo UI"/>
        <a:cs typeface=""/>
      </a:majorFont>
      <a:minorFont>
        <a:latin typeface="Calibr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2429</TotalTime>
  <Words>5349</Words>
  <Application>Microsoft Office PowerPoint</Application>
  <PresentationFormat>画面に合わせる (4:3)</PresentationFormat>
  <Paragraphs>329</Paragraphs>
  <Slides>43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43</vt:i4>
      </vt:variant>
    </vt:vector>
  </HeadingPairs>
  <TitlesOfParts>
    <vt:vector size="49" baseType="lpstr">
      <vt:lpstr>Meiryo UI</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岸　恭佑</dc:creator>
  <cp:lastModifiedBy>Administrator</cp:lastModifiedBy>
  <cp:revision>233</cp:revision>
  <dcterms:created xsi:type="dcterms:W3CDTF">2023-02-13T01:21:19Z</dcterms:created>
  <dcterms:modified xsi:type="dcterms:W3CDTF">2025-07-02T04:50:35Z</dcterms:modified>
</cp:coreProperties>
</file>