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65" r:id="rId2"/>
    <p:sldId id="256" r:id="rId3"/>
    <p:sldId id="467" r:id="rId4"/>
    <p:sldId id="468" r:id="rId5"/>
    <p:sldId id="562" r:id="rId6"/>
    <p:sldId id="471" r:id="rId7"/>
    <p:sldId id="554" r:id="rId8"/>
    <p:sldId id="475" r:id="rId9"/>
    <p:sldId id="509" r:id="rId10"/>
    <p:sldId id="555" r:id="rId11"/>
    <p:sldId id="556" r:id="rId12"/>
    <p:sldId id="564" r:id="rId13"/>
    <p:sldId id="510" r:id="rId14"/>
    <p:sldId id="552" r:id="rId15"/>
    <p:sldId id="551" r:id="rId16"/>
    <p:sldId id="559" r:id="rId17"/>
    <p:sldId id="548" r:id="rId18"/>
    <p:sldId id="560" r:id="rId19"/>
    <p:sldId id="544" r:id="rId20"/>
    <p:sldId id="563" r:id="rId21"/>
    <p:sldId id="495" r:id="rId22"/>
    <p:sldId id="496" r:id="rId23"/>
    <p:sldId id="539" r:id="rId24"/>
    <p:sldId id="535" r:id="rId25"/>
    <p:sldId id="542" r:id="rId26"/>
    <p:sldId id="503" r:id="rId27"/>
    <p:sldId id="511" r:id="rId28"/>
    <p:sldId id="504"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荻山" initials="A" lastIdx="4" clrIdx="0">
    <p:extLst>
      <p:ext uri="{19B8F6BF-5375-455C-9EA6-DF929625EA0E}">
        <p15:presenceInfo xmlns:p15="http://schemas.microsoft.com/office/powerpoint/2012/main" userId="荻山" providerId="None"/>
      </p:ext>
    </p:extLst>
  </p:cmAuthor>
  <p:cmAuthor id="2" name="Administrator" initials="A" lastIdx="1" clrIdx="1">
    <p:extLst>
      <p:ext uri="{19B8F6BF-5375-455C-9EA6-DF929625EA0E}">
        <p15:presenceInfo xmlns:p15="http://schemas.microsoft.com/office/powerpoint/2012/main" userId="Administrator" providerId="None"/>
      </p:ext>
    </p:extLst>
  </p:cmAuthor>
  <p:cmAuthor id="3" name="長濵　良尚" initials="長濵　良尚" lastIdx="1" clrIdx="2">
    <p:extLst>
      <p:ext uri="{19B8F6BF-5375-455C-9EA6-DF929625EA0E}">
        <p15:presenceInfo xmlns:p15="http://schemas.microsoft.com/office/powerpoint/2012/main" userId="長濵　良尚"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43" autoAdjust="0"/>
    <p:restoredTop sz="94660"/>
  </p:normalViewPr>
  <p:slideViewPr>
    <p:cSldViewPr snapToGrid="0">
      <p:cViewPr varScale="1">
        <p:scale>
          <a:sx n="79" d="100"/>
          <a:sy n="79" d="100"/>
        </p:scale>
        <p:origin x="1526"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18D4750-B527-4FB6-BED3-ED33BA4CA95E}" type="datetimeFigureOut">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AD6317C-6A60-497E-92B7-B78FBF601BB8}" type="slidenum">
              <a:rPr kumimoji="1" lang="ja-JP" altLang="en-US" smtClean="0"/>
              <a:t>‹#›</a:t>
            </a:fld>
            <a:endParaRPr kumimoji="1" lang="ja-JP" altLang="en-US"/>
          </a:p>
        </p:txBody>
      </p:sp>
    </p:spTree>
    <p:extLst>
      <p:ext uri="{BB962C8B-B14F-4D97-AF65-F5344CB8AC3E}">
        <p14:creationId xmlns:p14="http://schemas.microsoft.com/office/powerpoint/2010/main" val="214148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18D4750-B527-4FB6-BED3-ED33BA4CA95E}" type="datetimeFigureOut">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AD6317C-6A60-497E-92B7-B78FBF601BB8}" type="slidenum">
              <a:rPr kumimoji="1" lang="ja-JP" altLang="en-US" smtClean="0"/>
              <a:t>‹#›</a:t>
            </a:fld>
            <a:endParaRPr kumimoji="1" lang="ja-JP" altLang="en-US"/>
          </a:p>
        </p:txBody>
      </p:sp>
    </p:spTree>
    <p:extLst>
      <p:ext uri="{BB962C8B-B14F-4D97-AF65-F5344CB8AC3E}">
        <p14:creationId xmlns:p14="http://schemas.microsoft.com/office/powerpoint/2010/main" val="4167146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18D4750-B527-4FB6-BED3-ED33BA4CA95E}" type="datetimeFigureOut">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AD6317C-6A60-497E-92B7-B78FBF601BB8}" type="slidenum">
              <a:rPr kumimoji="1" lang="ja-JP" altLang="en-US" smtClean="0"/>
              <a:t>‹#›</a:t>
            </a:fld>
            <a:endParaRPr kumimoji="1" lang="ja-JP" altLang="en-US"/>
          </a:p>
        </p:txBody>
      </p:sp>
    </p:spTree>
    <p:extLst>
      <p:ext uri="{BB962C8B-B14F-4D97-AF65-F5344CB8AC3E}">
        <p14:creationId xmlns:p14="http://schemas.microsoft.com/office/powerpoint/2010/main" val="30120396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1041" name="Rectangle 6"/>
          <p:cNvSpPr>
            <a:spLocks noGrp="1" noChangeArrowheads="1"/>
          </p:cNvSpPr>
          <p:nvPr>
            <p:ph type="sldNum" sz="quarter" idx="12"/>
          </p:nvPr>
        </p:nvSpPr>
        <p:spPr>
          <a:xfrm>
            <a:off x="8655332" y="107107"/>
            <a:ext cx="464400" cy="347925"/>
          </a:xfrm>
          <a:solidFill>
            <a:schemeClr val="bg1"/>
          </a:solidFill>
          <a:ln>
            <a:solidFill>
              <a:schemeClr val="tx1"/>
            </a:solidFill>
          </a:ln>
        </p:spPr>
        <p:txBody>
          <a:bodyPr anchor="ctr"/>
          <a:lstStyle>
            <a:lvl1pPr algn="ctr">
              <a:defRPr/>
            </a:lvl1pPr>
          </a:lstStyle>
          <a:p>
            <a:pPr>
              <a:defRPr/>
            </a:pPr>
            <a:fld id="{ED70751B-34C4-41F7-9A42-B8AF8614956A}" type="slidenum">
              <a:rPr lang="en-US" altLang="ja-JP" smtClean="0"/>
              <a:pPr>
                <a:defRPr/>
              </a:pPr>
              <a:t>‹#›</a:t>
            </a:fld>
            <a:endParaRPr lang="en-US" altLang="ja-JP" dirty="0"/>
          </a:p>
        </p:txBody>
      </p:sp>
    </p:spTree>
    <p:extLst>
      <p:ext uri="{BB962C8B-B14F-4D97-AF65-F5344CB8AC3E}">
        <p14:creationId xmlns:p14="http://schemas.microsoft.com/office/powerpoint/2010/main" val="2130151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18D4750-B527-4FB6-BED3-ED33BA4CA95E}" type="datetimeFigureOut">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AD6317C-6A60-497E-92B7-B78FBF601BB8}" type="slidenum">
              <a:rPr kumimoji="1" lang="ja-JP" altLang="en-US" smtClean="0"/>
              <a:t>‹#›</a:t>
            </a:fld>
            <a:endParaRPr kumimoji="1" lang="ja-JP" altLang="en-US"/>
          </a:p>
        </p:txBody>
      </p:sp>
    </p:spTree>
    <p:extLst>
      <p:ext uri="{BB962C8B-B14F-4D97-AF65-F5344CB8AC3E}">
        <p14:creationId xmlns:p14="http://schemas.microsoft.com/office/powerpoint/2010/main" val="731532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18D4750-B527-4FB6-BED3-ED33BA4CA95E}" type="datetimeFigureOut">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AD6317C-6A60-497E-92B7-B78FBF601BB8}" type="slidenum">
              <a:rPr kumimoji="1" lang="ja-JP" altLang="en-US" smtClean="0"/>
              <a:t>‹#›</a:t>
            </a:fld>
            <a:endParaRPr kumimoji="1" lang="ja-JP" altLang="en-US"/>
          </a:p>
        </p:txBody>
      </p:sp>
    </p:spTree>
    <p:extLst>
      <p:ext uri="{BB962C8B-B14F-4D97-AF65-F5344CB8AC3E}">
        <p14:creationId xmlns:p14="http://schemas.microsoft.com/office/powerpoint/2010/main" val="4108574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18D4750-B527-4FB6-BED3-ED33BA4CA95E}" type="datetimeFigureOut">
              <a:rPr kumimoji="1" lang="ja-JP" altLang="en-US" smtClean="0"/>
              <a:t>2026/5/19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AD6317C-6A60-497E-92B7-B78FBF601BB8}" type="slidenum">
              <a:rPr kumimoji="1" lang="ja-JP" altLang="en-US" smtClean="0"/>
              <a:t>‹#›</a:t>
            </a:fld>
            <a:endParaRPr kumimoji="1" lang="ja-JP" altLang="en-US"/>
          </a:p>
        </p:txBody>
      </p:sp>
    </p:spTree>
    <p:extLst>
      <p:ext uri="{BB962C8B-B14F-4D97-AF65-F5344CB8AC3E}">
        <p14:creationId xmlns:p14="http://schemas.microsoft.com/office/powerpoint/2010/main" val="2583320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18D4750-B527-4FB6-BED3-ED33BA4CA95E}" type="datetimeFigureOut">
              <a:rPr kumimoji="1" lang="ja-JP" altLang="en-US" smtClean="0"/>
              <a:t>2026/5/19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AD6317C-6A60-497E-92B7-B78FBF601BB8}" type="slidenum">
              <a:rPr kumimoji="1" lang="ja-JP" altLang="en-US" smtClean="0"/>
              <a:t>‹#›</a:t>
            </a:fld>
            <a:endParaRPr kumimoji="1" lang="ja-JP" altLang="en-US"/>
          </a:p>
        </p:txBody>
      </p:sp>
    </p:spTree>
    <p:extLst>
      <p:ext uri="{BB962C8B-B14F-4D97-AF65-F5344CB8AC3E}">
        <p14:creationId xmlns:p14="http://schemas.microsoft.com/office/powerpoint/2010/main" val="2114244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18D4750-B527-4FB6-BED3-ED33BA4CA95E}" type="datetimeFigureOut">
              <a:rPr kumimoji="1" lang="ja-JP" altLang="en-US" smtClean="0"/>
              <a:t>2026/5/19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AD6317C-6A60-497E-92B7-B78FBF601BB8}" type="slidenum">
              <a:rPr kumimoji="1" lang="ja-JP" altLang="en-US" smtClean="0"/>
              <a:t>‹#›</a:t>
            </a:fld>
            <a:endParaRPr kumimoji="1" lang="ja-JP" altLang="en-US"/>
          </a:p>
        </p:txBody>
      </p:sp>
    </p:spTree>
    <p:extLst>
      <p:ext uri="{BB962C8B-B14F-4D97-AF65-F5344CB8AC3E}">
        <p14:creationId xmlns:p14="http://schemas.microsoft.com/office/powerpoint/2010/main" val="2177552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D4750-B527-4FB6-BED3-ED33BA4CA95E}" type="datetimeFigureOut">
              <a:rPr kumimoji="1" lang="ja-JP" altLang="en-US" smtClean="0"/>
              <a:t>2026/5/19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AD6317C-6A60-497E-92B7-B78FBF601BB8}" type="slidenum">
              <a:rPr kumimoji="1" lang="ja-JP" altLang="en-US" smtClean="0"/>
              <a:t>‹#›</a:t>
            </a:fld>
            <a:endParaRPr kumimoji="1" lang="ja-JP" altLang="en-US"/>
          </a:p>
        </p:txBody>
      </p:sp>
    </p:spTree>
    <p:extLst>
      <p:ext uri="{BB962C8B-B14F-4D97-AF65-F5344CB8AC3E}">
        <p14:creationId xmlns:p14="http://schemas.microsoft.com/office/powerpoint/2010/main" val="2532917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18D4750-B527-4FB6-BED3-ED33BA4CA95E}" type="datetimeFigureOut">
              <a:rPr kumimoji="1" lang="ja-JP" altLang="en-US" smtClean="0"/>
              <a:t>2026/5/19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AD6317C-6A60-497E-92B7-B78FBF601BB8}" type="slidenum">
              <a:rPr kumimoji="1" lang="ja-JP" altLang="en-US" smtClean="0"/>
              <a:t>‹#›</a:t>
            </a:fld>
            <a:endParaRPr kumimoji="1" lang="ja-JP" altLang="en-US"/>
          </a:p>
        </p:txBody>
      </p:sp>
    </p:spTree>
    <p:extLst>
      <p:ext uri="{BB962C8B-B14F-4D97-AF65-F5344CB8AC3E}">
        <p14:creationId xmlns:p14="http://schemas.microsoft.com/office/powerpoint/2010/main" val="597422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18D4750-B527-4FB6-BED3-ED33BA4CA95E}" type="datetimeFigureOut">
              <a:rPr kumimoji="1" lang="ja-JP" altLang="en-US" smtClean="0"/>
              <a:t>2026/5/19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AD6317C-6A60-497E-92B7-B78FBF601BB8}" type="slidenum">
              <a:rPr kumimoji="1" lang="ja-JP" altLang="en-US" smtClean="0"/>
              <a:t>‹#›</a:t>
            </a:fld>
            <a:endParaRPr kumimoji="1" lang="ja-JP" altLang="en-US"/>
          </a:p>
        </p:txBody>
      </p:sp>
    </p:spTree>
    <p:extLst>
      <p:ext uri="{BB962C8B-B14F-4D97-AF65-F5344CB8AC3E}">
        <p14:creationId xmlns:p14="http://schemas.microsoft.com/office/powerpoint/2010/main" val="1939197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8D4750-B527-4FB6-BED3-ED33BA4CA95E}" type="datetimeFigureOut">
              <a:rPr kumimoji="1" lang="ja-JP" altLang="en-US" smtClean="0"/>
              <a:t>2026/5/19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D6317C-6A60-497E-92B7-B78FBF601BB8}" type="slidenum">
              <a:rPr kumimoji="1" lang="ja-JP" altLang="en-US" smtClean="0"/>
              <a:t>‹#›</a:t>
            </a:fld>
            <a:endParaRPr kumimoji="1" lang="ja-JP" altLang="en-US"/>
          </a:p>
        </p:txBody>
      </p:sp>
    </p:spTree>
    <p:extLst>
      <p:ext uri="{BB962C8B-B14F-4D97-AF65-F5344CB8AC3E}">
        <p14:creationId xmlns:p14="http://schemas.microsoft.com/office/powerpoint/2010/main" val="2314847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4" name="Rectangle 67"/>
          <p:cNvSpPr>
            <a:spLocks noChangeArrowheads="1"/>
          </p:cNvSpPr>
          <p:nvPr/>
        </p:nvSpPr>
        <p:spPr>
          <a:xfrm>
            <a:off x="0" y="404664"/>
            <a:ext cx="9144000" cy="573088"/>
          </a:xfrm>
          <a:prstGeom prst="rect">
            <a:avLst/>
          </a:prstGeom>
          <a:solidFill>
            <a:schemeClr val="accent5">
              <a:lumMod val="40000"/>
              <a:lumOff val="60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dirty="0">
                <a:solidFill>
                  <a:sysClr val="windowText" lastClr="000000"/>
                </a:solidFill>
                <a:latin typeface="Meiryo UI" panose="020B0604030504040204" pitchFamily="50" charset="-128"/>
                <a:ea typeface="Meiryo UI" panose="020B0604030504040204" pitchFamily="50" charset="-128"/>
              </a:rPr>
              <a:t>提案者情報　</a:t>
            </a:r>
          </a:p>
        </p:txBody>
      </p:sp>
      <p:sp>
        <p:nvSpPr>
          <p:cNvPr id="1226" name="テキスト 981"/>
          <p:cNvSpPr txBox="1"/>
          <p:nvPr/>
        </p:nvSpPr>
        <p:spPr>
          <a:xfrm>
            <a:off x="0" y="-8134"/>
            <a:ext cx="8028384" cy="369332"/>
          </a:xfrm>
          <a:prstGeom prst="rect">
            <a:avLst/>
          </a:prstGeom>
        </p:spPr>
        <p:txBody>
          <a:bodyPr wrap="square">
            <a:spAutoFit/>
          </a:bodyPr>
          <a:lstStyle/>
          <a:p>
            <a:r>
              <a:rPr lang="ja-JP" altLang="en-US" b="1" dirty="0" smtClean="0">
                <a:latin typeface="Meiryo UI" panose="020B0604030504040204" pitchFamily="50" charset="-128"/>
                <a:ea typeface="Meiryo UI" panose="020B0604030504040204" pitchFamily="50" charset="-128"/>
              </a:rPr>
              <a:t>様式４　学びのマッチングプラットフォーム導入</a:t>
            </a:r>
            <a:r>
              <a:rPr lang="ja-JP" altLang="en-US" b="1" kern="0" dirty="0" smtClean="0">
                <a:solidFill>
                  <a:sysClr val="windowText" lastClr="000000"/>
                </a:solidFill>
                <a:latin typeface="Meiryo UI" panose="020B0604030504040204" pitchFamily="50" charset="-128"/>
                <a:ea typeface="Meiryo UI" panose="020B0604030504040204" pitchFamily="50" charset="-128"/>
              </a:rPr>
              <a:t>事業</a:t>
            </a:r>
            <a:r>
              <a:rPr lang="ja-JP" altLang="en-US" b="1" kern="0" dirty="0">
                <a:solidFill>
                  <a:sysClr val="windowText" lastClr="000000"/>
                </a:solidFill>
                <a:latin typeface="Meiryo UI" panose="020B0604030504040204" pitchFamily="50" charset="-128"/>
                <a:ea typeface="Meiryo UI" panose="020B0604030504040204" pitchFamily="50" charset="-128"/>
              </a:rPr>
              <a:t>に係る提案書</a:t>
            </a:r>
            <a:r>
              <a:rPr lang="ja-JP" altLang="en-US" b="1" dirty="0">
                <a:latin typeface="Meiryo UI" panose="020B0604030504040204" pitchFamily="50" charset="-128"/>
                <a:ea typeface="Meiryo UI" panose="020B0604030504040204" pitchFamily="50" charset="-128"/>
              </a:rPr>
              <a:t>　</a:t>
            </a:r>
            <a:endParaRPr b="1" dirty="0">
              <a:latin typeface="Meiryo UI" panose="020B0604030504040204" pitchFamily="50" charset="-128"/>
              <a:ea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9CC1C640-D413-45BB-82FC-479BFD55E4DE}"/>
              </a:ext>
            </a:extLst>
          </p:cNvPr>
          <p:cNvSpPr>
            <a:spLocks noGrp="1"/>
          </p:cNvSpPr>
          <p:nvPr>
            <p:ph type="sldNum" sz="quarter" idx="12"/>
          </p:nvPr>
        </p:nvSpPr>
        <p:spPr>
          <a:xfrm>
            <a:off x="8621253" y="503801"/>
            <a:ext cx="464400" cy="347925"/>
          </a:xfrm>
          <a:solidFill>
            <a:schemeClr val="bg1"/>
          </a:solidFill>
          <a:ln>
            <a:solidFill>
              <a:schemeClr val="tx1"/>
            </a:solidFill>
          </a:ln>
        </p:spPr>
        <p:txBody>
          <a:bodyPr/>
          <a:lstStyle/>
          <a:p>
            <a:pPr>
              <a:defRPr/>
            </a:pPr>
            <a:fld id="{ED70751B-34C4-41F7-9A42-B8AF8614956A}" type="slidenum">
              <a:rPr lang="en-US" altLang="ja-JP" smtClean="0">
                <a:solidFill>
                  <a:sysClr val="windowText" lastClr="000000"/>
                </a:solidFill>
              </a:rPr>
              <a:pPr>
                <a:defRPr/>
              </a:pPr>
              <a:t>1</a:t>
            </a:fld>
            <a:endParaRPr lang="en-US" altLang="ja-JP" dirty="0">
              <a:solidFill>
                <a:sysClr val="windowText" lastClr="000000"/>
              </a:solidFill>
            </a:endParaRPr>
          </a:p>
        </p:txBody>
      </p:sp>
      <p:sp>
        <p:nvSpPr>
          <p:cNvPr id="9" name="テキスト ボックス 8">
            <a:extLst>
              <a:ext uri="{FF2B5EF4-FFF2-40B4-BE49-F238E27FC236}">
                <a16:creationId xmlns:a16="http://schemas.microsoft.com/office/drawing/2014/main" id="{A9A4FFE3-7243-4A3B-8628-C79124CE841C}"/>
              </a:ext>
            </a:extLst>
          </p:cNvPr>
          <p:cNvSpPr txBox="1"/>
          <p:nvPr/>
        </p:nvSpPr>
        <p:spPr>
          <a:xfrm>
            <a:off x="198408" y="1802921"/>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a:t>提案法人</a:t>
            </a:r>
          </a:p>
        </p:txBody>
      </p:sp>
      <p:sp>
        <p:nvSpPr>
          <p:cNvPr id="10" name="テキスト ボックス 9">
            <a:extLst>
              <a:ext uri="{FF2B5EF4-FFF2-40B4-BE49-F238E27FC236}">
                <a16:creationId xmlns:a16="http://schemas.microsoft.com/office/drawing/2014/main" id="{CA2C3682-A28C-4D9B-AF42-71BDB7A6CE62}"/>
              </a:ext>
            </a:extLst>
          </p:cNvPr>
          <p:cNvSpPr txBox="1"/>
          <p:nvPr/>
        </p:nvSpPr>
        <p:spPr>
          <a:xfrm>
            <a:off x="198408" y="3923957"/>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a:t>代表者担当者連絡先</a:t>
            </a:r>
          </a:p>
        </p:txBody>
      </p:sp>
      <p:graphicFrame>
        <p:nvGraphicFramePr>
          <p:cNvPr id="12" name="表 6">
            <a:extLst>
              <a:ext uri="{FF2B5EF4-FFF2-40B4-BE49-F238E27FC236}">
                <a16:creationId xmlns:a16="http://schemas.microsoft.com/office/drawing/2014/main" id="{EE9F706E-1E6E-40DF-B410-B6C983CB0A75}"/>
              </a:ext>
            </a:extLst>
          </p:cNvPr>
          <p:cNvGraphicFramePr>
            <a:graphicFrameLocks noGrp="1"/>
          </p:cNvGraphicFramePr>
          <p:nvPr>
            <p:extLst>
              <p:ext uri="{D42A27DB-BD31-4B8C-83A1-F6EECF244321}">
                <p14:modId xmlns:p14="http://schemas.microsoft.com/office/powerpoint/2010/main" val="943755721"/>
              </p:ext>
            </p:extLst>
          </p:nvPr>
        </p:nvGraphicFramePr>
        <p:xfrm>
          <a:off x="198408" y="2180560"/>
          <a:ext cx="8768800" cy="1404000"/>
        </p:xfrm>
        <a:graphic>
          <a:graphicData uri="http://schemas.openxmlformats.org/drawingml/2006/table">
            <a:tbl>
              <a:tblPr firstRow="1" bandRow="1">
                <a:tableStyleId>{5C22544A-7EE6-4342-B048-85BDC9FD1C3A}</a:tableStyleId>
              </a:tblPr>
              <a:tblGrid>
                <a:gridCol w="2792136">
                  <a:extLst>
                    <a:ext uri="{9D8B030D-6E8A-4147-A177-3AD203B41FA5}">
                      <a16:colId xmlns:a16="http://schemas.microsoft.com/office/drawing/2014/main" val="1080278781"/>
                    </a:ext>
                  </a:extLst>
                </a:gridCol>
                <a:gridCol w="5976664">
                  <a:extLst>
                    <a:ext uri="{9D8B030D-6E8A-4147-A177-3AD203B41FA5}">
                      <a16:colId xmlns:a16="http://schemas.microsoft.com/office/drawing/2014/main" val="3315598308"/>
                    </a:ext>
                  </a:extLst>
                </a:gridCol>
              </a:tblGrid>
              <a:tr h="468000">
                <a:tc>
                  <a:txBody>
                    <a:bodyPr/>
                    <a:lstStyle/>
                    <a:p>
                      <a:pPr algn="ctr">
                        <a:spcAft>
                          <a:spcPts val="0"/>
                        </a:spcAft>
                      </a:pP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所在地</a:t>
                      </a:r>
                      <a:endParaRPr kumimoji="1" lang="ja-JP" sz="1400" b="0" kern="1200" dirty="0">
                        <a:solidFill>
                          <a:schemeClr val="tx1"/>
                        </a:solidFill>
                        <a:latin typeface="Meiryo UI" panose="020B0604030504040204" pitchFamily="50" charset="-128"/>
                        <a:ea typeface="Meiryo UI" panose="020B0604030504040204" pitchFamily="50" charset="-128"/>
                        <a:cs typeface="+mn-cs"/>
                      </a:endParaRPr>
                    </a:p>
                  </a:txBody>
                  <a:tcPr marL="54002" marR="54002"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2F2F2"/>
                    </a:solidFill>
                  </a:tcPr>
                </a:tc>
                <a:tc>
                  <a:txBody>
                    <a:bodyPr/>
                    <a:lstStyle/>
                    <a:p>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76125915"/>
                  </a:ext>
                </a:extLst>
              </a:tr>
              <a:tr h="46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法人名</a:t>
                      </a:r>
                      <a:endParaRPr kumimoji="1" lang="ja-JP" altLang="ja-JP" sz="1400" b="0" kern="1200" dirty="0">
                        <a:solidFill>
                          <a:schemeClr val="tx1"/>
                        </a:solidFill>
                        <a:latin typeface="Meiryo UI" panose="020B0604030504040204" pitchFamily="50" charset="-128"/>
                        <a:ea typeface="Meiryo UI" panose="020B0604030504040204" pitchFamily="50" charset="-128"/>
                        <a:cs typeface="+mn-cs"/>
                      </a:endParaRPr>
                    </a:p>
                  </a:txBody>
                  <a:tcPr marL="54002" marR="54002"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2F2F2"/>
                    </a:solidFill>
                  </a:tcPr>
                </a:tc>
                <a:tc>
                  <a:txBody>
                    <a:bodyPr/>
                    <a:lstStyle/>
                    <a:p>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06849093"/>
                  </a:ext>
                </a:extLst>
              </a:tr>
              <a:tr h="46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代表者名</a:t>
                      </a:r>
                      <a:endParaRPr kumimoji="1" lang="ja-JP" altLang="ja-JP" sz="1400" b="0" kern="1200" dirty="0">
                        <a:solidFill>
                          <a:schemeClr val="tx1"/>
                        </a:solidFill>
                        <a:latin typeface="Meiryo UI" panose="020B0604030504040204" pitchFamily="50" charset="-128"/>
                        <a:ea typeface="Meiryo UI" panose="020B0604030504040204" pitchFamily="50" charset="-128"/>
                        <a:cs typeface="+mn-cs"/>
                      </a:endParaRPr>
                    </a:p>
                  </a:txBody>
                  <a:tcPr marL="54002" marR="54002"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2F2F2"/>
                    </a:solidFill>
                  </a:tcPr>
                </a:tc>
                <a:tc>
                  <a:txBody>
                    <a:bodyPr/>
                    <a:lstStyle/>
                    <a:p>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6595099"/>
                  </a:ext>
                </a:extLst>
              </a:tr>
            </a:tbl>
          </a:graphicData>
        </a:graphic>
      </p:graphicFrame>
      <p:graphicFrame>
        <p:nvGraphicFramePr>
          <p:cNvPr id="13" name="表 6">
            <a:extLst>
              <a:ext uri="{FF2B5EF4-FFF2-40B4-BE49-F238E27FC236}">
                <a16:creationId xmlns:a16="http://schemas.microsoft.com/office/drawing/2014/main" id="{77895FDA-D3F2-4249-959A-0412BE211D0A}"/>
              </a:ext>
            </a:extLst>
          </p:cNvPr>
          <p:cNvGraphicFramePr>
            <a:graphicFrameLocks noGrp="1"/>
          </p:cNvGraphicFramePr>
          <p:nvPr>
            <p:extLst>
              <p:ext uri="{D42A27DB-BD31-4B8C-83A1-F6EECF244321}">
                <p14:modId xmlns:p14="http://schemas.microsoft.com/office/powerpoint/2010/main" val="1080332015"/>
              </p:ext>
            </p:extLst>
          </p:nvPr>
        </p:nvGraphicFramePr>
        <p:xfrm>
          <a:off x="198408" y="4301596"/>
          <a:ext cx="8768800" cy="2340000"/>
        </p:xfrm>
        <a:graphic>
          <a:graphicData uri="http://schemas.openxmlformats.org/drawingml/2006/table">
            <a:tbl>
              <a:tblPr firstRow="1" bandRow="1">
                <a:tableStyleId>{5C22544A-7EE6-4342-B048-85BDC9FD1C3A}</a:tableStyleId>
              </a:tblPr>
              <a:tblGrid>
                <a:gridCol w="2792136">
                  <a:extLst>
                    <a:ext uri="{9D8B030D-6E8A-4147-A177-3AD203B41FA5}">
                      <a16:colId xmlns:a16="http://schemas.microsoft.com/office/drawing/2014/main" val="1080278781"/>
                    </a:ext>
                  </a:extLst>
                </a:gridCol>
                <a:gridCol w="5976664">
                  <a:extLst>
                    <a:ext uri="{9D8B030D-6E8A-4147-A177-3AD203B41FA5}">
                      <a16:colId xmlns:a16="http://schemas.microsoft.com/office/drawing/2014/main" val="3315598308"/>
                    </a:ext>
                  </a:extLst>
                </a:gridCol>
              </a:tblGrid>
              <a:tr h="468000">
                <a:tc>
                  <a:txBody>
                    <a:bodyPr/>
                    <a:lstStyle/>
                    <a:p>
                      <a:pPr algn="ctr">
                        <a:spcAft>
                          <a:spcPts val="0"/>
                        </a:spcAft>
                      </a:pP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担当者名</a:t>
                      </a:r>
                      <a:endParaRPr kumimoji="1" lang="ja-JP" sz="1400" b="0" kern="1200" dirty="0">
                        <a:solidFill>
                          <a:schemeClr val="tx1"/>
                        </a:solidFill>
                        <a:latin typeface="Meiryo UI" panose="020B0604030504040204" pitchFamily="50" charset="-128"/>
                        <a:ea typeface="Meiryo UI" panose="020B0604030504040204" pitchFamily="50" charset="-128"/>
                        <a:cs typeface="+mn-cs"/>
                      </a:endParaRPr>
                    </a:p>
                  </a:txBody>
                  <a:tcPr marL="54002" marR="54002"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2F2F2"/>
                    </a:solidFill>
                  </a:tcPr>
                </a:tc>
                <a:tc>
                  <a:txBody>
                    <a:bodyPr/>
                    <a:lstStyle/>
                    <a:p>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76125915"/>
                  </a:ext>
                </a:extLst>
              </a:tr>
              <a:tr h="46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所　属</a:t>
                      </a:r>
                      <a:endParaRPr kumimoji="1" lang="ja-JP" altLang="ja-JP" sz="1400" b="0" kern="1200" dirty="0">
                        <a:solidFill>
                          <a:schemeClr val="tx1"/>
                        </a:solidFill>
                        <a:latin typeface="Meiryo UI" panose="020B0604030504040204" pitchFamily="50" charset="-128"/>
                        <a:ea typeface="Meiryo UI" panose="020B0604030504040204" pitchFamily="50" charset="-128"/>
                        <a:cs typeface="+mn-cs"/>
                      </a:endParaRPr>
                    </a:p>
                  </a:txBody>
                  <a:tcPr marL="54002" marR="54002"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2F2F2"/>
                    </a:solidFill>
                  </a:tcPr>
                </a:tc>
                <a:tc>
                  <a:txBody>
                    <a:bodyPr/>
                    <a:lstStyle/>
                    <a:p>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06849093"/>
                  </a:ext>
                </a:extLst>
              </a:tr>
              <a:tr h="46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電話番号</a:t>
                      </a:r>
                      <a:endParaRPr kumimoji="1" lang="ja-JP" altLang="ja-JP" sz="1400" b="0" kern="1200" dirty="0">
                        <a:solidFill>
                          <a:schemeClr val="tx1"/>
                        </a:solidFill>
                        <a:latin typeface="Meiryo UI" panose="020B0604030504040204" pitchFamily="50" charset="-128"/>
                        <a:ea typeface="Meiryo UI" panose="020B0604030504040204" pitchFamily="50" charset="-128"/>
                        <a:cs typeface="+mn-cs"/>
                      </a:endParaRPr>
                    </a:p>
                  </a:txBody>
                  <a:tcPr marL="54002" marR="54002"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2F2F2"/>
                    </a:solidFill>
                  </a:tcPr>
                </a:tc>
                <a:tc>
                  <a:txBody>
                    <a:bodyPr/>
                    <a:lstStyle/>
                    <a:p>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6595099"/>
                  </a:ext>
                </a:extLst>
              </a:tr>
              <a:tr h="46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kern="1200" dirty="0">
                          <a:solidFill>
                            <a:schemeClr val="tx1"/>
                          </a:solidFill>
                          <a:latin typeface="Meiryo UI" panose="020B0604030504040204" pitchFamily="50" charset="-128"/>
                          <a:ea typeface="Meiryo UI" panose="020B0604030504040204" pitchFamily="50" charset="-128"/>
                          <a:cs typeface="+mn-cs"/>
                        </a:rPr>
                        <a:t>FAX</a:t>
                      </a: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番号</a:t>
                      </a:r>
                      <a:endParaRPr kumimoji="1" lang="ja-JP" altLang="ja-JP" sz="1400" b="0" kern="1200" dirty="0">
                        <a:solidFill>
                          <a:schemeClr val="tx1"/>
                        </a:solidFill>
                        <a:latin typeface="Meiryo UI" panose="020B0604030504040204" pitchFamily="50" charset="-128"/>
                        <a:ea typeface="Meiryo UI" panose="020B0604030504040204" pitchFamily="50" charset="-128"/>
                        <a:cs typeface="+mn-cs"/>
                      </a:endParaRPr>
                    </a:p>
                  </a:txBody>
                  <a:tcPr marL="54002" marR="54002"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2F2F2"/>
                    </a:solidFill>
                  </a:tcPr>
                </a:tc>
                <a:tc>
                  <a:txBody>
                    <a:bodyPr/>
                    <a:lstStyle/>
                    <a:p>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17892729"/>
                  </a:ext>
                </a:extLst>
              </a:tr>
              <a:tr h="46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kern="1200" dirty="0">
                          <a:solidFill>
                            <a:schemeClr val="tx1"/>
                          </a:solidFill>
                          <a:latin typeface="Meiryo UI" panose="020B0604030504040204" pitchFamily="50" charset="-128"/>
                          <a:ea typeface="Meiryo UI" panose="020B0604030504040204" pitchFamily="50" charset="-128"/>
                          <a:cs typeface="+mn-cs"/>
                        </a:rPr>
                        <a:t>E-mail</a:t>
                      </a:r>
                      <a:endParaRPr kumimoji="1" lang="ja-JP" altLang="ja-JP" sz="1400" b="0" kern="1200" dirty="0">
                        <a:solidFill>
                          <a:schemeClr val="tx1"/>
                        </a:solidFill>
                        <a:latin typeface="Meiryo UI" panose="020B0604030504040204" pitchFamily="50" charset="-128"/>
                        <a:ea typeface="Meiryo UI" panose="020B0604030504040204" pitchFamily="50" charset="-128"/>
                        <a:cs typeface="+mn-cs"/>
                      </a:endParaRPr>
                    </a:p>
                  </a:txBody>
                  <a:tcPr marL="54002" marR="54002"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2F2F2"/>
                    </a:solidFill>
                  </a:tcPr>
                </a:tc>
                <a:tc>
                  <a:txBody>
                    <a:bodyPr/>
                    <a:lstStyle/>
                    <a:p>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52912970"/>
                  </a:ext>
                </a:extLst>
              </a:tr>
            </a:tbl>
          </a:graphicData>
        </a:graphic>
      </p:graphicFrame>
      <p:sp>
        <p:nvSpPr>
          <p:cNvPr id="14" name="テキスト ボックス 13">
            <a:extLst>
              <a:ext uri="{FF2B5EF4-FFF2-40B4-BE49-F238E27FC236}">
                <a16:creationId xmlns:a16="http://schemas.microsoft.com/office/drawing/2014/main" id="{B0AED1CA-6A51-4730-875E-80BF16D68A1F}"/>
              </a:ext>
            </a:extLst>
          </p:cNvPr>
          <p:cNvSpPr txBox="1"/>
          <p:nvPr/>
        </p:nvSpPr>
        <p:spPr>
          <a:xfrm>
            <a:off x="198408" y="1214201"/>
            <a:ext cx="8945592" cy="338554"/>
          </a:xfrm>
          <a:prstGeom prst="rect">
            <a:avLst/>
          </a:prstGeom>
          <a:noFill/>
        </p:spPr>
        <p:txBody>
          <a:bodyPr wrap="square" rtlCol="0">
            <a:spAutoFit/>
          </a:bodyPr>
          <a:lstStyle/>
          <a:p>
            <a:r>
              <a:rPr kumimoji="1" lang="ja-JP" altLang="en-US" sz="1600" dirty="0"/>
              <a:t>学</a:t>
            </a:r>
            <a:r>
              <a:rPr kumimoji="1" lang="ja-JP" altLang="en-US" sz="1600" dirty="0" smtClean="0"/>
              <a:t>びのマッチングプラットフォーム導入</a:t>
            </a:r>
            <a:r>
              <a:rPr kumimoji="1" lang="ja-JP" altLang="en-US" sz="1600" dirty="0"/>
              <a:t>事業について、</a:t>
            </a:r>
            <a:r>
              <a:rPr kumimoji="1" lang="ja-JP" altLang="en-US" sz="1600" dirty="0" smtClean="0"/>
              <a:t>プロポーザル募集要項に</a:t>
            </a:r>
            <a:r>
              <a:rPr kumimoji="1" lang="ja-JP" altLang="en-US" sz="1600" dirty="0"/>
              <a:t>基づき提案します。</a:t>
            </a:r>
          </a:p>
        </p:txBody>
      </p:sp>
      <p:sp>
        <p:nvSpPr>
          <p:cNvPr id="7" name="テキスト ボックス 6">
            <a:extLst>
              <a:ext uri="{FF2B5EF4-FFF2-40B4-BE49-F238E27FC236}">
                <a16:creationId xmlns:a16="http://schemas.microsoft.com/office/drawing/2014/main" id="{7B2A96E5-237A-495B-9B94-48BEA968BB59}"/>
              </a:ext>
            </a:extLst>
          </p:cNvPr>
          <p:cNvSpPr txBox="1"/>
          <p:nvPr/>
        </p:nvSpPr>
        <p:spPr>
          <a:xfrm>
            <a:off x="8516735" y="3211688"/>
            <a:ext cx="338554" cy="276999"/>
          </a:xfrm>
          <a:prstGeom prst="rect">
            <a:avLst/>
          </a:prstGeom>
          <a:noFill/>
        </p:spPr>
        <p:txBody>
          <a:bodyPr wrap="none" rtlCol="0">
            <a:spAutoFit/>
          </a:bodyPr>
          <a:lstStyle/>
          <a:p>
            <a:r>
              <a:rPr kumimoji="1" lang="ja-JP" altLang="en-US" sz="1200" dirty="0"/>
              <a:t>印</a:t>
            </a:r>
          </a:p>
        </p:txBody>
      </p:sp>
      <p:sp>
        <p:nvSpPr>
          <p:cNvPr id="11" name="テキスト ボックス 10">
            <a:extLst>
              <a:ext uri="{FF2B5EF4-FFF2-40B4-BE49-F238E27FC236}">
                <a16:creationId xmlns:a16="http://schemas.microsoft.com/office/drawing/2014/main" id="{B954AB95-23BD-43A3-887D-429BFC80317F}"/>
              </a:ext>
            </a:extLst>
          </p:cNvPr>
          <p:cNvSpPr txBox="1"/>
          <p:nvPr/>
        </p:nvSpPr>
        <p:spPr>
          <a:xfrm>
            <a:off x="1348062" y="429598"/>
            <a:ext cx="7505391" cy="523220"/>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副本は、参加</a:t>
            </a:r>
            <a:r>
              <a:rPr kumimoji="1" lang="ja-JP" altLang="en-US" sz="1400" dirty="0">
                <a:solidFill>
                  <a:srgbClr val="FF0000"/>
                </a:solidFill>
              </a:rPr>
              <a:t>資格確認</a:t>
            </a:r>
            <a:r>
              <a:rPr kumimoji="1" lang="ja-JP" altLang="en-US" sz="1400" dirty="0" smtClean="0">
                <a:solidFill>
                  <a:srgbClr val="FF0000"/>
                </a:solidFill>
              </a:rPr>
              <a:t>通知書で指定</a:t>
            </a:r>
            <a:r>
              <a:rPr kumimoji="1" lang="ja-JP" altLang="en-US" sz="1400" dirty="0">
                <a:solidFill>
                  <a:srgbClr val="FF0000"/>
                </a:solidFill>
              </a:rPr>
              <a:t>する</a:t>
            </a:r>
            <a:r>
              <a:rPr kumimoji="1" lang="ja-JP" altLang="en-US" sz="1400" dirty="0" smtClean="0">
                <a:solidFill>
                  <a:srgbClr val="FF0000"/>
                </a:solidFill>
              </a:rPr>
              <a:t>文字列を法人名に記載し、その他は空白とすること。</a:t>
            </a:r>
            <a:endParaRPr kumimoji="1" lang="ja-JP" altLang="en-US" sz="1400" dirty="0">
              <a:solidFill>
                <a:srgbClr val="FF0000"/>
              </a:solidFill>
            </a:endParaRPr>
          </a:p>
        </p:txBody>
      </p:sp>
      <p:sp>
        <p:nvSpPr>
          <p:cNvPr id="15" name="テキスト ボックス 14">
            <a:extLst>
              <a:ext uri="{FF2B5EF4-FFF2-40B4-BE49-F238E27FC236}">
                <a16:creationId xmlns:a16="http://schemas.microsoft.com/office/drawing/2014/main" id="{B954AB95-23BD-43A3-887D-429BFC80317F}"/>
              </a:ext>
            </a:extLst>
          </p:cNvPr>
          <p:cNvSpPr txBox="1"/>
          <p:nvPr/>
        </p:nvSpPr>
        <p:spPr>
          <a:xfrm>
            <a:off x="2971911" y="4283531"/>
            <a:ext cx="6092722" cy="523220"/>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smtClean="0">
                <a:solidFill>
                  <a:srgbClr val="FF0000"/>
                </a:solidFill>
              </a:rPr>
              <a:t>このテキスト</a:t>
            </a:r>
            <a:r>
              <a:rPr kumimoji="1" lang="ja-JP" altLang="en-US" sz="1400" dirty="0">
                <a:solidFill>
                  <a:srgbClr val="FF0000"/>
                </a:solidFill>
              </a:rPr>
              <a:t>ボックス</a:t>
            </a:r>
            <a:r>
              <a:rPr kumimoji="1" lang="ja-JP" altLang="en-US" sz="1400" dirty="0" smtClean="0">
                <a:solidFill>
                  <a:srgbClr val="FF0000"/>
                </a:solidFill>
              </a:rPr>
              <a:t>は</a:t>
            </a:r>
            <a:r>
              <a:rPr kumimoji="1" lang="ja-JP" altLang="en-US" sz="1400" dirty="0">
                <a:solidFill>
                  <a:srgbClr val="FF0000"/>
                </a:solidFill>
              </a:rPr>
              <a:t>提出前に削除してください</a:t>
            </a:r>
            <a:r>
              <a:rPr kumimoji="1" lang="en-US" altLang="ja-JP" sz="1400" dirty="0">
                <a:solidFill>
                  <a:srgbClr val="FF0000"/>
                </a:solidFill>
              </a:rPr>
              <a:t>】</a:t>
            </a:r>
          </a:p>
          <a:p>
            <a:r>
              <a:rPr kumimoji="1" lang="ja-JP" altLang="en-US" sz="1400" dirty="0">
                <a:solidFill>
                  <a:srgbClr val="FF0000"/>
                </a:solidFill>
              </a:rPr>
              <a:t>副本には、本市指定の文字列を記載し、提案者の特定につながる記述をしないこと。</a:t>
            </a:r>
          </a:p>
        </p:txBody>
      </p:sp>
    </p:spTree>
    <p:extLst>
      <p:ext uri="{BB962C8B-B14F-4D97-AF65-F5344CB8AC3E}">
        <p14:creationId xmlns:p14="http://schemas.microsoft.com/office/powerpoint/2010/main" val="106876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ja-JP" altLang="en-US" b="1" dirty="0" smtClean="0">
                <a:solidFill>
                  <a:sysClr val="windowText" lastClr="000000"/>
                </a:solidFill>
                <a:latin typeface="Meiryo UI" panose="020B0604030504040204" pitchFamily="50" charset="-128"/>
                <a:ea typeface="Meiryo UI" panose="020B0604030504040204" pitchFamily="50" charset="-128"/>
              </a:rPr>
              <a:t>３－１　</a:t>
            </a:r>
            <a:r>
              <a:rPr lang="ja-JP" altLang="en-US" b="1" dirty="0">
                <a:solidFill>
                  <a:sysClr val="windowText" lastClr="000000"/>
                </a:solidFill>
                <a:latin typeface="Meiryo UI" panose="020B0604030504040204" pitchFamily="50" charset="-128"/>
                <a:ea typeface="Meiryo UI" panose="020B0604030504040204" pitchFamily="50" charset="-128"/>
              </a:rPr>
              <a:t>共通</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a:t>３</a:t>
            </a:r>
            <a:r>
              <a:rPr kumimoji="1" lang="en-US" altLang="zh-TW" sz="1600" dirty="0" smtClean="0"/>
              <a:t>-</a:t>
            </a:r>
            <a:r>
              <a:rPr kumimoji="1" lang="ja-JP" altLang="en-US" sz="1600" dirty="0" smtClean="0"/>
              <a:t>１</a:t>
            </a:r>
            <a:r>
              <a:rPr kumimoji="1" lang="en-US" altLang="zh-TW" sz="1600" dirty="0" smtClean="0"/>
              <a:t>-</a:t>
            </a:r>
            <a:r>
              <a:rPr kumimoji="1" lang="ja-JP" altLang="en-US" sz="1600" dirty="0"/>
              <a:t>３</a:t>
            </a:r>
            <a:r>
              <a:rPr kumimoji="1" lang="ja-JP" altLang="en-US" sz="1600" dirty="0" smtClean="0"/>
              <a:t> </a:t>
            </a:r>
            <a:r>
              <a:rPr kumimoji="1" lang="zh-TW" altLang="en-US" sz="1600" dirty="0"/>
              <a:t>　</a:t>
            </a:r>
            <a:r>
              <a:rPr kumimoji="1" lang="ja-JP" altLang="en-US" sz="1600" dirty="0" smtClean="0"/>
              <a:t>システム間連携</a:t>
            </a:r>
            <a:endParaRPr kumimoji="1" lang="ja-JP" altLang="en-US" sz="1600" dirty="0"/>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10</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6" y="1173273"/>
            <a:ext cx="8543064" cy="738664"/>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調達</a:t>
            </a:r>
            <a:r>
              <a:rPr kumimoji="1" lang="ja-JP" altLang="en-US" sz="1400" dirty="0">
                <a:solidFill>
                  <a:srgbClr val="FF0000"/>
                </a:solidFill>
              </a:rPr>
              <a:t>仕様書別表第１で示しているシステム間連携について、構想中の市民ポータルアプリとの連携を考慮したシステムの拡張性について、詳細に記載すること。</a:t>
            </a:r>
          </a:p>
        </p:txBody>
      </p:sp>
    </p:spTree>
    <p:extLst>
      <p:ext uri="{BB962C8B-B14F-4D97-AF65-F5344CB8AC3E}">
        <p14:creationId xmlns:p14="http://schemas.microsoft.com/office/powerpoint/2010/main" val="1901249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ja-JP" altLang="en-US" b="1" dirty="0" smtClean="0">
                <a:solidFill>
                  <a:sysClr val="windowText" lastClr="000000"/>
                </a:solidFill>
                <a:latin typeface="Meiryo UI" panose="020B0604030504040204" pitchFamily="50" charset="-128"/>
                <a:ea typeface="Meiryo UI" panose="020B0604030504040204" pitchFamily="50" charset="-128"/>
              </a:rPr>
              <a:t>３－１　</a:t>
            </a:r>
            <a:r>
              <a:rPr lang="ja-JP" altLang="en-US" b="1" dirty="0">
                <a:solidFill>
                  <a:sysClr val="windowText" lastClr="000000"/>
                </a:solidFill>
                <a:latin typeface="Meiryo UI" panose="020B0604030504040204" pitchFamily="50" charset="-128"/>
                <a:ea typeface="Meiryo UI" panose="020B0604030504040204" pitchFamily="50" charset="-128"/>
              </a:rPr>
              <a:t>共通</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a:t>３</a:t>
            </a:r>
            <a:r>
              <a:rPr kumimoji="1" lang="en-US" altLang="zh-TW" sz="1600" dirty="0" smtClean="0"/>
              <a:t>-</a:t>
            </a:r>
            <a:r>
              <a:rPr kumimoji="1" lang="ja-JP" altLang="en-US" sz="1600" dirty="0" smtClean="0"/>
              <a:t>１</a:t>
            </a:r>
            <a:r>
              <a:rPr kumimoji="1" lang="en-US" altLang="zh-TW" sz="1600" dirty="0" smtClean="0"/>
              <a:t>-</a:t>
            </a:r>
            <a:r>
              <a:rPr kumimoji="1" lang="ja-JP" altLang="en-US" sz="1600" dirty="0"/>
              <a:t>４</a:t>
            </a:r>
            <a:r>
              <a:rPr kumimoji="1" lang="ja-JP" altLang="en-US" sz="1600" dirty="0" smtClean="0"/>
              <a:t> </a:t>
            </a:r>
            <a:r>
              <a:rPr kumimoji="1" lang="zh-TW" altLang="en-US" sz="1600" dirty="0"/>
              <a:t>　</a:t>
            </a:r>
            <a:r>
              <a:rPr kumimoji="1" lang="ja-JP" altLang="en-US" sz="1600" dirty="0" smtClean="0"/>
              <a:t>アカウント管理</a:t>
            </a:r>
            <a:endParaRPr kumimoji="1" lang="ja-JP" altLang="en-US" sz="1600" dirty="0"/>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11</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6" y="1173273"/>
            <a:ext cx="8543064" cy="954107"/>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調達</a:t>
            </a:r>
            <a:r>
              <a:rPr kumimoji="1" lang="ja-JP" altLang="en-US" sz="1400" dirty="0">
                <a:solidFill>
                  <a:srgbClr val="FF0000"/>
                </a:solidFill>
              </a:rPr>
              <a:t>仕様書別表第１で示しているアカウント管理について、その対応内容を詳細に記載すること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各種</a:t>
            </a:r>
            <a:r>
              <a:rPr kumimoji="1" lang="ja-JP" altLang="en-US" sz="1400" dirty="0">
                <a:solidFill>
                  <a:srgbClr val="FF0000"/>
                </a:solidFill>
              </a:rPr>
              <a:t>アカウントの登録・再設定、ログインフローについて、ユーザーの操作性を確保するための工夫や配慮を具体的に記載すること</a:t>
            </a:r>
            <a:r>
              <a:rPr kumimoji="1" lang="ja-JP" altLang="en-US" sz="1400" dirty="0" smtClean="0">
                <a:solidFill>
                  <a:srgbClr val="FF0000"/>
                </a:solidFill>
              </a:rPr>
              <a:t>。</a:t>
            </a:r>
            <a:endParaRPr kumimoji="1" lang="en-US" altLang="ja-JP" sz="1400" dirty="0" smtClean="0">
              <a:solidFill>
                <a:srgbClr val="FF0000"/>
              </a:solidFill>
            </a:endParaRPr>
          </a:p>
        </p:txBody>
      </p:sp>
    </p:spTree>
    <p:extLst>
      <p:ext uri="{BB962C8B-B14F-4D97-AF65-F5344CB8AC3E}">
        <p14:creationId xmlns:p14="http://schemas.microsoft.com/office/powerpoint/2010/main" val="3209917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ja-JP" altLang="en-US" b="1" dirty="0" smtClean="0">
                <a:solidFill>
                  <a:sysClr val="windowText" lastClr="000000"/>
                </a:solidFill>
                <a:latin typeface="Meiryo UI" panose="020B0604030504040204" pitchFamily="50" charset="-128"/>
                <a:ea typeface="Meiryo UI" panose="020B0604030504040204" pitchFamily="50" charset="-128"/>
              </a:rPr>
              <a:t>３－１　</a:t>
            </a:r>
            <a:r>
              <a:rPr lang="ja-JP" altLang="en-US" b="1" dirty="0">
                <a:solidFill>
                  <a:sysClr val="windowText" lastClr="000000"/>
                </a:solidFill>
                <a:latin typeface="Meiryo UI" panose="020B0604030504040204" pitchFamily="50" charset="-128"/>
                <a:ea typeface="Meiryo UI" panose="020B0604030504040204" pitchFamily="50" charset="-128"/>
              </a:rPr>
              <a:t>共通</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a:t>３</a:t>
            </a:r>
            <a:r>
              <a:rPr kumimoji="1" lang="en-US" altLang="zh-TW" sz="1600" dirty="0" smtClean="0"/>
              <a:t>-</a:t>
            </a:r>
            <a:r>
              <a:rPr kumimoji="1" lang="ja-JP" altLang="en-US" sz="1600" dirty="0" smtClean="0"/>
              <a:t>１</a:t>
            </a:r>
            <a:r>
              <a:rPr kumimoji="1" lang="en-US" altLang="zh-TW" sz="1600" dirty="0" smtClean="0"/>
              <a:t>-</a:t>
            </a:r>
            <a:r>
              <a:rPr kumimoji="1" lang="ja-JP" altLang="en-US" sz="1600" dirty="0"/>
              <a:t>５</a:t>
            </a:r>
            <a:r>
              <a:rPr kumimoji="1" lang="ja-JP" altLang="en-US" sz="1600" dirty="0" smtClean="0"/>
              <a:t> </a:t>
            </a:r>
            <a:r>
              <a:rPr kumimoji="1" lang="zh-TW" altLang="en-US" sz="1600" dirty="0"/>
              <a:t>　</a:t>
            </a:r>
            <a:r>
              <a:rPr kumimoji="1" lang="ja-JP" altLang="en-US" sz="1600" dirty="0" smtClean="0"/>
              <a:t>児童生徒・保護者間の紐づけ</a:t>
            </a:r>
            <a:endParaRPr kumimoji="1" lang="ja-JP" altLang="en-US" sz="1600" dirty="0"/>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12</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6" y="1173273"/>
            <a:ext cx="8543064" cy="1169551"/>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児童</a:t>
            </a:r>
            <a:r>
              <a:rPr kumimoji="1" lang="ja-JP" altLang="en-US" sz="1400" dirty="0">
                <a:solidFill>
                  <a:srgbClr val="FF0000"/>
                </a:solidFill>
              </a:rPr>
              <a:t>生徒用アカウントと保護者用アカウントの紐づけについて、確実かつ円滑に紐づけを行うための仕組みを、具体的に記載すること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a:solidFill>
                  <a:srgbClr val="FF0000"/>
                </a:solidFill>
              </a:rPr>
              <a:t>児童生徒用アカウントと保護者用アカウントの紐づけの解除について、保護者の変更など様々な家庭環境の変化への対応をどのように図るのか具体的に記載すること。</a:t>
            </a:r>
          </a:p>
        </p:txBody>
      </p:sp>
    </p:spTree>
    <p:extLst>
      <p:ext uri="{BB962C8B-B14F-4D97-AF65-F5344CB8AC3E}">
        <p14:creationId xmlns:p14="http://schemas.microsoft.com/office/powerpoint/2010/main" val="3231741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ja-JP" altLang="en-US" b="1" dirty="0" smtClean="0">
                <a:solidFill>
                  <a:sysClr val="windowText" lastClr="000000"/>
                </a:solidFill>
                <a:latin typeface="Meiryo UI" panose="020B0604030504040204" pitchFamily="50" charset="-128"/>
                <a:ea typeface="Meiryo UI" panose="020B0604030504040204" pitchFamily="50" charset="-128"/>
              </a:rPr>
              <a:t>３－２　利用者機能</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smtClean="0"/>
              <a:t>３</a:t>
            </a:r>
            <a:r>
              <a:rPr kumimoji="1" lang="en-US" altLang="zh-TW" sz="1600" dirty="0" smtClean="0"/>
              <a:t>-</a:t>
            </a:r>
            <a:r>
              <a:rPr kumimoji="1" lang="ja-JP" altLang="en-US" sz="1600" dirty="0"/>
              <a:t>２</a:t>
            </a:r>
            <a:r>
              <a:rPr kumimoji="1" lang="en-US" altLang="ja-JP" sz="1600" dirty="0" smtClean="0"/>
              <a:t>-</a:t>
            </a:r>
            <a:r>
              <a:rPr kumimoji="1" lang="ja-JP" altLang="en-US" sz="1600" dirty="0"/>
              <a:t>１</a:t>
            </a:r>
            <a:r>
              <a:rPr kumimoji="1" lang="zh-TW" altLang="en-US" sz="1600" dirty="0" smtClean="0"/>
              <a:t>　</a:t>
            </a:r>
            <a:r>
              <a:rPr kumimoji="1" lang="ja-JP" altLang="en-US" sz="1600" dirty="0" smtClean="0"/>
              <a:t>利用者共通機能</a:t>
            </a:r>
            <a:endParaRPr kumimoji="1" lang="ja-JP" altLang="en-US" sz="1600" dirty="0"/>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13</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7" y="1173273"/>
            <a:ext cx="8180290" cy="954107"/>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調達</a:t>
            </a:r>
            <a:r>
              <a:rPr kumimoji="1" lang="ja-JP" altLang="en-US" sz="1400" dirty="0">
                <a:solidFill>
                  <a:srgbClr val="FF0000"/>
                </a:solidFill>
              </a:rPr>
              <a:t>仕様書別表第１で示している利用者共通機能について、その対応内容を詳細に記載すること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児童</a:t>
            </a:r>
            <a:r>
              <a:rPr kumimoji="1" lang="ja-JP" altLang="en-US" sz="1400" dirty="0">
                <a:solidFill>
                  <a:srgbClr val="FF0000"/>
                </a:solidFill>
              </a:rPr>
              <a:t>生徒やその保護者にとって、団体や活動、イベント等の情報を効率的かつ的確に取得するため、どのような工夫や配慮を行う想定か記載すること。その際、想定画面やイメージ画像があれば添付すること。</a:t>
            </a:r>
          </a:p>
        </p:txBody>
      </p:sp>
    </p:spTree>
    <p:extLst>
      <p:ext uri="{BB962C8B-B14F-4D97-AF65-F5344CB8AC3E}">
        <p14:creationId xmlns:p14="http://schemas.microsoft.com/office/powerpoint/2010/main" val="1838760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zh-TW" altLang="en-US" b="1" dirty="0" smtClean="0">
                <a:solidFill>
                  <a:sysClr val="windowText" lastClr="000000"/>
                </a:solidFill>
                <a:latin typeface="Meiryo UI" panose="020B0604030504040204" pitchFamily="50" charset="-128"/>
                <a:ea typeface="Meiryo UI" panose="020B0604030504040204" pitchFamily="50" charset="-128"/>
              </a:rPr>
              <a:t>３－</a:t>
            </a:r>
            <a:r>
              <a:rPr lang="ja-JP" altLang="en-US" b="1" dirty="0">
                <a:solidFill>
                  <a:sysClr val="windowText" lastClr="000000"/>
                </a:solidFill>
                <a:latin typeface="Meiryo UI" panose="020B0604030504040204" pitchFamily="50" charset="-128"/>
                <a:ea typeface="Meiryo UI" panose="020B0604030504040204" pitchFamily="50" charset="-128"/>
              </a:rPr>
              <a:t>２</a:t>
            </a:r>
            <a:r>
              <a:rPr lang="zh-TW" altLang="en-US" b="1" dirty="0" smtClean="0">
                <a:solidFill>
                  <a:sysClr val="windowText" lastClr="000000"/>
                </a:solidFill>
                <a:latin typeface="Meiryo UI" panose="020B0604030504040204" pitchFamily="50" charset="-128"/>
                <a:ea typeface="Meiryo UI" panose="020B0604030504040204" pitchFamily="50" charset="-128"/>
              </a:rPr>
              <a:t>　</a:t>
            </a:r>
            <a:r>
              <a:rPr lang="ja-JP" altLang="en-US" b="1" dirty="0" smtClean="0">
                <a:solidFill>
                  <a:sysClr val="windowText" lastClr="000000"/>
                </a:solidFill>
                <a:latin typeface="Meiryo UI" panose="020B0604030504040204" pitchFamily="50" charset="-128"/>
                <a:ea typeface="Meiryo UI" panose="020B0604030504040204" pitchFamily="50" charset="-128"/>
              </a:rPr>
              <a:t>利用者機能</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smtClean="0"/>
              <a:t>３</a:t>
            </a:r>
            <a:r>
              <a:rPr kumimoji="1" lang="en-US" altLang="zh-TW" sz="1600" dirty="0" smtClean="0"/>
              <a:t>-</a:t>
            </a:r>
            <a:r>
              <a:rPr kumimoji="1" lang="ja-JP" altLang="en-US" sz="1600" dirty="0"/>
              <a:t>２</a:t>
            </a:r>
            <a:r>
              <a:rPr kumimoji="1" lang="en-US" altLang="ja-JP" sz="1600" dirty="0" smtClean="0"/>
              <a:t>-</a:t>
            </a:r>
            <a:r>
              <a:rPr kumimoji="1" lang="ja-JP" altLang="en-US" sz="1600" dirty="0"/>
              <a:t>２　</a:t>
            </a:r>
            <a:r>
              <a:rPr kumimoji="1" lang="ja-JP" altLang="en-US" sz="1600" dirty="0" smtClean="0"/>
              <a:t>児童生徒用アカウント機能</a:t>
            </a:r>
            <a:endParaRPr kumimoji="1" lang="ja-JP" altLang="en-US" sz="1600" dirty="0"/>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14</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6" y="1173273"/>
            <a:ext cx="8530538" cy="1169551"/>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調達</a:t>
            </a:r>
            <a:r>
              <a:rPr kumimoji="1" lang="ja-JP" altLang="en-US" sz="1400" dirty="0">
                <a:solidFill>
                  <a:srgbClr val="FF0000"/>
                </a:solidFill>
              </a:rPr>
              <a:t>仕様書別表第１で示している児童生徒用アカウント機能について、その対応内容を詳細に記載すること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概ね</a:t>
            </a:r>
            <a:r>
              <a:rPr kumimoji="1" lang="ja-JP" altLang="en-US" sz="1400" dirty="0">
                <a:solidFill>
                  <a:srgbClr val="FF0000"/>
                </a:solidFill>
              </a:rPr>
              <a:t>小学校高学年から中学生までの児童生徒が、特別な操作をすることなく活動履歴、活動予定や保護者による申込状況等の情報を確認できるように、どのような工夫や配慮を行う想定か記載すること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紐づけられた</a:t>
            </a:r>
            <a:r>
              <a:rPr kumimoji="1" lang="ja-JP" altLang="en-US" sz="1400" dirty="0">
                <a:solidFill>
                  <a:srgbClr val="FF0000"/>
                </a:solidFill>
              </a:rPr>
              <a:t>保護者用アカウントとの連携について、記載すること。</a:t>
            </a:r>
          </a:p>
        </p:txBody>
      </p:sp>
    </p:spTree>
    <p:extLst>
      <p:ext uri="{BB962C8B-B14F-4D97-AF65-F5344CB8AC3E}">
        <p14:creationId xmlns:p14="http://schemas.microsoft.com/office/powerpoint/2010/main" val="10159321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zh-TW" altLang="en-US" b="1" dirty="0" smtClean="0">
                <a:solidFill>
                  <a:sysClr val="windowText" lastClr="000000"/>
                </a:solidFill>
                <a:latin typeface="Meiryo UI" panose="020B0604030504040204" pitchFamily="50" charset="-128"/>
                <a:ea typeface="Meiryo UI" panose="020B0604030504040204" pitchFamily="50" charset="-128"/>
              </a:rPr>
              <a:t>３－</a:t>
            </a:r>
            <a:r>
              <a:rPr lang="ja-JP" altLang="en-US" b="1" dirty="0">
                <a:solidFill>
                  <a:sysClr val="windowText" lastClr="000000"/>
                </a:solidFill>
                <a:latin typeface="Meiryo UI" panose="020B0604030504040204" pitchFamily="50" charset="-128"/>
                <a:ea typeface="Meiryo UI" panose="020B0604030504040204" pitchFamily="50" charset="-128"/>
              </a:rPr>
              <a:t>２</a:t>
            </a:r>
            <a:r>
              <a:rPr lang="zh-TW" altLang="en-US" b="1" dirty="0" smtClean="0">
                <a:solidFill>
                  <a:sysClr val="windowText" lastClr="000000"/>
                </a:solidFill>
                <a:latin typeface="Meiryo UI" panose="020B0604030504040204" pitchFamily="50" charset="-128"/>
                <a:ea typeface="Meiryo UI" panose="020B0604030504040204" pitchFamily="50" charset="-128"/>
              </a:rPr>
              <a:t>　</a:t>
            </a:r>
            <a:r>
              <a:rPr lang="ja-JP" altLang="en-US" b="1" dirty="0" smtClean="0">
                <a:solidFill>
                  <a:sysClr val="windowText" lastClr="000000"/>
                </a:solidFill>
                <a:latin typeface="Meiryo UI" panose="020B0604030504040204" pitchFamily="50" charset="-128"/>
                <a:ea typeface="Meiryo UI" panose="020B0604030504040204" pitchFamily="50" charset="-128"/>
              </a:rPr>
              <a:t>利用者機能</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smtClean="0"/>
              <a:t>３</a:t>
            </a:r>
            <a:r>
              <a:rPr kumimoji="1" lang="en-US" altLang="zh-TW" sz="1600" dirty="0" smtClean="0"/>
              <a:t>-</a:t>
            </a:r>
            <a:r>
              <a:rPr kumimoji="1" lang="ja-JP" altLang="en-US" sz="1600" dirty="0"/>
              <a:t>２</a:t>
            </a:r>
            <a:r>
              <a:rPr kumimoji="1" lang="en-US" altLang="ja-JP" sz="1600" dirty="0" smtClean="0"/>
              <a:t>-</a:t>
            </a:r>
            <a:r>
              <a:rPr kumimoji="1" lang="ja-JP" altLang="en-US" sz="1600" dirty="0"/>
              <a:t>３　</a:t>
            </a:r>
            <a:r>
              <a:rPr kumimoji="1" lang="ja-JP" altLang="en-US" sz="1600" dirty="0" smtClean="0"/>
              <a:t>保護者用アカウント機能</a:t>
            </a:r>
            <a:endParaRPr kumimoji="1" lang="ja-JP" altLang="en-US" sz="1600" dirty="0"/>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15</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6" y="1173273"/>
            <a:ext cx="8530538" cy="1169551"/>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調達</a:t>
            </a:r>
            <a:r>
              <a:rPr kumimoji="1" lang="ja-JP" altLang="en-US" sz="1400" dirty="0">
                <a:solidFill>
                  <a:srgbClr val="FF0000"/>
                </a:solidFill>
              </a:rPr>
              <a:t>仕様書別表第１で示している保護者用アカウント機能について、その対応内容を詳細に記載すること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保護者</a:t>
            </a:r>
            <a:r>
              <a:rPr kumimoji="1" lang="ja-JP" altLang="en-US" sz="1400" dirty="0">
                <a:solidFill>
                  <a:srgbClr val="FF0000"/>
                </a:solidFill>
              </a:rPr>
              <a:t>が、体験入部・見学予約や参加申込、その前提となる児童生徒の希望の確認等を円滑に行えるように、どのような工夫や配慮を行う想定か記載すること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紐づけた</a:t>
            </a:r>
            <a:r>
              <a:rPr kumimoji="1" lang="ja-JP" altLang="en-US" sz="1400" dirty="0">
                <a:solidFill>
                  <a:srgbClr val="FF0000"/>
                </a:solidFill>
              </a:rPr>
              <a:t>児童生徒用アカウントとの連携について、記載すること。</a:t>
            </a:r>
          </a:p>
        </p:txBody>
      </p:sp>
    </p:spTree>
    <p:extLst>
      <p:ext uri="{BB962C8B-B14F-4D97-AF65-F5344CB8AC3E}">
        <p14:creationId xmlns:p14="http://schemas.microsoft.com/office/powerpoint/2010/main" val="2704621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zh-TW" altLang="en-US" b="1" dirty="0" smtClean="0">
                <a:solidFill>
                  <a:sysClr val="windowText" lastClr="000000"/>
                </a:solidFill>
                <a:latin typeface="Meiryo UI" panose="020B0604030504040204" pitchFamily="50" charset="-128"/>
                <a:ea typeface="Meiryo UI" panose="020B0604030504040204" pitchFamily="50" charset="-128"/>
              </a:rPr>
              <a:t>３－</a:t>
            </a:r>
            <a:r>
              <a:rPr lang="ja-JP" altLang="en-US" b="1" dirty="0">
                <a:solidFill>
                  <a:sysClr val="windowText" lastClr="000000"/>
                </a:solidFill>
                <a:latin typeface="Meiryo UI" panose="020B0604030504040204" pitchFamily="50" charset="-128"/>
                <a:ea typeface="Meiryo UI" panose="020B0604030504040204" pitchFamily="50" charset="-128"/>
              </a:rPr>
              <a:t>２</a:t>
            </a:r>
            <a:r>
              <a:rPr lang="zh-TW" altLang="en-US" b="1" dirty="0" smtClean="0">
                <a:solidFill>
                  <a:sysClr val="windowText" lastClr="000000"/>
                </a:solidFill>
                <a:latin typeface="Meiryo UI" panose="020B0604030504040204" pitchFamily="50" charset="-128"/>
                <a:ea typeface="Meiryo UI" panose="020B0604030504040204" pitchFamily="50" charset="-128"/>
              </a:rPr>
              <a:t>　</a:t>
            </a:r>
            <a:r>
              <a:rPr lang="ja-JP" altLang="en-US" b="1" dirty="0" smtClean="0">
                <a:solidFill>
                  <a:sysClr val="windowText" lastClr="000000"/>
                </a:solidFill>
                <a:latin typeface="Meiryo UI" panose="020B0604030504040204" pitchFamily="50" charset="-128"/>
                <a:ea typeface="Meiryo UI" panose="020B0604030504040204" pitchFamily="50" charset="-128"/>
              </a:rPr>
              <a:t>利用者機能</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smtClean="0"/>
              <a:t>３</a:t>
            </a:r>
            <a:r>
              <a:rPr kumimoji="1" lang="en-US" altLang="zh-TW" sz="1600" dirty="0" smtClean="0"/>
              <a:t>-</a:t>
            </a:r>
            <a:r>
              <a:rPr kumimoji="1" lang="ja-JP" altLang="en-US" sz="1600" dirty="0"/>
              <a:t>２</a:t>
            </a:r>
            <a:r>
              <a:rPr kumimoji="1" lang="en-US" altLang="ja-JP" sz="1600" dirty="0" smtClean="0"/>
              <a:t>-</a:t>
            </a:r>
            <a:r>
              <a:rPr kumimoji="1" lang="ja-JP" altLang="en-US" sz="1600" dirty="0"/>
              <a:t>４　</a:t>
            </a:r>
            <a:r>
              <a:rPr kumimoji="1" lang="ja-JP" altLang="en-US" sz="1600" dirty="0" smtClean="0"/>
              <a:t>参画団体用アカウント機能</a:t>
            </a:r>
            <a:endParaRPr kumimoji="1" lang="ja-JP" altLang="en-US" sz="1600" dirty="0"/>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16</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6" y="1173273"/>
            <a:ext cx="8530538" cy="738664"/>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調達</a:t>
            </a:r>
            <a:r>
              <a:rPr kumimoji="1" lang="ja-JP" altLang="en-US" sz="1400" dirty="0">
                <a:solidFill>
                  <a:srgbClr val="FF0000"/>
                </a:solidFill>
              </a:rPr>
              <a:t>仕様書別表第１で示している参画団体用アカウント機能について、その対応内容を詳細に記載すること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参画</a:t>
            </a:r>
            <a:r>
              <a:rPr kumimoji="1" lang="ja-JP" altLang="en-US" sz="1400" dirty="0">
                <a:solidFill>
                  <a:srgbClr val="FF0000"/>
                </a:solidFill>
              </a:rPr>
              <a:t>団体の活動を効率化するための仕組みについて記載すること。</a:t>
            </a:r>
          </a:p>
        </p:txBody>
      </p:sp>
    </p:spTree>
    <p:extLst>
      <p:ext uri="{BB962C8B-B14F-4D97-AF65-F5344CB8AC3E}">
        <p14:creationId xmlns:p14="http://schemas.microsoft.com/office/powerpoint/2010/main" val="22532339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zh-TW" altLang="en-US" b="1" dirty="0" smtClean="0">
                <a:solidFill>
                  <a:sysClr val="windowText" lastClr="000000"/>
                </a:solidFill>
                <a:latin typeface="Meiryo UI" panose="020B0604030504040204" pitchFamily="50" charset="-128"/>
                <a:ea typeface="Meiryo UI" panose="020B0604030504040204" pitchFamily="50" charset="-128"/>
              </a:rPr>
              <a:t>３－３　</a:t>
            </a:r>
            <a:r>
              <a:rPr lang="ja-JP" altLang="en-US" b="1" dirty="0" smtClean="0">
                <a:solidFill>
                  <a:sysClr val="windowText" lastClr="000000"/>
                </a:solidFill>
                <a:latin typeface="Meiryo UI" panose="020B0604030504040204" pitchFamily="50" charset="-128"/>
                <a:ea typeface="Meiryo UI" panose="020B0604030504040204" pitchFamily="50" charset="-128"/>
              </a:rPr>
              <a:t>管理者</a:t>
            </a:r>
            <a:r>
              <a:rPr lang="ja-JP" altLang="en-US" b="1" dirty="0">
                <a:solidFill>
                  <a:sysClr val="windowText" lastClr="000000"/>
                </a:solidFill>
                <a:latin typeface="Meiryo UI" panose="020B0604030504040204" pitchFamily="50" charset="-128"/>
                <a:ea typeface="Meiryo UI" panose="020B0604030504040204" pitchFamily="50" charset="-128"/>
              </a:rPr>
              <a:t>機能</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smtClean="0"/>
              <a:t>３</a:t>
            </a:r>
            <a:r>
              <a:rPr kumimoji="1" lang="en-US" altLang="zh-TW" sz="1600" dirty="0" smtClean="0"/>
              <a:t>-</a:t>
            </a:r>
            <a:r>
              <a:rPr kumimoji="1" lang="ja-JP" altLang="en-US" sz="1600" dirty="0"/>
              <a:t>３</a:t>
            </a:r>
            <a:r>
              <a:rPr kumimoji="1" lang="en-US" altLang="ja-JP" sz="1600" dirty="0" smtClean="0"/>
              <a:t>-</a:t>
            </a:r>
            <a:r>
              <a:rPr kumimoji="1" lang="ja-JP" altLang="en-US" sz="1600" dirty="0"/>
              <a:t>１　</a:t>
            </a:r>
            <a:r>
              <a:rPr kumimoji="1" lang="ja-JP" altLang="en-US" sz="1600" dirty="0" smtClean="0"/>
              <a:t>管理者用アカウント機能</a:t>
            </a:r>
            <a:endParaRPr kumimoji="1" lang="ja-JP" altLang="en-US" sz="1600" dirty="0"/>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17</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6" y="1173273"/>
            <a:ext cx="8530538" cy="738664"/>
          </a:xfrm>
          <a:prstGeom prst="rect">
            <a:avLst/>
          </a:prstGeom>
          <a:noFill/>
        </p:spPr>
        <p:txBody>
          <a:bodyPr wrap="square" rtlCol="0">
            <a:spAutoFit/>
          </a:bodyPr>
          <a:lstStyle/>
          <a:p>
            <a:r>
              <a:rPr kumimoji="1" lang="en-US" altLang="ja-JP" sz="1400" dirty="0" smtClean="0">
                <a:solidFill>
                  <a:srgbClr val="FF0000"/>
                </a:solidFill>
              </a:rPr>
              <a:t>【</a:t>
            </a:r>
            <a:r>
              <a:rPr kumimoji="1" lang="ja-JP" altLang="en-US" sz="1400" dirty="0" smtClean="0">
                <a:solidFill>
                  <a:srgbClr val="FF0000"/>
                </a:solidFill>
              </a:rPr>
              <a:t>このテキストボックスは提出前に削除してください。 </a:t>
            </a:r>
            <a:r>
              <a:rPr kumimoji="1" lang="en-US" altLang="ja-JP" sz="1400" dirty="0" smtClean="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調達</a:t>
            </a:r>
            <a:r>
              <a:rPr kumimoji="1" lang="ja-JP" altLang="en-US" sz="1400" dirty="0">
                <a:solidFill>
                  <a:srgbClr val="FF0000"/>
                </a:solidFill>
              </a:rPr>
              <a:t>仕様書別表第１で示している管理者用アカウント機能について、その対応内容を詳細に記載すること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システム</a:t>
            </a:r>
            <a:r>
              <a:rPr kumimoji="1" lang="ja-JP" altLang="en-US" sz="1400" dirty="0">
                <a:solidFill>
                  <a:srgbClr val="FF0000"/>
                </a:solidFill>
              </a:rPr>
              <a:t>全体や利用者アカウントを効率的に管理するために、どのような工夫や配慮を行う想定か記載すること。</a:t>
            </a:r>
          </a:p>
        </p:txBody>
      </p:sp>
    </p:spTree>
    <p:extLst>
      <p:ext uri="{BB962C8B-B14F-4D97-AF65-F5344CB8AC3E}">
        <p14:creationId xmlns:p14="http://schemas.microsoft.com/office/powerpoint/2010/main" val="6670921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zh-TW" altLang="en-US" b="1" dirty="0" smtClean="0">
                <a:solidFill>
                  <a:sysClr val="windowText" lastClr="000000"/>
                </a:solidFill>
                <a:latin typeface="Meiryo UI" panose="020B0604030504040204" pitchFamily="50" charset="-128"/>
                <a:ea typeface="Meiryo UI" panose="020B0604030504040204" pitchFamily="50" charset="-128"/>
              </a:rPr>
              <a:t>３－</a:t>
            </a:r>
            <a:r>
              <a:rPr lang="ja-JP" altLang="en-US" b="1" dirty="0">
                <a:solidFill>
                  <a:sysClr val="windowText" lastClr="000000"/>
                </a:solidFill>
                <a:latin typeface="Meiryo UI" panose="020B0604030504040204" pitchFamily="50" charset="-128"/>
                <a:ea typeface="Meiryo UI" panose="020B0604030504040204" pitchFamily="50" charset="-128"/>
              </a:rPr>
              <a:t>３</a:t>
            </a:r>
            <a:r>
              <a:rPr lang="zh-TW" altLang="en-US" b="1" dirty="0" smtClean="0">
                <a:solidFill>
                  <a:sysClr val="windowText" lastClr="000000"/>
                </a:solidFill>
                <a:latin typeface="Meiryo UI" panose="020B0604030504040204" pitchFamily="50" charset="-128"/>
                <a:ea typeface="Meiryo UI" panose="020B0604030504040204" pitchFamily="50" charset="-128"/>
              </a:rPr>
              <a:t>　</a:t>
            </a:r>
            <a:r>
              <a:rPr lang="ja-JP" altLang="en-US" b="1" dirty="0" smtClean="0">
                <a:solidFill>
                  <a:sysClr val="windowText" lastClr="000000"/>
                </a:solidFill>
                <a:latin typeface="Meiryo UI" panose="020B0604030504040204" pitchFamily="50" charset="-128"/>
                <a:ea typeface="Meiryo UI" panose="020B0604030504040204" pitchFamily="50" charset="-128"/>
              </a:rPr>
              <a:t>管理者</a:t>
            </a:r>
            <a:r>
              <a:rPr lang="ja-JP" altLang="en-US" b="1" dirty="0">
                <a:solidFill>
                  <a:sysClr val="windowText" lastClr="000000"/>
                </a:solidFill>
                <a:latin typeface="Meiryo UI" panose="020B0604030504040204" pitchFamily="50" charset="-128"/>
                <a:ea typeface="Meiryo UI" panose="020B0604030504040204" pitchFamily="50" charset="-128"/>
              </a:rPr>
              <a:t>機能</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smtClean="0"/>
              <a:t>３</a:t>
            </a:r>
            <a:r>
              <a:rPr kumimoji="1" lang="en-US" altLang="zh-TW" sz="1600" dirty="0" smtClean="0"/>
              <a:t>-</a:t>
            </a:r>
            <a:r>
              <a:rPr kumimoji="1" lang="ja-JP" altLang="en-US" sz="1600" dirty="0"/>
              <a:t>３</a:t>
            </a:r>
            <a:r>
              <a:rPr kumimoji="1" lang="en-US" altLang="ja-JP" sz="1600" dirty="0" smtClean="0"/>
              <a:t>-</a:t>
            </a:r>
            <a:r>
              <a:rPr kumimoji="1" lang="ja-JP" altLang="en-US" sz="1600" dirty="0"/>
              <a:t>２　</a:t>
            </a:r>
            <a:r>
              <a:rPr kumimoji="1" lang="ja-JP" altLang="en-US" sz="1600" dirty="0" smtClean="0"/>
              <a:t>データ利活用・マーケティング</a:t>
            </a:r>
            <a:endParaRPr kumimoji="1" lang="ja-JP" altLang="en-US" sz="1600" dirty="0"/>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18</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6" y="1173273"/>
            <a:ext cx="8530538" cy="954107"/>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調達</a:t>
            </a:r>
            <a:r>
              <a:rPr kumimoji="1" lang="ja-JP" altLang="en-US" sz="1400" dirty="0">
                <a:solidFill>
                  <a:srgbClr val="FF0000"/>
                </a:solidFill>
              </a:rPr>
              <a:t>仕様書別表第１で示しているデータ利活用・マーケティングについて、その対応内容を詳細に記載すること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サービス</a:t>
            </a:r>
            <a:r>
              <a:rPr kumimoji="1" lang="ja-JP" altLang="en-US" sz="1400" dirty="0">
                <a:solidFill>
                  <a:srgbClr val="FF0000"/>
                </a:solidFill>
              </a:rPr>
              <a:t>改善や施策の企画立案の際に参考となる、システムから取得可能なデータや具体的な利活用方法について、詳細を記載すること。</a:t>
            </a:r>
          </a:p>
        </p:txBody>
      </p:sp>
    </p:spTree>
    <p:extLst>
      <p:ext uri="{BB962C8B-B14F-4D97-AF65-F5344CB8AC3E}">
        <p14:creationId xmlns:p14="http://schemas.microsoft.com/office/powerpoint/2010/main" val="14993238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ja-JP" altLang="en-US" b="1" dirty="0" smtClean="0">
                <a:solidFill>
                  <a:sysClr val="windowText" lastClr="000000"/>
                </a:solidFill>
                <a:latin typeface="Meiryo UI" panose="020B0604030504040204" pitchFamily="50" charset="-128"/>
                <a:ea typeface="Meiryo UI" panose="020B0604030504040204" pitchFamily="50" charset="-128"/>
              </a:rPr>
              <a:t>３－４　セキュリティ要件</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smtClean="0"/>
              <a:t>３</a:t>
            </a:r>
            <a:r>
              <a:rPr kumimoji="1" lang="en-US" altLang="zh-TW" sz="1600" dirty="0" smtClean="0"/>
              <a:t>-</a:t>
            </a:r>
            <a:r>
              <a:rPr kumimoji="1" lang="ja-JP" altLang="en-US" sz="1600" dirty="0"/>
              <a:t>４</a:t>
            </a:r>
            <a:r>
              <a:rPr kumimoji="1" lang="en-US" altLang="ja-JP" sz="1600" dirty="0" smtClean="0"/>
              <a:t>-</a:t>
            </a:r>
            <a:r>
              <a:rPr kumimoji="1" lang="ja-JP" altLang="en-US" sz="1600" dirty="0"/>
              <a:t>１　</a:t>
            </a:r>
            <a:r>
              <a:rPr kumimoji="1" lang="ja-JP" altLang="en-US" sz="1600" dirty="0" smtClean="0"/>
              <a:t>セキュリティ</a:t>
            </a:r>
            <a:endParaRPr kumimoji="1" lang="ja-JP" altLang="en-US" sz="1600" dirty="0"/>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19</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5" y="1173273"/>
            <a:ext cx="8417803" cy="738664"/>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調達</a:t>
            </a:r>
            <a:r>
              <a:rPr kumimoji="1" lang="ja-JP" altLang="en-US" sz="1400" dirty="0">
                <a:solidFill>
                  <a:srgbClr val="FF0000"/>
                </a:solidFill>
              </a:rPr>
              <a:t>仕様書別表第１で示しているセキュリティ要件について、対応内容を詳細に記載すること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a:solidFill>
                  <a:srgbClr val="FF0000"/>
                </a:solidFill>
              </a:rPr>
              <a:t>不正アクセス等のインシデントを防止するためのセキュリティ対策について、詳細を記載すること。</a:t>
            </a:r>
          </a:p>
        </p:txBody>
      </p:sp>
    </p:spTree>
    <p:extLst>
      <p:ext uri="{BB962C8B-B14F-4D97-AF65-F5344CB8AC3E}">
        <p14:creationId xmlns:p14="http://schemas.microsoft.com/office/powerpoint/2010/main" val="2355002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ja-JP" altLang="en-US" b="1" dirty="0">
                <a:solidFill>
                  <a:sysClr val="windowText" lastClr="000000"/>
                </a:solidFill>
                <a:latin typeface="Meiryo UI" panose="020B0604030504040204" pitchFamily="50" charset="-128"/>
                <a:ea typeface="Meiryo UI" panose="020B0604030504040204" pitchFamily="50" charset="-128"/>
              </a:rPr>
              <a:t>１　基本的な</a:t>
            </a:r>
            <a:r>
              <a:rPr lang="ja-JP" altLang="en-US" b="1" dirty="0" smtClean="0">
                <a:solidFill>
                  <a:sysClr val="windowText" lastClr="000000"/>
                </a:solidFill>
                <a:latin typeface="Meiryo UI" panose="020B0604030504040204" pitchFamily="50" charset="-128"/>
                <a:ea typeface="Meiryo UI" panose="020B0604030504040204" pitchFamily="50" charset="-128"/>
              </a:rPr>
              <a:t>考え方等</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a:t>１</a:t>
            </a:r>
            <a:r>
              <a:rPr kumimoji="1" lang="en-US" altLang="ja-JP" sz="1600" dirty="0"/>
              <a:t>-</a:t>
            </a:r>
            <a:r>
              <a:rPr kumimoji="1" lang="ja-JP" altLang="en-US" sz="1600" dirty="0"/>
              <a:t>１　目標・ビジョン</a:t>
            </a:r>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2</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B954AB95-23BD-43A3-887D-429BFC80317F}"/>
              </a:ext>
            </a:extLst>
          </p:cNvPr>
          <p:cNvSpPr txBox="1"/>
          <p:nvPr/>
        </p:nvSpPr>
        <p:spPr>
          <a:xfrm>
            <a:off x="413046" y="1173273"/>
            <a:ext cx="8516316" cy="1384995"/>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a:solidFill>
                  <a:srgbClr val="FF0000"/>
                </a:solidFill>
              </a:rPr>
              <a:t>・	本事業に取り組む上で、別添調達仕様書の「２　事業の概要」及び「５　前提条件」を踏まえ、学びのマッチングプラットフォームの導入を通じて目指す姿（ビジョン）及び達成すべき目標について、詳細に記載すること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a:solidFill>
                  <a:srgbClr val="FF0000"/>
                </a:solidFill>
              </a:rPr>
              <a:t>・	目標・ビジョンの記載にあたっては、学びのマッチングプラットフォームの導入による児童生徒・参画団体間の効率的なマッチングの場の提供により、「姫カツ」やその他さまざまな学びとのマッチングに対し、将来にわたってどのような効果をもたらすのか、言及すること。</a:t>
            </a:r>
          </a:p>
        </p:txBody>
      </p:sp>
    </p:spTree>
    <p:extLst>
      <p:ext uri="{BB962C8B-B14F-4D97-AF65-F5344CB8AC3E}">
        <p14:creationId xmlns:p14="http://schemas.microsoft.com/office/powerpoint/2010/main" val="12873938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ja-JP" altLang="en-US" b="1" dirty="0" smtClean="0">
                <a:solidFill>
                  <a:sysClr val="windowText" lastClr="000000"/>
                </a:solidFill>
                <a:latin typeface="Meiryo UI" panose="020B0604030504040204" pitchFamily="50" charset="-128"/>
                <a:ea typeface="Meiryo UI" panose="020B0604030504040204" pitchFamily="50" charset="-128"/>
              </a:rPr>
              <a:t>４　データ移行</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smtClean="0"/>
              <a:t>４</a:t>
            </a:r>
            <a:r>
              <a:rPr kumimoji="1" lang="en-US" altLang="zh-TW" sz="1600" dirty="0" smtClean="0"/>
              <a:t>-</a:t>
            </a:r>
            <a:r>
              <a:rPr kumimoji="1" lang="ja-JP" altLang="en-US" sz="1600" dirty="0" smtClean="0"/>
              <a:t>１　データ移行</a:t>
            </a:r>
            <a:endParaRPr kumimoji="1" lang="ja-JP" altLang="en-US" sz="1600" dirty="0"/>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20</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5" y="1173273"/>
            <a:ext cx="8417803" cy="738664"/>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調達</a:t>
            </a:r>
            <a:r>
              <a:rPr kumimoji="1" lang="ja-JP" altLang="en-US" sz="1400" dirty="0">
                <a:solidFill>
                  <a:srgbClr val="FF0000"/>
                </a:solidFill>
              </a:rPr>
              <a:t>仕様書に示す暫定サイトからのデータ移行について、どのような方法・手順で実施するのか、詳細を記載すること。</a:t>
            </a:r>
          </a:p>
        </p:txBody>
      </p:sp>
    </p:spTree>
    <p:extLst>
      <p:ext uri="{BB962C8B-B14F-4D97-AF65-F5344CB8AC3E}">
        <p14:creationId xmlns:p14="http://schemas.microsoft.com/office/powerpoint/2010/main" val="20944924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ja-JP" altLang="en-US" b="1" dirty="0">
                <a:solidFill>
                  <a:sysClr val="windowText" lastClr="000000"/>
                </a:solidFill>
                <a:latin typeface="Meiryo UI" panose="020B0604030504040204" pitchFamily="50" charset="-128"/>
                <a:ea typeface="Meiryo UI" panose="020B0604030504040204" pitchFamily="50" charset="-128"/>
              </a:rPr>
              <a:t>５　運用・保守</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a:t>５－１　運用・</a:t>
            </a:r>
            <a:r>
              <a:rPr kumimoji="1" lang="ja-JP" altLang="en-US" sz="1600" dirty="0" smtClean="0"/>
              <a:t>保守体制</a:t>
            </a:r>
            <a:endParaRPr kumimoji="1" lang="ja-JP" altLang="en-US" sz="1600" dirty="0"/>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21</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6" y="1173273"/>
            <a:ext cx="8512840" cy="1169551"/>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学び</a:t>
            </a:r>
            <a:r>
              <a:rPr kumimoji="1" lang="ja-JP" altLang="en-US" sz="1400" dirty="0">
                <a:solidFill>
                  <a:srgbClr val="FF0000"/>
                </a:solidFill>
              </a:rPr>
              <a:t>のマッチングプラットフォームの運用上の課題に対して、責任をもって解決できる運用・保守体制であることについて、調達仕様書に従い詳細に記載すること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利用者</a:t>
            </a:r>
            <a:r>
              <a:rPr kumimoji="1" lang="ja-JP" altLang="en-US" sz="1400" dirty="0">
                <a:solidFill>
                  <a:srgbClr val="FF0000"/>
                </a:solidFill>
              </a:rPr>
              <a:t>（児童生徒・保護者・参画団体等）及び管理者（職員等）からの操作に関する問い合わせ等への対応について詳細に記載すること。</a:t>
            </a:r>
          </a:p>
        </p:txBody>
      </p:sp>
    </p:spTree>
    <p:extLst>
      <p:ext uri="{BB962C8B-B14F-4D97-AF65-F5344CB8AC3E}">
        <p14:creationId xmlns:p14="http://schemas.microsoft.com/office/powerpoint/2010/main" val="2726557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ja-JP" altLang="en-US" b="1" dirty="0">
                <a:solidFill>
                  <a:sysClr val="windowText" lastClr="000000"/>
                </a:solidFill>
                <a:latin typeface="Meiryo UI" panose="020B0604030504040204" pitchFamily="50" charset="-128"/>
                <a:ea typeface="Meiryo UI" panose="020B0604030504040204" pitchFamily="50" charset="-128"/>
              </a:rPr>
              <a:t>５　運用・保守</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a:t>５－２　運用・</a:t>
            </a:r>
            <a:r>
              <a:rPr kumimoji="1" lang="ja-JP" altLang="en-US" sz="1600" dirty="0" smtClean="0"/>
              <a:t>保守の実施</a:t>
            </a:r>
            <a:r>
              <a:rPr kumimoji="1" lang="ja-JP" altLang="en-US" sz="1600" dirty="0"/>
              <a:t>内容</a:t>
            </a:r>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22</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6" y="1173273"/>
            <a:ext cx="8644690" cy="738664"/>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運用</a:t>
            </a:r>
            <a:r>
              <a:rPr kumimoji="1" lang="ja-JP" altLang="en-US" sz="1400" dirty="0">
                <a:solidFill>
                  <a:srgbClr val="FF0000"/>
                </a:solidFill>
              </a:rPr>
              <a:t>・保守の内容について、調達仕様書に従い詳細に記載すること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対応</a:t>
            </a:r>
            <a:r>
              <a:rPr kumimoji="1" lang="ja-JP" altLang="en-US" sz="1400" dirty="0">
                <a:solidFill>
                  <a:srgbClr val="FF0000"/>
                </a:solidFill>
              </a:rPr>
              <a:t>できない事項がある場合は、その旨を明確に記載すること。</a:t>
            </a:r>
          </a:p>
        </p:txBody>
      </p:sp>
    </p:spTree>
    <p:extLst>
      <p:ext uri="{BB962C8B-B14F-4D97-AF65-F5344CB8AC3E}">
        <p14:creationId xmlns:p14="http://schemas.microsoft.com/office/powerpoint/2010/main" val="31766947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ja-JP" altLang="en-US" b="1" dirty="0">
                <a:solidFill>
                  <a:sysClr val="windowText" lastClr="000000"/>
                </a:solidFill>
                <a:latin typeface="Meiryo UI" panose="020B0604030504040204" pitchFamily="50" charset="-128"/>
                <a:ea typeface="Meiryo UI" panose="020B0604030504040204" pitchFamily="50" charset="-128"/>
              </a:rPr>
              <a:t>６　</a:t>
            </a:r>
            <a:r>
              <a:rPr lang="ja-JP" altLang="en-US" b="1" dirty="0" smtClean="0">
                <a:solidFill>
                  <a:sysClr val="windowText" lastClr="000000"/>
                </a:solidFill>
                <a:latin typeface="Meiryo UI" panose="020B0604030504040204" pitchFamily="50" charset="-128"/>
                <a:ea typeface="Meiryo UI" panose="020B0604030504040204" pitchFamily="50" charset="-128"/>
              </a:rPr>
              <a:t>追加提案</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smtClean="0"/>
              <a:t>６－１</a:t>
            </a:r>
            <a:r>
              <a:rPr kumimoji="1" lang="ja-JP" altLang="en-US" sz="1600" dirty="0"/>
              <a:t>　</a:t>
            </a:r>
            <a:r>
              <a:rPr kumimoji="1" lang="ja-JP" altLang="en-US" sz="1600" dirty="0" smtClean="0"/>
              <a:t>決済機能及びポイントの付与</a:t>
            </a:r>
            <a:endParaRPr kumimoji="1" lang="ja-JP" altLang="en-US" sz="1600" dirty="0"/>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23</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6" y="1173273"/>
            <a:ext cx="8313511" cy="954107"/>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追加</a:t>
            </a:r>
            <a:r>
              <a:rPr kumimoji="1" lang="ja-JP" altLang="en-US" sz="1400" dirty="0">
                <a:solidFill>
                  <a:srgbClr val="FF0000"/>
                </a:solidFill>
              </a:rPr>
              <a:t>提案事項（決済機能及びポイントの付与）について、本市にとって有用な提案があれば、調達仕様書に従い詳細に記載すること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提案</a:t>
            </a:r>
            <a:r>
              <a:rPr kumimoji="1" lang="ja-JP" altLang="en-US" sz="1400" dirty="0">
                <a:solidFill>
                  <a:srgbClr val="FF0000"/>
                </a:solidFill>
              </a:rPr>
              <a:t>した事項について、追加で費用が発生する場合は、その旨及び概算費用を明記すること。</a:t>
            </a:r>
          </a:p>
        </p:txBody>
      </p:sp>
    </p:spTree>
    <p:extLst>
      <p:ext uri="{BB962C8B-B14F-4D97-AF65-F5344CB8AC3E}">
        <p14:creationId xmlns:p14="http://schemas.microsoft.com/office/powerpoint/2010/main" val="41971680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ja-JP" altLang="en-US" b="1" dirty="0">
                <a:solidFill>
                  <a:sysClr val="windowText" lastClr="000000"/>
                </a:solidFill>
                <a:latin typeface="Meiryo UI" panose="020B0604030504040204" pitchFamily="50" charset="-128"/>
                <a:ea typeface="Meiryo UI" panose="020B0604030504040204" pitchFamily="50" charset="-128"/>
              </a:rPr>
              <a:t>６　</a:t>
            </a:r>
            <a:r>
              <a:rPr lang="ja-JP" altLang="en-US" b="1" dirty="0" smtClean="0">
                <a:solidFill>
                  <a:sysClr val="windowText" lastClr="000000"/>
                </a:solidFill>
                <a:latin typeface="Meiryo UI" panose="020B0604030504040204" pitchFamily="50" charset="-128"/>
                <a:ea typeface="Meiryo UI" panose="020B0604030504040204" pitchFamily="50" charset="-128"/>
              </a:rPr>
              <a:t>追加提案</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a:t>６</a:t>
            </a:r>
            <a:r>
              <a:rPr kumimoji="1" lang="ja-JP" altLang="en-US" sz="1600" dirty="0" smtClean="0"/>
              <a:t>－２</a:t>
            </a:r>
            <a:r>
              <a:rPr kumimoji="1" lang="ja-JP" altLang="en-US" sz="1600" dirty="0"/>
              <a:t>　</a:t>
            </a:r>
            <a:r>
              <a:rPr kumimoji="1" lang="ja-JP" altLang="en-US" sz="1600" dirty="0" smtClean="0"/>
              <a:t>安全・安心を担保するための機能</a:t>
            </a:r>
            <a:endParaRPr kumimoji="1" lang="ja-JP" altLang="en-US" sz="1600" dirty="0"/>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24</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6" y="1173273"/>
            <a:ext cx="8313511" cy="954107"/>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追加</a:t>
            </a:r>
            <a:r>
              <a:rPr kumimoji="1" lang="ja-JP" altLang="en-US" sz="1400" dirty="0">
                <a:solidFill>
                  <a:srgbClr val="FF0000"/>
                </a:solidFill>
              </a:rPr>
              <a:t>提案事項（安全・安心を担保するための機能）について、本市にとって有用な提案があれば、調達仕様書に従い詳細に記載すること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提案</a:t>
            </a:r>
            <a:r>
              <a:rPr kumimoji="1" lang="ja-JP" altLang="en-US" sz="1400" dirty="0">
                <a:solidFill>
                  <a:srgbClr val="FF0000"/>
                </a:solidFill>
              </a:rPr>
              <a:t>した事項について、追加で費用が発生する場合は、その旨及び概算費用を明記すること。</a:t>
            </a:r>
          </a:p>
        </p:txBody>
      </p:sp>
    </p:spTree>
    <p:extLst>
      <p:ext uri="{BB962C8B-B14F-4D97-AF65-F5344CB8AC3E}">
        <p14:creationId xmlns:p14="http://schemas.microsoft.com/office/powerpoint/2010/main" val="41032106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ja-JP" altLang="en-US" b="1" dirty="0">
                <a:solidFill>
                  <a:sysClr val="windowText" lastClr="000000"/>
                </a:solidFill>
                <a:latin typeface="Meiryo UI" panose="020B0604030504040204" pitchFamily="50" charset="-128"/>
                <a:ea typeface="Meiryo UI" panose="020B0604030504040204" pitchFamily="50" charset="-128"/>
              </a:rPr>
              <a:t>６　</a:t>
            </a:r>
            <a:r>
              <a:rPr lang="ja-JP" altLang="en-US" b="1" dirty="0" smtClean="0">
                <a:solidFill>
                  <a:sysClr val="windowText" lastClr="000000"/>
                </a:solidFill>
                <a:latin typeface="Meiryo UI" panose="020B0604030504040204" pitchFamily="50" charset="-128"/>
                <a:ea typeface="Meiryo UI" panose="020B0604030504040204" pitchFamily="50" charset="-128"/>
              </a:rPr>
              <a:t>追加提案</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smtClean="0"/>
              <a:t>６－３</a:t>
            </a:r>
            <a:r>
              <a:rPr kumimoji="1" lang="ja-JP" altLang="en-US" sz="1600" dirty="0"/>
              <a:t>　</a:t>
            </a:r>
            <a:r>
              <a:rPr kumimoji="1" lang="ja-JP" altLang="en-US" sz="1600" dirty="0" smtClean="0"/>
              <a:t>姫路市学習プラットフォームとの連携</a:t>
            </a:r>
            <a:endParaRPr kumimoji="1" lang="ja-JP" altLang="en-US" sz="1600" dirty="0"/>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25</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6" y="1173273"/>
            <a:ext cx="8313511" cy="954107"/>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追加</a:t>
            </a:r>
            <a:r>
              <a:rPr kumimoji="1" lang="ja-JP" altLang="en-US" sz="1400" dirty="0">
                <a:solidFill>
                  <a:srgbClr val="FF0000"/>
                </a:solidFill>
              </a:rPr>
              <a:t>提案事項（姫路市学習プラットフォームとの連携）について、本市にとって有用な提案があれば、調達仕様書に従い詳細に記載すること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提案</a:t>
            </a:r>
            <a:r>
              <a:rPr kumimoji="1" lang="ja-JP" altLang="en-US" sz="1400" dirty="0">
                <a:solidFill>
                  <a:srgbClr val="FF0000"/>
                </a:solidFill>
              </a:rPr>
              <a:t>した事項について、追加で費用が発生する場合は、その旨及び概算費用を明記すること。</a:t>
            </a:r>
          </a:p>
        </p:txBody>
      </p:sp>
    </p:spTree>
    <p:extLst>
      <p:ext uri="{BB962C8B-B14F-4D97-AF65-F5344CB8AC3E}">
        <p14:creationId xmlns:p14="http://schemas.microsoft.com/office/powerpoint/2010/main" val="16485069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ja-JP" altLang="en-US" b="1" dirty="0">
                <a:solidFill>
                  <a:sysClr val="windowText" lastClr="000000"/>
                </a:solidFill>
                <a:latin typeface="Meiryo UI" panose="020B0604030504040204" pitchFamily="50" charset="-128"/>
                <a:ea typeface="Meiryo UI" panose="020B0604030504040204" pitchFamily="50" charset="-128"/>
              </a:rPr>
              <a:t>６　</a:t>
            </a:r>
            <a:r>
              <a:rPr lang="ja-JP" altLang="en-US" b="1" dirty="0" smtClean="0">
                <a:solidFill>
                  <a:sysClr val="windowText" lastClr="000000"/>
                </a:solidFill>
                <a:latin typeface="Meiryo UI" panose="020B0604030504040204" pitchFamily="50" charset="-128"/>
                <a:ea typeface="Meiryo UI" panose="020B0604030504040204" pitchFamily="50" charset="-128"/>
              </a:rPr>
              <a:t>追加提案</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smtClean="0"/>
              <a:t>６－４</a:t>
            </a:r>
            <a:r>
              <a:rPr kumimoji="1" lang="ja-JP" altLang="en-US" sz="1600" dirty="0"/>
              <a:t>　</a:t>
            </a:r>
            <a:r>
              <a:rPr kumimoji="1" lang="ja-JP" altLang="en-US" sz="1600" dirty="0" smtClean="0"/>
              <a:t>将来構想に向けた多様な学びの提供</a:t>
            </a:r>
            <a:endParaRPr kumimoji="1" lang="ja-JP" altLang="en-US" sz="1600" dirty="0"/>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26</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6" y="1173273"/>
            <a:ext cx="8313511" cy="954107"/>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追加</a:t>
            </a:r>
            <a:r>
              <a:rPr kumimoji="1" lang="ja-JP" altLang="en-US" sz="1400" dirty="0">
                <a:solidFill>
                  <a:srgbClr val="FF0000"/>
                </a:solidFill>
              </a:rPr>
              <a:t>提案事項（将来構想に向けた多様な学びの提供）について、本市にとって有用な提案があれば、調達仕様書に従い詳細に記載すること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提案</a:t>
            </a:r>
            <a:r>
              <a:rPr kumimoji="1" lang="ja-JP" altLang="en-US" sz="1400" dirty="0">
                <a:solidFill>
                  <a:srgbClr val="FF0000"/>
                </a:solidFill>
              </a:rPr>
              <a:t>した事項について、追加で費用が発生する場合は、その旨及び概算費用を明記する</a:t>
            </a:r>
            <a:r>
              <a:rPr kumimoji="1" lang="ja-JP" altLang="en-US" sz="1400" dirty="0" smtClean="0">
                <a:solidFill>
                  <a:srgbClr val="FF0000"/>
                </a:solidFill>
              </a:rPr>
              <a:t>こと。</a:t>
            </a:r>
            <a:endParaRPr kumimoji="1" lang="ja-JP" altLang="en-US" sz="1400" dirty="0">
              <a:solidFill>
                <a:srgbClr val="FF0000"/>
              </a:solidFill>
            </a:endParaRPr>
          </a:p>
        </p:txBody>
      </p:sp>
    </p:spTree>
    <p:extLst>
      <p:ext uri="{BB962C8B-B14F-4D97-AF65-F5344CB8AC3E}">
        <p14:creationId xmlns:p14="http://schemas.microsoft.com/office/powerpoint/2010/main" val="13867253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ja-JP" altLang="en-US" b="1" dirty="0">
                <a:solidFill>
                  <a:sysClr val="windowText" lastClr="000000"/>
                </a:solidFill>
                <a:latin typeface="Meiryo UI" panose="020B0604030504040204" pitchFamily="50" charset="-128"/>
                <a:ea typeface="Meiryo UI" panose="020B0604030504040204" pitchFamily="50" charset="-128"/>
              </a:rPr>
              <a:t>６</a:t>
            </a:r>
            <a:r>
              <a:rPr lang="ja-JP" altLang="en-US" b="1" dirty="0" smtClean="0">
                <a:solidFill>
                  <a:sysClr val="windowText" lastClr="000000"/>
                </a:solidFill>
                <a:latin typeface="Meiryo UI" panose="020B0604030504040204" pitchFamily="50" charset="-128"/>
                <a:ea typeface="Meiryo UI" panose="020B0604030504040204" pitchFamily="50" charset="-128"/>
              </a:rPr>
              <a:t>　追加提案</a:t>
            </a:r>
            <a:endParaRPr lang="ja-JP" altLang="en-US" b="1" kern="0" dirty="0">
              <a:solidFill>
                <a:sysClr val="windowText" lastClr="000000"/>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smtClean="0"/>
              <a:t>６－５</a:t>
            </a:r>
            <a:r>
              <a:rPr kumimoji="1" lang="ja-JP" altLang="en-US" sz="1600" dirty="0"/>
              <a:t>　効率的</a:t>
            </a:r>
            <a:r>
              <a:rPr kumimoji="1" lang="ja-JP" altLang="en-US" sz="1600" dirty="0" smtClean="0"/>
              <a:t>な指導者マッチングの実施</a:t>
            </a:r>
            <a:endParaRPr kumimoji="1" lang="ja-JP" altLang="en-US" sz="1600" dirty="0"/>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27</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6" y="1173273"/>
            <a:ext cx="8644690" cy="954107"/>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追加</a:t>
            </a:r>
            <a:r>
              <a:rPr kumimoji="1" lang="ja-JP" altLang="en-US" sz="1400" dirty="0">
                <a:solidFill>
                  <a:srgbClr val="FF0000"/>
                </a:solidFill>
              </a:rPr>
              <a:t>提案事項（効率的な指導者マッチングの実施）について、本市にとって有用な提案があれば、調達仕様書に従い詳細に記載すること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提案</a:t>
            </a:r>
            <a:r>
              <a:rPr kumimoji="1" lang="ja-JP" altLang="en-US" sz="1400" dirty="0">
                <a:solidFill>
                  <a:srgbClr val="FF0000"/>
                </a:solidFill>
              </a:rPr>
              <a:t>した事項について、追加で費用が発生する場合は、その旨及び概算費用を明記すること。</a:t>
            </a:r>
          </a:p>
        </p:txBody>
      </p:sp>
    </p:spTree>
    <p:extLst>
      <p:ext uri="{BB962C8B-B14F-4D97-AF65-F5344CB8AC3E}">
        <p14:creationId xmlns:p14="http://schemas.microsoft.com/office/powerpoint/2010/main" val="18311915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ja-JP" altLang="en-US" b="1" dirty="0">
                <a:solidFill>
                  <a:sysClr val="windowText" lastClr="000000"/>
                </a:solidFill>
                <a:latin typeface="Meiryo UI" panose="020B0604030504040204" pitchFamily="50" charset="-128"/>
                <a:ea typeface="Meiryo UI" panose="020B0604030504040204" pitchFamily="50" charset="-128"/>
              </a:rPr>
              <a:t>６</a:t>
            </a:r>
            <a:r>
              <a:rPr lang="ja-JP" altLang="en-US" b="1" dirty="0" smtClean="0">
                <a:solidFill>
                  <a:sysClr val="windowText" lastClr="000000"/>
                </a:solidFill>
                <a:latin typeface="Meiryo UI" panose="020B0604030504040204" pitchFamily="50" charset="-128"/>
                <a:ea typeface="Meiryo UI" panose="020B0604030504040204" pitchFamily="50" charset="-128"/>
              </a:rPr>
              <a:t>　追加提案</a:t>
            </a:r>
            <a:endParaRPr lang="ja-JP" altLang="en-US" b="1" kern="0" dirty="0">
              <a:solidFill>
                <a:sysClr val="windowText" lastClr="000000"/>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smtClean="0"/>
              <a:t>６－６</a:t>
            </a:r>
            <a:r>
              <a:rPr kumimoji="1" lang="ja-JP" altLang="en-US" sz="1600" dirty="0"/>
              <a:t>　</a:t>
            </a:r>
            <a:r>
              <a:rPr kumimoji="1" lang="ja-JP" altLang="en-US" sz="1600" dirty="0" smtClean="0"/>
              <a:t>その他追加提案</a:t>
            </a:r>
            <a:endParaRPr kumimoji="1" lang="ja-JP" altLang="en-US" sz="1600" dirty="0"/>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28</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7" y="1173273"/>
            <a:ext cx="8521948" cy="954107"/>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調達</a:t>
            </a:r>
            <a:r>
              <a:rPr kumimoji="1" lang="ja-JP" altLang="en-US" sz="1400" dirty="0">
                <a:solidFill>
                  <a:srgbClr val="FF0000"/>
                </a:solidFill>
              </a:rPr>
              <a:t>仕様書にない事項で、本市にとって有用であるものがあれば、記載すること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機能</a:t>
            </a:r>
            <a:r>
              <a:rPr kumimoji="1" lang="ja-JP" altLang="en-US" sz="1400" dirty="0">
                <a:solidFill>
                  <a:srgbClr val="FF0000"/>
                </a:solidFill>
              </a:rPr>
              <a:t>要件及び非機能要件で、特にアピールしたい点があれば記載すること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提案</a:t>
            </a:r>
            <a:r>
              <a:rPr kumimoji="1" lang="ja-JP" altLang="en-US" sz="1400" dirty="0">
                <a:solidFill>
                  <a:srgbClr val="FF0000"/>
                </a:solidFill>
              </a:rPr>
              <a:t>した事項について、追加で費用が発生する場合は、その旨及び概算費用を明記すること。</a:t>
            </a:r>
            <a:endParaRPr kumimoji="1" lang="en-US" altLang="ja-JP" sz="1400" dirty="0" smtClean="0">
              <a:solidFill>
                <a:srgbClr val="FF0000"/>
              </a:solidFill>
            </a:endParaRPr>
          </a:p>
        </p:txBody>
      </p:sp>
    </p:spTree>
    <p:extLst>
      <p:ext uri="{BB962C8B-B14F-4D97-AF65-F5344CB8AC3E}">
        <p14:creationId xmlns:p14="http://schemas.microsoft.com/office/powerpoint/2010/main" val="36663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ja-JP" altLang="en-US" b="1" dirty="0">
                <a:solidFill>
                  <a:sysClr val="windowText" lastClr="000000"/>
                </a:solidFill>
                <a:latin typeface="Meiryo UI" panose="020B0604030504040204" pitchFamily="50" charset="-128"/>
                <a:ea typeface="Meiryo UI" panose="020B0604030504040204" pitchFamily="50" charset="-128"/>
              </a:rPr>
              <a:t>１　基本的な</a:t>
            </a:r>
            <a:r>
              <a:rPr lang="ja-JP" altLang="en-US" b="1" dirty="0" smtClean="0">
                <a:solidFill>
                  <a:sysClr val="windowText" lastClr="000000"/>
                </a:solidFill>
                <a:latin typeface="Meiryo UI" panose="020B0604030504040204" pitchFamily="50" charset="-128"/>
                <a:ea typeface="Meiryo UI" panose="020B0604030504040204" pitchFamily="50" charset="-128"/>
              </a:rPr>
              <a:t>考え方等</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a:t>１</a:t>
            </a:r>
            <a:r>
              <a:rPr kumimoji="1" lang="en-US" altLang="ja-JP" sz="1600" dirty="0" smtClean="0"/>
              <a:t>-</a:t>
            </a:r>
            <a:r>
              <a:rPr kumimoji="1" lang="ja-JP" altLang="en-US" sz="1600" dirty="0"/>
              <a:t>２　実施体制</a:t>
            </a:r>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3</a:t>
            </a:fld>
            <a:endParaRPr lang="en-US" altLang="ja-JP" dirty="0">
              <a:solidFill>
                <a:sysClr val="windowText" lastClr="000000"/>
              </a:solidFill>
            </a:endParaRPr>
          </a:p>
        </p:txBody>
      </p:sp>
      <p:sp>
        <p:nvSpPr>
          <p:cNvPr id="12" name="テキスト ボックス 11">
            <a:extLst>
              <a:ext uri="{FF2B5EF4-FFF2-40B4-BE49-F238E27FC236}">
                <a16:creationId xmlns:a16="http://schemas.microsoft.com/office/drawing/2014/main" id="{59245100-B1BA-4E63-9CD9-3031C9C2260A}"/>
              </a:ext>
            </a:extLst>
          </p:cNvPr>
          <p:cNvSpPr txBox="1"/>
          <p:nvPr/>
        </p:nvSpPr>
        <p:spPr>
          <a:xfrm>
            <a:off x="413046" y="1173273"/>
            <a:ext cx="8516316" cy="1815882"/>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smtClean="0">
                <a:solidFill>
                  <a:srgbClr val="FF0000"/>
                </a:solidFill>
              </a:rPr>
              <a:t>】</a:t>
            </a:r>
          </a:p>
          <a:p>
            <a:endParaRPr kumimoji="1" lang="en-US" altLang="ja-JP" sz="1400" dirty="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１－１</a:t>
            </a:r>
            <a:r>
              <a:rPr kumimoji="1" lang="ja-JP" altLang="en-US" sz="1400" dirty="0">
                <a:solidFill>
                  <a:srgbClr val="FF0000"/>
                </a:solidFill>
              </a:rPr>
              <a:t>を踏まえた上で、プロジェクト体制の全体構成とその考え方を記載すること。</a:t>
            </a:r>
          </a:p>
          <a:p>
            <a:pPr marL="285750" indent="-285750">
              <a:buFont typeface="Wingdings" panose="05000000000000000000" pitchFamily="2" charset="2"/>
              <a:buChar char="n"/>
            </a:pPr>
            <a:r>
              <a:rPr kumimoji="1" lang="ja-JP" altLang="en-US" sz="1400" dirty="0">
                <a:solidFill>
                  <a:srgbClr val="FF0000"/>
                </a:solidFill>
              </a:rPr>
              <a:t>・	プロジェクト実施体制の構成（人員の配置、数、各人員の経験、役割及び責任の所在等）を簡潔かつ明確に示すこと（担当者の個人名等の記述は不可。</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a:solidFill>
                  <a:srgbClr val="FF0000"/>
                </a:solidFill>
              </a:rPr>
              <a:t>・	本事業の一部を再委託することを予定している場合は、再委託先及び主な再委託内容を記述すること。なお、再委託する場合には、事前に書面により本市の承諾を得る必要がある。</a:t>
            </a:r>
            <a:endParaRPr kumimoji="1" lang="en-US" altLang="ja-JP" sz="1400" dirty="0" smtClean="0">
              <a:solidFill>
                <a:srgbClr val="FF0000"/>
              </a:solidFill>
            </a:endParaRPr>
          </a:p>
          <a:p>
            <a:endParaRPr kumimoji="1" lang="en-US" altLang="ja-JP" sz="1400" dirty="0">
              <a:solidFill>
                <a:srgbClr val="FF0000"/>
              </a:solidFill>
            </a:endParaRPr>
          </a:p>
        </p:txBody>
      </p:sp>
    </p:spTree>
    <p:extLst>
      <p:ext uri="{BB962C8B-B14F-4D97-AF65-F5344CB8AC3E}">
        <p14:creationId xmlns:p14="http://schemas.microsoft.com/office/powerpoint/2010/main" val="1197338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ja-JP" altLang="en-US" b="1" dirty="0">
                <a:solidFill>
                  <a:sysClr val="windowText" lastClr="000000"/>
                </a:solidFill>
                <a:latin typeface="Meiryo UI" panose="020B0604030504040204" pitchFamily="50" charset="-128"/>
                <a:ea typeface="Meiryo UI" panose="020B0604030504040204" pitchFamily="50" charset="-128"/>
              </a:rPr>
              <a:t>１　基本的な</a:t>
            </a:r>
            <a:r>
              <a:rPr lang="ja-JP" altLang="en-US" b="1" dirty="0" smtClean="0">
                <a:solidFill>
                  <a:sysClr val="windowText" lastClr="000000"/>
                </a:solidFill>
                <a:latin typeface="Meiryo UI" panose="020B0604030504040204" pitchFamily="50" charset="-128"/>
                <a:ea typeface="Meiryo UI" panose="020B0604030504040204" pitchFamily="50" charset="-128"/>
              </a:rPr>
              <a:t>考え方等</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a:t>１</a:t>
            </a:r>
            <a:r>
              <a:rPr kumimoji="1" lang="en-US" altLang="ja-JP" sz="1600" dirty="0" smtClean="0"/>
              <a:t>-</a:t>
            </a:r>
            <a:r>
              <a:rPr kumimoji="1" lang="ja-JP" altLang="en-US" sz="1600" dirty="0"/>
              <a:t>３　</a:t>
            </a:r>
            <a:r>
              <a:rPr kumimoji="1" lang="ja-JP" altLang="en-US" sz="1600" dirty="0" smtClean="0"/>
              <a:t>実施スケジュール</a:t>
            </a:r>
            <a:endParaRPr kumimoji="1" lang="ja-JP" altLang="en-US" sz="1600" dirty="0"/>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4</a:t>
            </a:fld>
            <a:endParaRPr lang="en-US" altLang="ja-JP" dirty="0">
              <a:solidFill>
                <a:sysClr val="windowText" lastClr="000000"/>
              </a:solidFill>
            </a:endParaRPr>
          </a:p>
        </p:txBody>
      </p:sp>
      <p:sp>
        <p:nvSpPr>
          <p:cNvPr id="10" name="テキスト ボックス 9">
            <a:extLst>
              <a:ext uri="{FF2B5EF4-FFF2-40B4-BE49-F238E27FC236}">
                <a16:creationId xmlns:a16="http://schemas.microsoft.com/office/drawing/2014/main" id="{FA258D42-D2AB-4750-AAB2-50E866221B33}"/>
              </a:ext>
            </a:extLst>
          </p:cNvPr>
          <p:cNvSpPr txBox="1"/>
          <p:nvPr/>
        </p:nvSpPr>
        <p:spPr>
          <a:xfrm>
            <a:off x="466277" y="1089052"/>
            <a:ext cx="7543404" cy="738664"/>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本事業</a:t>
            </a:r>
            <a:r>
              <a:rPr kumimoji="1" lang="ja-JP" altLang="en-US" sz="1400" dirty="0">
                <a:solidFill>
                  <a:srgbClr val="FF0000"/>
                </a:solidFill>
              </a:rPr>
              <a:t>における構築業務及び運用保守業務の実施スケジュールを記載すること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記載</a:t>
            </a:r>
            <a:r>
              <a:rPr kumimoji="1" lang="ja-JP" altLang="en-US" sz="1400" dirty="0">
                <a:solidFill>
                  <a:srgbClr val="FF0000"/>
                </a:solidFill>
              </a:rPr>
              <a:t>にあたっては、別添調達仕様書に示す前提条件や成果物との関連性を考慮すること。</a:t>
            </a:r>
          </a:p>
        </p:txBody>
      </p:sp>
    </p:spTree>
    <p:extLst>
      <p:ext uri="{BB962C8B-B14F-4D97-AF65-F5344CB8AC3E}">
        <p14:creationId xmlns:p14="http://schemas.microsoft.com/office/powerpoint/2010/main" val="1640476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ja-JP" altLang="en-US" b="1" dirty="0">
                <a:solidFill>
                  <a:sysClr val="windowText" lastClr="000000"/>
                </a:solidFill>
                <a:latin typeface="Meiryo UI" panose="020B0604030504040204" pitchFamily="50" charset="-128"/>
                <a:ea typeface="Meiryo UI" panose="020B0604030504040204" pitchFamily="50" charset="-128"/>
              </a:rPr>
              <a:t>１　基本的な</a:t>
            </a:r>
            <a:r>
              <a:rPr lang="ja-JP" altLang="en-US" b="1" dirty="0" smtClean="0">
                <a:solidFill>
                  <a:sysClr val="windowText" lastClr="000000"/>
                </a:solidFill>
                <a:latin typeface="Meiryo UI" panose="020B0604030504040204" pitchFamily="50" charset="-128"/>
                <a:ea typeface="Meiryo UI" panose="020B0604030504040204" pitchFamily="50" charset="-128"/>
              </a:rPr>
              <a:t>考え方等</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a:t>１</a:t>
            </a:r>
            <a:r>
              <a:rPr kumimoji="1" lang="en-US" altLang="ja-JP" sz="1600" dirty="0" smtClean="0"/>
              <a:t>-</a:t>
            </a:r>
            <a:r>
              <a:rPr kumimoji="1" lang="ja-JP" altLang="en-US" sz="1600" dirty="0"/>
              <a:t>４　</a:t>
            </a:r>
            <a:r>
              <a:rPr kumimoji="1" lang="ja-JP" altLang="en-US" sz="1600" dirty="0" smtClean="0"/>
              <a:t>留意</a:t>
            </a:r>
            <a:r>
              <a:rPr kumimoji="1" lang="ja-JP" altLang="en-US" sz="1600" dirty="0"/>
              <a:t>事項</a:t>
            </a:r>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5</a:t>
            </a:fld>
            <a:endParaRPr lang="en-US" altLang="ja-JP" dirty="0">
              <a:solidFill>
                <a:sysClr val="windowText" lastClr="000000"/>
              </a:solidFill>
            </a:endParaRPr>
          </a:p>
        </p:txBody>
      </p:sp>
      <p:sp>
        <p:nvSpPr>
          <p:cNvPr id="10" name="テキスト ボックス 9">
            <a:extLst>
              <a:ext uri="{FF2B5EF4-FFF2-40B4-BE49-F238E27FC236}">
                <a16:creationId xmlns:a16="http://schemas.microsoft.com/office/drawing/2014/main" id="{FA258D42-D2AB-4750-AAB2-50E866221B33}"/>
              </a:ext>
            </a:extLst>
          </p:cNvPr>
          <p:cNvSpPr txBox="1"/>
          <p:nvPr/>
        </p:nvSpPr>
        <p:spPr>
          <a:xfrm>
            <a:off x="466277" y="1089052"/>
            <a:ext cx="5097517" cy="738664"/>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本</a:t>
            </a:r>
            <a:r>
              <a:rPr kumimoji="1" lang="ja-JP" altLang="en-US" sz="1400" dirty="0">
                <a:solidFill>
                  <a:srgbClr val="FF0000"/>
                </a:solidFill>
              </a:rPr>
              <a:t>事業</a:t>
            </a:r>
            <a:r>
              <a:rPr kumimoji="1" lang="ja-JP" altLang="en-US" sz="1400" dirty="0" smtClean="0">
                <a:solidFill>
                  <a:srgbClr val="FF0000"/>
                </a:solidFill>
              </a:rPr>
              <a:t>を実施するにあたり、留意事項があれば記載すること。</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ない場合は、「特になし」と記載すること。</a:t>
            </a:r>
            <a:endParaRPr kumimoji="1" lang="ja-JP" altLang="en-US" sz="1400" dirty="0">
              <a:solidFill>
                <a:srgbClr val="FF0000"/>
              </a:solidFill>
            </a:endParaRPr>
          </a:p>
        </p:txBody>
      </p:sp>
    </p:spTree>
    <p:extLst>
      <p:ext uri="{BB962C8B-B14F-4D97-AF65-F5344CB8AC3E}">
        <p14:creationId xmlns:p14="http://schemas.microsoft.com/office/powerpoint/2010/main" val="3499034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ja-JP" altLang="en-US" b="1" dirty="0">
                <a:solidFill>
                  <a:sysClr val="windowText" lastClr="000000"/>
                </a:solidFill>
                <a:latin typeface="Meiryo UI" panose="020B0604030504040204" pitchFamily="50" charset="-128"/>
                <a:ea typeface="Meiryo UI" panose="020B0604030504040204" pitchFamily="50" charset="-128"/>
              </a:rPr>
              <a:t>２　提案システムの</a:t>
            </a:r>
            <a:r>
              <a:rPr lang="ja-JP" altLang="en-US" b="1" dirty="0" smtClean="0">
                <a:solidFill>
                  <a:sysClr val="windowText" lastClr="000000"/>
                </a:solidFill>
                <a:latin typeface="Meiryo UI" panose="020B0604030504040204" pitchFamily="50" charset="-128"/>
                <a:ea typeface="Meiryo UI" panose="020B0604030504040204" pitchFamily="50" charset="-128"/>
              </a:rPr>
              <a:t>概要</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zh-TW" altLang="en-US" sz="1600" dirty="0"/>
              <a:t>２</a:t>
            </a:r>
            <a:r>
              <a:rPr kumimoji="1" lang="en-US" altLang="zh-TW" sz="1600" dirty="0"/>
              <a:t>-</a:t>
            </a:r>
            <a:r>
              <a:rPr kumimoji="1" lang="zh-TW" altLang="en-US" sz="1600" dirty="0"/>
              <a:t>１　</a:t>
            </a:r>
            <a:r>
              <a:rPr kumimoji="1" lang="ja-JP" altLang="en-US" sz="1600" dirty="0"/>
              <a:t>サービス概要</a:t>
            </a:r>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6</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6" y="1173273"/>
            <a:ext cx="8516316" cy="954107"/>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提案する学びのマッチングプラットフォームについて、サービスの概要や特徴を記載すること。</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提案</a:t>
            </a:r>
            <a:r>
              <a:rPr kumimoji="1" lang="ja-JP" altLang="en-US" sz="1400" dirty="0">
                <a:solidFill>
                  <a:srgbClr val="FF0000"/>
                </a:solidFill>
              </a:rPr>
              <a:t>する学びのマッチングプラットフォームが、ステークホルダー（児童生徒、保護者、参画団体、市、学校等）にどのような価値をもたらすのかを明らかにすること。</a:t>
            </a:r>
          </a:p>
        </p:txBody>
      </p:sp>
    </p:spTree>
    <p:extLst>
      <p:ext uri="{BB962C8B-B14F-4D97-AF65-F5344CB8AC3E}">
        <p14:creationId xmlns:p14="http://schemas.microsoft.com/office/powerpoint/2010/main" val="19207503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ja-JP" altLang="en-US" b="1" dirty="0">
                <a:solidFill>
                  <a:sysClr val="windowText" lastClr="000000"/>
                </a:solidFill>
                <a:latin typeface="Meiryo UI" panose="020B0604030504040204" pitchFamily="50" charset="-128"/>
                <a:ea typeface="Meiryo UI" panose="020B0604030504040204" pitchFamily="50" charset="-128"/>
              </a:rPr>
              <a:t>２　提案システムの概要等</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zh-TW" altLang="en-US" sz="1600" dirty="0"/>
              <a:t>２</a:t>
            </a:r>
            <a:r>
              <a:rPr kumimoji="1" lang="en-US" altLang="zh-TW" sz="1600" dirty="0" smtClean="0"/>
              <a:t>-</a:t>
            </a:r>
            <a:r>
              <a:rPr kumimoji="1" lang="ja-JP" altLang="en-US" sz="1600" dirty="0"/>
              <a:t>２</a:t>
            </a:r>
            <a:r>
              <a:rPr kumimoji="1" lang="zh-TW" altLang="en-US" sz="1600" dirty="0"/>
              <a:t>　</a:t>
            </a:r>
            <a:r>
              <a:rPr kumimoji="1" lang="ja-JP" altLang="en-US" sz="1600" dirty="0" smtClean="0"/>
              <a:t>想定全体構成</a:t>
            </a:r>
            <a:endParaRPr kumimoji="1" lang="ja-JP" altLang="en-US" sz="1600" dirty="0"/>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7</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6" y="1173273"/>
            <a:ext cx="8516316" cy="1384995"/>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提案</a:t>
            </a:r>
            <a:r>
              <a:rPr kumimoji="1" lang="ja-JP" altLang="en-US" sz="1400" dirty="0">
                <a:solidFill>
                  <a:srgbClr val="FF0000"/>
                </a:solidFill>
              </a:rPr>
              <a:t>する学びのマッチングプラットフォームの全体構成（フロントエンドからバックエンドまで、サービスの提供に必要な機器、ソフトウェア、サーバ、ストレージ、ネットワーク構成等の全て）について、概念図等を用いて分かりやすく記載すること。学びのマッチングプラットフォームの稼働にあたって必要な機器やソフトウェア当の全てについて記載すること。</a:t>
            </a:r>
          </a:p>
          <a:p>
            <a:pPr marL="285750" indent="-285750">
              <a:buFont typeface="Wingdings" panose="05000000000000000000" pitchFamily="2" charset="2"/>
              <a:buChar char="n"/>
            </a:pPr>
            <a:r>
              <a:rPr kumimoji="1" lang="ja-JP" altLang="en-US" sz="1400" dirty="0" smtClean="0">
                <a:solidFill>
                  <a:srgbClr val="FF0000"/>
                </a:solidFill>
              </a:rPr>
              <a:t>機能</a:t>
            </a:r>
            <a:r>
              <a:rPr kumimoji="1" lang="ja-JP" altLang="en-US" sz="1400" dirty="0">
                <a:solidFill>
                  <a:srgbClr val="FF0000"/>
                </a:solidFill>
              </a:rPr>
              <a:t>の実装やクラウドサービスの利用にあたり、クライアント側に必要なソフトウェアやネットワーク環境等の指定がある場合は、その詳細を明記すること。</a:t>
            </a:r>
          </a:p>
        </p:txBody>
      </p:sp>
    </p:spTree>
    <p:extLst>
      <p:ext uri="{BB962C8B-B14F-4D97-AF65-F5344CB8AC3E}">
        <p14:creationId xmlns:p14="http://schemas.microsoft.com/office/powerpoint/2010/main" val="1019621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ja-JP" altLang="en-US" b="1" dirty="0">
                <a:solidFill>
                  <a:sysClr val="windowText" lastClr="000000"/>
                </a:solidFill>
                <a:latin typeface="Meiryo UI" panose="020B0604030504040204" pitchFamily="50" charset="-128"/>
                <a:ea typeface="Meiryo UI" panose="020B0604030504040204" pitchFamily="50" charset="-128"/>
              </a:rPr>
              <a:t>３－１　共通</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a:t>３</a:t>
            </a:r>
            <a:r>
              <a:rPr kumimoji="1" lang="en-US" altLang="zh-TW" sz="1600" dirty="0" smtClean="0"/>
              <a:t>-</a:t>
            </a:r>
            <a:r>
              <a:rPr kumimoji="1" lang="ja-JP" altLang="en-US" sz="1600" dirty="0" smtClean="0"/>
              <a:t>１</a:t>
            </a:r>
            <a:r>
              <a:rPr kumimoji="1" lang="en-US" altLang="zh-TW" sz="1600" dirty="0" smtClean="0"/>
              <a:t>-</a:t>
            </a:r>
            <a:r>
              <a:rPr kumimoji="1" lang="ja-JP" altLang="en-US" sz="1600" dirty="0" smtClean="0"/>
              <a:t>１</a:t>
            </a:r>
            <a:r>
              <a:rPr kumimoji="1" lang="zh-TW" altLang="en-US" sz="1600" dirty="0"/>
              <a:t>　</a:t>
            </a:r>
            <a:r>
              <a:rPr kumimoji="1" lang="ja-JP" altLang="en-US" sz="1600" dirty="0" smtClean="0"/>
              <a:t>サービス提供環境</a:t>
            </a:r>
            <a:endParaRPr kumimoji="1" lang="ja-JP" altLang="en-US" sz="1600" dirty="0"/>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8</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6" y="1173273"/>
            <a:ext cx="8452280" cy="738664"/>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仕様書</a:t>
            </a:r>
            <a:r>
              <a:rPr kumimoji="1" lang="ja-JP" altLang="en-US" sz="1400" dirty="0">
                <a:solidFill>
                  <a:srgbClr val="FF0000"/>
                </a:solidFill>
              </a:rPr>
              <a:t>別表第１で示しているサービス提供環境について、その対処内容を詳細に記載すること。</a:t>
            </a:r>
          </a:p>
          <a:p>
            <a:pPr marL="285750" indent="-285750">
              <a:buFont typeface="Wingdings" panose="05000000000000000000" pitchFamily="2" charset="2"/>
              <a:buChar char="n"/>
            </a:pPr>
            <a:r>
              <a:rPr kumimoji="1" lang="ja-JP" altLang="en-US" sz="1400" dirty="0" smtClean="0">
                <a:solidFill>
                  <a:srgbClr val="FF0000"/>
                </a:solidFill>
              </a:rPr>
              <a:t>将来的</a:t>
            </a:r>
            <a:r>
              <a:rPr kumimoji="1" lang="ja-JP" altLang="en-US" sz="1400" dirty="0">
                <a:solidFill>
                  <a:srgbClr val="FF0000"/>
                </a:solidFill>
              </a:rPr>
              <a:t>に利用者層が拡大した場合を見据えて、どのように安定した動作を確保するのか記載すること。</a:t>
            </a:r>
          </a:p>
        </p:txBody>
      </p:sp>
    </p:spTree>
    <p:extLst>
      <p:ext uri="{BB962C8B-B14F-4D97-AF65-F5344CB8AC3E}">
        <p14:creationId xmlns:p14="http://schemas.microsoft.com/office/powerpoint/2010/main" val="3911194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CA7FEFB-B658-4543-9308-33A44ECF18CE}"/>
              </a:ext>
            </a:extLst>
          </p:cNvPr>
          <p:cNvSpPr/>
          <p:nvPr/>
        </p:nvSpPr>
        <p:spPr>
          <a:xfrm>
            <a:off x="0" y="0"/>
            <a:ext cx="9144000" cy="576000"/>
          </a:xfrm>
          <a:prstGeom prst="rect">
            <a:avLst/>
          </a:prstGeom>
          <a:solidFill>
            <a:schemeClr val="accent5">
              <a:lumMod val="40000"/>
              <a:lumOff val="60000"/>
            </a:schemeClr>
          </a:solidFill>
          <a:ln w="25400" cap="flat" cmpd="sng" algn="ctr">
            <a:noFill/>
            <a:prstDash val="solid"/>
          </a:ln>
          <a:effectLst/>
        </p:spPr>
        <p:txBody>
          <a:bodyPr rtlCol="0" anchor="ctr"/>
          <a:lstStyle/>
          <a:p>
            <a:pPr lvl="0" defTabSz="844083">
              <a:defRPr/>
            </a:pPr>
            <a:r>
              <a:rPr lang="ja-JP" altLang="en-US" b="1" dirty="0" smtClean="0">
                <a:solidFill>
                  <a:sysClr val="windowText" lastClr="000000"/>
                </a:solidFill>
                <a:latin typeface="Meiryo UI" panose="020B0604030504040204" pitchFamily="50" charset="-128"/>
                <a:ea typeface="Meiryo UI" panose="020B0604030504040204" pitchFamily="50" charset="-128"/>
              </a:rPr>
              <a:t>３－１　</a:t>
            </a:r>
            <a:r>
              <a:rPr lang="ja-JP" altLang="en-US" b="1" dirty="0">
                <a:solidFill>
                  <a:sysClr val="windowText" lastClr="000000"/>
                </a:solidFill>
                <a:latin typeface="Meiryo UI" panose="020B0604030504040204" pitchFamily="50" charset="-128"/>
                <a:ea typeface="Meiryo UI" panose="020B0604030504040204" pitchFamily="50" charset="-128"/>
              </a:rPr>
              <a:t>共通</a:t>
            </a:r>
            <a:endPar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E577D37-BB89-40EA-8D47-DABB8935C869}"/>
              </a:ext>
            </a:extLst>
          </p:cNvPr>
          <p:cNvSpPr txBox="1"/>
          <p:nvPr/>
        </p:nvSpPr>
        <p:spPr>
          <a:xfrm>
            <a:off x="198408" y="750498"/>
            <a:ext cx="8945592" cy="338554"/>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600" dirty="0"/>
              <a:t>３</a:t>
            </a:r>
            <a:r>
              <a:rPr kumimoji="1" lang="en-US" altLang="zh-TW" sz="1600" dirty="0" smtClean="0"/>
              <a:t>-</a:t>
            </a:r>
            <a:r>
              <a:rPr kumimoji="1" lang="ja-JP" altLang="en-US" sz="1600" dirty="0" smtClean="0"/>
              <a:t>１</a:t>
            </a:r>
            <a:r>
              <a:rPr kumimoji="1" lang="en-US" altLang="zh-TW" sz="1600" dirty="0" smtClean="0"/>
              <a:t>-</a:t>
            </a:r>
            <a:r>
              <a:rPr kumimoji="1" lang="ja-JP" altLang="en-US" sz="1600" dirty="0" smtClean="0"/>
              <a:t>２ </a:t>
            </a:r>
            <a:r>
              <a:rPr kumimoji="1" lang="zh-TW" altLang="en-US" sz="1600" dirty="0"/>
              <a:t>　</a:t>
            </a:r>
            <a:r>
              <a:rPr kumimoji="1" lang="ja-JP" altLang="en-US" sz="1600" dirty="0" smtClean="0"/>
              <a:t>デザイン・操作性</a:t>
            </a:r>
            <a:endParaRPr kumimoji="1" lang="ja-JP" altLang="en-US" sz="1600" dirty="0"/>
          </a:p>
        </p:txBody>
      </p:sp>
      <p:sp>
        <p:nvSpPr>
          <p:cNvPr id="9" name="スライド番号プレースホルダー 2">
            <a:extLst>
              <a:ext uri="{FF2B5EF4-FFF2-40B4-BE49-F238E27FC236}">
                <a16:creationId xmlns:a16="http://schemas.microsoft.com/office/drawing/2014/main" id="{3A984E5A-F9AE-4BEE-859A-9527CEDE2F3D}"/>
              </a:ext>
            </a:extLst>
          </p:cNvPr>
          <p:cNvSpPr>
            <a:spLocks noGrp="1"/>
          </p:cNvSpPr>
          <p:nvPr>
            <p:ph type="sldNum" sz="quarter" idx="12"/>
          </p:nvPr>
        </p:nvSpPr>
        <p:spPr>
          <a:xfrm>
            <a:off x="8593336" y="114037"/>
            <a:ext cx="464400" cy="347925"/>
          </a:xfrm>
          <a:solidFill>
            <a:schemeClr val="bg1"/>
          </a:solidFill>
          <a:ln>
            <a:solidFill>
              <a:schemeClr val="tx1"/>
            </a:solidFill>
          </a:ln>
        </p:spPr>
        <p:txBody>
          <a:bodyPr/>
          <a:lstStyle/>
          <a:p>
            <a:pPr algn="ctr">
              <a:defRPr/>
            </a:pPr>
            <a:fld id="{ED70751B-34C4-41F7-9A42-B8AF8614956A}" type="slidenum">
              <a:rPr lang="en-US" altLang="ja-JP" smtClean="0">
                <a:solidFill>
                  <a:sysClr val="windowText" lastClr="000000"/>
                </a:solidFill>
              </a:rPr>
              <a:pPr algn="ctr">
                <a:defRPr/>
              </a:pPr>
              <a:t>9</a:t>
            </a:fld>
            <a:endParaRPr lang="en-US" altLang="ja-JP" dirty="0">
              <a:solidFill>
                <a:sysClr val="windowText" lastClr="000000"/>
              </a:solidFill>
            </a:endParaRPr>
          </a:p>
        </p:txBody>
      </p:sp>
      <p:sp>
        <p:nvSpPr>
          <p:cNvPr id="8" name="テキスト ボックス 7">
            <a:extLst>
              <a:ext uri="{FF2B5EF4-FFF2-40B4-BE49-F238E27FC236}">
                <a16:creationId xmlns:a16="http://schemas.microsoft.com/office/drawing/2014/main" id="{E1DFB045-0FF9-4B2F-96F3-BBA434A8E155}"/>
              </a:ext>
            </a:extLst>
          </p:cNvPr>
          <p:cNvSpPr txBox="1"/>
          <p:nvPr/>
        </p:nvSpPr>
        <p:spPr>
          <a:xfrm>
            <a:off x="413046" y="1173273"/>
            <a:ext cx="8543064" cy="954107"/>
          </a:xfrm>
          <a:prstGeom prst="rect">
            <a:avLst/>
          </a:prstGeom>
          <a:noFill/>
        </p:spPr>
        <p:txBody>
          <a:bodyPr wrap="square" rtlCol="0">
            <a:spAutoFit/>
          </a:bodyPr>
          <a:lstStyle/>
          <a:p>
            <a:r>
              <a:rPr kumimoji="1" lang="en-US" altLang="ja-JP" sz="1400" dirty="0">
                <a:solidFill>
                  <a:srgbClr val="FF0000"/>
                </a:solidFill>
              </a:rPr>
              <a:t>【</a:t>
            </a:r>
            <a:r>
              <a:rPr kumimoji="1" lang="ja-JP" altLang="en-US" sz="1400" dirty="0">
                <a:solidFill>
                  <a:srgbClr val="FF0000"/>
                </a:solidFill>
              </a:rPr>
              <a:t>このテキストボックスは提出前に削除してください。 </a:t>
            </a:r>
            <a:r>
              <a:rPr kumimoji="1" lang="en-US" altLang="ja-JP" sz="1400" dirty="0">
                <a:solidFill>
                  <a:srgbClr val="FF0000"/>
                </a:solidFill>
              </a:rPr>
              <a:t>】</a:t>
            </a:r>
          </a:p>
          <a:p>
            <a:pPr marL="285750" indent="-285750">
              <a:buFont typeface="Wingdings" panose="05000000000000000000" pitchFamily="2" charset="2"/>
              <a:buChar char="n"/>
            </a:pPr>
            <a:r>
              <a:rPr kumimoji="1" lang="ja-JP" altLang="en-US" sz="1400" dirty="0" smtClean="0">
                <a:solidFill>
                  <a:srgbClr val="FF0000"/>
                </a:solidFill>
              </a:rPr>
              <a:t>調達</a:t>
            </a:r>
            <a:r>
              <a:rPr kumimoji="1" lang="ja-JP" altLang="en-US" sz="1400" dirty="0">
                <a:solidFill>
                  <a:srgbClr val="FF0000"/>
                </a:solidFill>
              </a:rPr>
              <a:t>仕様書別表第１で示しているデザイン・操作性について、その対応内容を詳細に記載すること</a:t>
            </a:r>
            <a:r>
              <a:rPr kumimoji="1" lang="ja-JP" altLang="en-US" sz="1400" dirty="0" smtClean="0">
                <a:solidFill>
                  <a:srgbClr val="FF0000"/>
                </a:solidFill>
              </a:rPr>
              <a:t>。</a:t>
            </a:r>
            <a:endParaRPr kumimoji="1" lang="en-US" altLang="ja-JP" sz="1400" dirty="0" smtClean="0">
              <a:solidFill>
                <a:srgbClr val="FF0000"/>
              </a:solidFill>
            </a:endParaRPr>
          </a:p>
          <a:p>
            <a:pPr marL="285750" indent="-285750">
              <a:buFont typeface="Wingdings" panose="05000000000000000000" pitchFamily="2" charset="2"/>
              <a:buChar char="n"/>
            </a:pPr>
            <a:r>
              <a:rPr kumimoji="1" lang="ja-JP" altLang="en-US" sz="1400" dirty="0" smtClean="0">
                <a:solidFill>
                  <a:srgbClr val="FF0000"/>
                </a:solidFill>
              </a:rPr>
              <a:t>幅広い</a:t>
            </a:r>
            <a:r>
              <a:rPr kumimoji="1" lang="ja-JP" altLang="en-US" sz="1400" dirty="0">
                <a:solidFill>
                  <a:srgbClr val="FF0000"/>
                </a:solidFill>
              </a:rPr>
              <a:t>年齢層の利用者にとってわかりやすい画面レイアウト・操作性とするために、どのような工夫や配慮を行う想定か記載すること。</a:t>
            </a:r>
          </a:p>
        </p:txBody>
      </p:sp>
    </p:spTree>
    <p:extLst>
      <p:ext uri="{BB962C8B-B14F-4D97-AF65-F5344CB8AC3E}">
        <p14:creationId xmlns:p14="http://schemas.microsoft.com/office/powerpoint/2010/main" val="398612369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Calibri Light"/>
        <a:ea typeface="Meiryo UI"/>
        <a:cs typeface=""/>
      </a:majorFont>
      <a:minorFont>
        <a:latin typeface="Calibr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2665</TotalTime>
  <Words>2418</Words>
  <Application>Microsoft Office PowerPoint</Application>
  <PresentationFormat>画面に合わせる (4:3)</PresentationFormat>
  <Paragraphs>184</Paragraphs>
  <Slides>28</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28</vt:i4>
      </vt:variant>
    </vt:vector>
  </HeadingPairs>
  <TitlesOfParts>
    <vt:vector size="34" baseType="lpstr">
      <vt:lpstr>Meiryo UI</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岸　恭佑</dc:creator>
  <cp:lastModifiedBy>長濵　良尚</cp:lastModifiedBy>
  <cp:revision>253</cp:revision>
  <dcterms:created xsi:type="dcterms:W3CDTF">2023-02-13T01:21:19Z</dcterms:created>
  <dcterms:modified xsi:type="dcterms:W3CDTF">2026-05-19T00:21:31Z</dcterms:modified>
</cp:coreProperties>
</file>