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54" r:id="rId1"/>
  </p:sldMasterIdLst>
  <p:notesMasterIdLst>
    <p:notesMasterId r:id="rId20"/>
  </p:notesMasterIdLst>
  <p:handoutMasterIdLst>
    <p:handoutMasterId r:id="rId21"/>
  </p:handoutMasterIdLst>
  <p:sldIdLst>
    <p:sldId id="442" r:id="rId2"/>
    <p:sldId id="445" r:id="rId3"/>
    <p:sldId id="447" r:id="rId4"/>
    <p:sldId id="448" r:id="rId5"/>
    <p:sldId id="449" r:id="rId6"/>
    <p:sldId id="450" r:id="rId7"/>
    <p:sldId id="451" r:id="rId8"/>
    <p:sldId id="452" r:id="rId9"/>
    <p:sldId id="453" r:id="rId10"/>
    <p:sldId id="462" r:id="rId11"/>
    <p:sldId id="454" r:id="rId12"/>
    <p:sldId id="455" r:id="rId13"/>
    <p:sldId id="456" r:id="rId14"/>
    <p:sldId id="457" r:id="rId15"/>
    <p:sldId id="458" r:id="rId16"/>
    <p:sldId id="461" r:id="rId17"/>
    <p:sldId id="459" r:id="rId18"/>
    <p:sldId id="460" r:id="rId19"/>
  </p:sldIdLst>
  <p:sldSz cx="9906000" cy="6858000" type="A4"/>
  <p:notesSz cx="6797675" cy="9926638"/>
  <p:defaultTextStyle>
    <a:defPPr>
      <a:defRPr lang="ja-JP"/>
    </a:defPPr>
    <a:lvl1pPr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66CC"/>
    <a:srgbClr val="FF99CC"/>
    <a:srgbClr val="6699FF"/>
    <a:srgbClr val="C24ED2"/>
    <a:srgbClr val="99FFCC"/>
    <a:srgbClr val="CCFF66"/>
    <a:srgbClr val="66FFFF"/>
    <a:srgbClr val="99FF66"/>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95865" autoAdjust="0"/>
  </p:normalViewPr>
  <p:slideViewPr>
    <p:cSldViewPr showGuides="1">
      <p:cViewPr varScale="1">
        <p:scale>
          <a:sx n="87" d="100"/>
          <a:sy n="87" d="100"/>
        </p:scale>
        <p:origin x="1354" y="77"/>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1" d="100"/>
          <a:sy n="61" d="100"/>
        </p:scale>
        <p:origin x="3254" y="62"/>
      </p:cViewPr>
      <p:guideLst>
        <p:guide orient="horz" pos="3126"/>
        <p:guide pos="2141"/>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23" y="4"/>
            <a:ext cx="2945448" cy="496253"/>
          </a:xfrm>
          <a:prstGeom prst="rect">
            <a:avLst/>
          </a:prstGeom>
          <a:noFill/>
          <a:ln w="9525">
            <a:noFill/>
            <a:miter lim="800000"/>
            <a:headEnd/>
            <a:tailEnd/>
          </a:ln>
          <a:effectLst/>
        </p:spPr>
        <p:txBody>
          <a:bodyPr vert="horz" wrap="square" lIns="91071" tIns="45534" rIns="91071" bIns="45534" numCol="1" anchor="t" anchorCtr="0" compatLnSpc="1">
            <a:prstTxWarp prst="textNoShape">
              <a:avLst/>
            </a:prstTxWarp>
          </a:bodyPr>
          <a:lstStyle>
            <a:lvl1pPr>
              <a:defRPr sz="1200"/>
            </a:lvl1pPr>
          </a:lstStyle>
          <a:p>
            <a:pPr>
              <a:defRPr/>
            </a:pPr>
            <a:endParaRPr lang="en-US" altLang="ja-JP"/>
          </a:p>
        </p:txBody>
      </p:sp>
      <p:sp>
        <p:nvSpPr>
          <p:cNvPr id="68611" name="Rectangle 3"/>
          <p:cNvSpPr>
            <a:spLocks noGrp="1" noChangeArrowheads="1"/>
          </p:cNvSpPr>
          <p:nvPr>
            <p:ph type="dt" sz="quarter" idx="1"/>
          </p:nvPr>
        </p:nvSpPr>
        <p:spPr bwMode="auto">
          <a:xfrm>
            <a:off x="3850668" y="4"/>
            <a:ext cx="2945448" cy="496253"/>
          </a:xfrm>
          <a:prstGeom prst="rect">
            <a:avLst/>
          </a:prstGeom>
          <a:noFill/>
          <a:ln w="9525">
            <a:noFill/>
            <a:miter lim="800000"/>
            <a:headEnd/>
            <a:tailEnd/>
          </a:ln>
          <a:effectLst/>
        </p:spPr>
        <p:txBody>
          <a:bodyPr vert="horz" wrap="square" lIns="91071" tIns="45534" rIns="91071" bIns="45534" numCol="1" anchor="t" anchorCtr="0" compatLnSpc="1">
            <a:prstTxWarp prst="textNoShape">
              <a:avLst/>
            </a:prstTxWarp>
          </a:bodyPr>
          <a:lstStyle>
            <a:lvl1pPr algn="r">
              <a:defRPr sz="1200"/>
            </a:lvl1pPr>
          </a:lstStyle>
          <a:p>
            <a:pPr>
              <a:defRPr/>
            </a:pPr>
            <a:endParaRPr lang="en-US" altLang="ja-JP"/>
          </a:p>
        </p:txBody>
      </p:sp>
      <p:sp>
        <p:nvSpPr>
          <p:cNvPr id="68612" name="Rectangle 4"/>
          <p:cNvSpPr>
            <a:spLocks noGrp="1" noChangeArrowheads="1"/>
          </p:cNvSpPr>
          <p:nvPr>
            <p:ph type="ftr" sz="quarter" idx="2"/>
          </p:nvPr>
        </p:nvSpPr>
        <p:spPr bwMode="auto">
          <a:xfrm>
            <a:off x="23" y="9428800"/>
            <a:ext cx="2945448" cy="496252"/>
          </a:xfrm>
          <a:prstGeom prst="rect">
            <a:avLst/>
          </a:prstGeom>
          <a:noFill/>
          <a:ln w="9525">
            <a:noFill/>
            <a:miter lim="800000"/>
            <a:headEnd/>
            <a:tailEnd/>
          </a:ln>
          <a:effectLst/>
        </p:spPr>
        <p:txBody>
          <a:bodyPr vert="horz" wrap="square" lIns="91071" tIns="45534" rIns="91071" bIns="45534" numCol="1" anchor="b" anchorCtr="0" compatLnSpc="1">
            <a:prstTxWarp prst="textNoShape">
              <a:avLst/>
            </a:prstTxWarp>
          </a:bodyPr>
          <a:lstStyle>
            <a:lvl1pPr>
              <a:defRPr sz="1200"/>
            </a:lvl1pPr>
          </a:lstStyle>
          <a:p>
            <a:pPr>
              <a:defRPr/>
            </a:pPr>
            <a:endParaRPr lang="en-US" altLang="ja-JP"/>
          </a:p>
        </p:txBody>
      </p:sp>
      <p:sp>
        <p:nvSpPr>
          <p:cNvPr id="68613" name="Rectangle 5"/>
          <p:cNvSpPr>
            <a:spLocks noGrp="1" noChangeArrowheads="1"/>
          </p:cNvSpPr>
          <p:nvPr>
            <p:ph type="sldNum" sz="quarter" idx="3"/>
          </p:nvPr>
        </p:nvSpPr>
        <p:spPr bwMode="auto">
          <a:xfrm>
            <a:off x="3850668" y="9428800"/>
            <a:ext cx="2945448" cy="496252"/>
          </a:xfrm>
          <a:prstGeom prst="rect">
            <a:avLst/>
          </a:prstGeom>
          <a:noFill/>
          <a:ln w="9525">
            <a:noFill/>
            <a:miter lim="800000"/>
            <a:headEnd/>
            <a:tailEnd/>
          </a:ln>
          <a:effectLst/>
        </p:spPr>
        <p:txBody>
          <a:bodyPr vert="horz" wrap="square" lIns="91071" tIns="45534" rIns="91071" bIns="45534" numCol="1" anchor="b" anchorCtr="0" compatLnSpc="1">
            <a:prstTxWarp prst="textNoShape">
              <a:avLst/>
            </a:prstTxWarp>
          </a:bodyPr>
          <a:lstStyle>
            <a:lvl1pPr algn="r">
              <a:defRPr sz="1200"/>
            </a:lvl1pPr>
          </a:lstStyle>
          <a:p>
            <a:pPr>
              <a:defRPr/>
            </a:pPr>
            <a:fld id="{54A9A95A-977F-4D61-AD4C-1802886DF256}" type="slidenum">
              <a:rPr lang="en-US" altLang="ja-JP"/>
              <a:pPr>
                <a:defRPr/>
              </a:pPr>
              <a:t>‹#›</a:t>
            </a:fld>
            <a:endParaRPr lang="en-US" altLang="ja-JP"/>
          </a:p>
        </p:txBody>
      </p:sp>
    </p:spTree>
    <p:extLst>
      <p:ext uri="{BB962C8B-B14F-4D97-AF65-F5344CB8AC3E}">
        <p14:creationId xmlns:p14="http://schemas.microsoft.com/office/powerpoint/2010/main" val="186787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23" y="4"/>
            <a:ext cx="2945448" cy="496253"/>
          </a:xfrm>
          <a:prstGeom prst="rect">
            <a:avLst/>
          </a:prstGeom>
          <a:noFill/>
          <a:ln w="9525">
            <a:noFill/>
            <a:miter lim="800000"/>
            <a:headEnd/>
            <a:tailEnd/>
          </a:ln>
          <a:effectLst/>
        </p:spPr>
        <p:txBody>
          <a:bodyPr vert="horz" wrap="square" lIns="91071" tIns="45534" rIns="91071" bIns="45534" numCol="1" anchor="t" anchorCtr="0" compatLnSpc="1">
            <a:prstTxWarp prst="textNoShape">
              <a:avLst/>
            </a:prstTxWarp>
          </a:bodyPr>
          <a:lstStyle>
            <a:lvl1pPr>
              <a:defRPr sz="1200"/>
            </a:lvl1pPr>
          </a:lstStyle>
          <a:p>
            <a:pPr>
              <a:defRPr/>
            </a:pPr>
            <a:endParaRPr lang="en-US" altLang="ja-JP"/>
          </a:p>
        </p:txBody>
      </p:sp>
      <p:sp>
        <p:nvSpPr>
          <p:cNvPr id="7171" name="Rectangle 3"/>
          <p:cNvSpPr>
            <a:spLocks noGrp="1" noChangeArrowheads="1"/>
          </p:cNvSpPr>
          <p:nvPr>
            <p:ph type="dt" idx="1"/>
          </p:nvPr>
        </p:nvSpPr>
        <p:spPr bwMode="auto">
          <a:xfrm>
            <a:off x="3850668" y="4"/>
            <a:ext cx="2945448" cy="496253"/>
          </a:xfrm>
          <a:prstGeom prst="rect">
            <a:avLst/>
          </a:prstGeom>
          <a:noFill/>
          <a:ln w="9525">
            <a:noFill/>
            <a:miter lim="800000"/>
            <a:headEnd/>
            <a:tailEnd/>
          </a:ln>
          <a:effectLst/>
        </p:spPr>
        <p:txBody>
          <a:bodyPr vert="horz" wrap="square" lIns="91071" tIns="45534" rIns="91071" bIns="45534" numCol="1" anchor="t" anchorCtr="0" compatLnSpc="1">
            <a:prstTxWarp prst="textNoShape">
              <a:avLst/>
            </a:prstTxWarp>
          </a:bodyPr>
          <a:lstStyle>
            <a:lvl1pPr algn="r">
              <a:defRPr sz="1200"/>
            </a:lvl1pPr>
          </a:lstStyle>
          <a:p>
            <a:pPr>
              <a:defRPr/>
            </a:pPr>
            <a:endParaRPr lang="en-US" altLang="ja-JP"/>
          </a:p>
        </p:txBody>
      </p:sp>
      <p:sp>
        <p:nvSpPr>
          <p:cNvPr id="27652" name="Rectangle 4"/>
          <p:cNvSpPr>
            <a:spLocks noGrp="1" noRot="1" noChangeAspect="1" noChangeArrowheads="1" noTextEdit="1"/>
          </p:cNvSpPr>
          <p:nvPr>
            <p:ph type="sldImg" idx="2"/>
          </p:nvPr>
        </p:nvSpPr>
        <p:spPr bwMode="auto">
          <a:xfrm>
            <a:off x="711200" y="744538"/>
            <a:ext cx="5375275" cy="37211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0101" y="4715206"/>
            <a:ext cx="5437507" cy="4466274"/>
          </a:xfrm>
          <a:prstGeom prst="rect">
            <a:avLst/>
          </a:prstGeom>
          <a:noFill/>
          <a:ln w="9525">
            <a:noFill/>
            <a:miter lim="800000"/>
            <a:headEnd/>
            <a:tailEnd/>
          </a:ln>
          <a:effectLst/>
        </p:spPr>
        <p:txBody>
          <a:bodyPr vert="horz" wrap="square" lIns="91071" tIns="45534" rIns="91071" bIns="4553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7174" name="Rectangle 6"/>
          <p:cNvSpPr>
            <a:spLocks noGrp="1" noChangeArrowheads="1"/>
          </p:cNvSpPr>
          <p:nvPr>
            <p:ph type="ftr" sz="quarter" idx="4"/>
          </p:nvPr>
        </p:nvSpPr>
        <p:spPr bwMode="auto">
          <a:xfrm>
            <a:off x="23" y="9428800"/>
            <a:ext cx="2945448" cy="496252"/>
          </a:xfrm>
          <a:prstGeom prst="rect">
            <a:avLst/>
          </a:prstGeom>
          <a:noFill/>
          <a:ln w="9525">
            <a:noFill/>
            <a:miter lim="800000"/>
            <a:headEnd/>
            <a:tailEnd/>
          </a:ln>
          <a:effectLst/>
        </p:spPr>
        <p:txBody>
          <a:bodyPr vert="horz" wrap="square" lIns="91071" tIns="45534" rIns="91071" bIns="45534" numCol="1" anchor="b" anchorCtr="0" compatLnSpc="1">
            <a:prstTxWarp prst="textNoShape">
              <a:avLst/>
            </a:prstTxWarp>
          </a:bodyPr>
          <a:lstStyle>
            <a:lvl1pPr>
              <a:defRPr sz="1200"/>
            </a:lvl1pPr>
          </a:lstStyle>
          <a:p>
            <a:pPr>
              <a:defRPr/>
            </a:pPr>
            <a:endParaRPr lang="en-US" altLang="ja-JP"/>
          </a:p>
        </p:txBody>
      </p:sp>
      <p:sp>
        <p:nvSpPr>
          <p:cNvPr id="7175" name="Rectangle 7"/>
          <p:cNvSpPr>
            <a:spLocks noGrp="1" noChangeArrowheads="1"/>
          </p:cNvSpPr>
          <p:nvPr>
            <p:ph type="sldNum" sz="quarter" idx="5"/>
          </p:nvPr>
        </p:nvSpPr>
        <p:spPr bwMode="auto">
          <a:xfrm>
            <a:off x="3850668" y="9428800"/>
            <a:ext cx="2945448" cy="496252"/>
          </a:xfrm>
          <a:prstGeom prst="rect">
            <a:avLst/>
          </a:prstGeom>
          <a:noFill/>
          <a:ln w="9525">
            <a:noFill/>
            <a:miter lim="800000"/>
            <a:headEnd/>
            <a:tailEnd/>
          </a:ln>
          <a:effectLst/>
        </p:spPr>
        <p:txBody>
          <a:bodyPr vert="horz" wrap="square" lIns="91071" tIns="45534" rIns="91071" bIns="45534" numCol="1" anchor="b" anchorCtr="0" compatLnSpc="1">
            <a:prstTxWarp prst="textNoShape">
              <a:avLst/>
            </a:prstTxWarp>
          </a:bodyPr>
          <a:lstStyle>
            <a:lvl1pPr algn="r">
              <a:defRPr sz="1200"/>
            </a:lvl1pPr>
          </a:lstStyle>
          <a:p>
            <a:pPr>
              <a:defRPr/>
            </a:pPr>
            <a:fld id="{F634759E-7549-49BB-8AE7-C15E89409C32}" type="slidenum">
              <a:rPr lang="en-US" altLang="ja-JP"/>
              <a:pPr>
                <a:defRPr/>
              </a:pPr>
              <a:t>‹#›</a:t>
            </a:fld>
            <a:endParaRPr lang="en-US" altLang="ja-JP"/>
          </a:p>
        </p:txBody>
      </p:sp>
    </p:spTree>
    <p:extLst>
      <p:ext uri="{BB962C8B-B14F-4D97-AF65-F5344CB8AC3E}">
        <p14:creationId xmlns:p14="http://schemas.microsoft.com/office/powerpoint/2010/main" val="300831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　ひめじ創生戦略は、計画の１年目・２年目は人口の社会増に向けた対策、３年目は人口の自然増に向けた対策、４年目・５年目は若者の定着に向けた対策を行ってきました。</a:t>
            </a:r>
          </a:p>
          <a:p>
            <a:endParaRPr lang="ja-JP" altLang="en-US" sz="1100" dirty="0"/>
          </a:p>
          <a:p>
            <a:r>
              <a:rPr lang="ja-JP" altLang="en-US" sz="1100" dirty="0"/>
              <a:t>　現在の状況としましては、有効求人倍率は向上し</a:t>
            </a:r>
            <a:r>
              <a:rPr lang="en-US" altLang="ja-JP" sz="1100" dirty="0"/>
              <a:t>(H26</a:t>
            </a:r>
            <a:r>
              <a:rPr lang="ja-JP" altLang="en-US" sz="1100" dirty="0"/>
              <a:t>年度</a:t>
            </a:r>
            <a:r>
              <a:rPr lang="en-US" altLang="ja-JP" sz="1100" dirty="0"/>
              <a:t>1.29→H30</a:t>
            </a:r>
            <a:r>
              <a:rPr lang="ja-JP" altLang="en-US" sz="1100" dirty="0"/>
              <a:t>年度</a:t>
            </a:r>
            <a:r>
              <a:rPr lang="en-US" altLang="ja-JP" sz="1100" dirty="0"/>
              <a:t>1.84)</a:t>
            </a:r>
            <a:r>
              <a:rPr lang="ja-JP" altLang="en-US" sz="1100" dirty="0" err="1"/>
              <a:t>、</a:t>
            </a:r>
            <a:r>
              <a:rPr lang="ja-JP" altLang="en-US" sz="1100" dirty="0"/>
              <a:t>市全体の社会増減数は平成</a:t>
            </a:r>
            <a:r>
              <a:rPr lang="en-US" altLang="ja-JP" sz="1100" dirty="0"/>
              <a:t>30</a:t>
            </a:r>
            <a:r>
              <a:rPr lang="ja-JP" altLang="en-US" sz="1100" dirty="0"/>
              <a:t>年から社会増となるなど</a:t>
            </a:r>
            <a:r>
              <a:rPr lang="en-US" altLang="ja-JP" sz="1100" dirty="0"/>
              <a:t>(H26</a:t>
            </a:r>
            <a:r>
              <a:rPr lang="ja-JP" altLang="en-US" sz="1100" dirty="0"/>
              <a:t>年△</a:t>
            </a:r>
            <a:r>
              <a:rPr lang="en-US" altLang="ja-JP" sz="1100" dirty="0"/>
              <a:t>485</a:t>
            </a:r>
            <a:r>
              <a:rPr lang="ja-JP" altLang="en-US" sz="1100" dirty="0"/>
              <a:t>人→</a:t>
            </a:r>
            <a:r>
              <a:rPr lang="en-US" altLang="ja-JP" sz="1100" dirty="0"/>
              <a:t>H30</a:t>
            </a:r>
            <a:r>
              <a:rPr lang="ja-JP" altLang="en-US" sz="1100" dirty="0"/>
              <a:t>年＋</a:t>
            </a:r>
            <a:r>
              <a:rPr lang="en-US" altLang="ja-JP" sz="1100" dirty="0"/>
              <a:t>109</a:t>
            </a:r>
            <a:r>
              <a:rPr lang="ja-JP" altLang="en-US" sz="1100" dirty="0"/>
              <a:t>人</a:t>
            </a:r>
            <a:r>
              <a:rPr lang="en-US" altLang="ja-JP" sz="1100" dirty="0"/>
              <a:t>)</a:t>
            </a:r>
            <a:r>
              <a:rPr lang="ja-JP" altLang="en-US" sz="1100" dirty="0" err="1"/>
              <a:t>、</a:t>
            </a:r>
            <a:r>
              <a:rPr lang="ja-JP" altLang="en-US" sz="1100" dirty="0"/>
              <a:t>改善しておりますが、東京を中心とする大都市圏への転出超過に歯止めが掛かっておらず</a:t>
            </a:r>
            <a:r>
              <a:rPr lang="en-US" altLang="ja-JP" sz="1100" dirty="0"/>
              <a:t>(H26</a:t>
            </a:r>
            <a:r>
              <a:rPr lang="ja-JP" altLang="en-US" sz="1100" dirty="0"/>
              <a:t>年△</a:t>
            </a:r>
            <a:r>
              <a:rPr lang="en-US" altLang="ja-JP" sz="1100" dirty="0"/>
              <a:t>560</a:t>
            </a:r>
            <a:r>
              <a:rPr lang="ja-JP" altLang="en-US" sz="1100" dirty="0"/>
              <a:t>人→</a:t>
            </a:r>
            <a:r>
              <a:rPr lang="en-US" altLang="ja-JP" sz="1100" dirty="0"/>
              <a:t>H30</a:t>
            </a:r>
            <a:r>
              <a:rPr lang="ja-JP" altLang="en-US" sz="1100" dirty="0"/>
              <a:t>年△</a:t>
            </a:r>
            <a:r>
              <a:rPr lang="en-US" altLang="ja-JP" sz="1100" dirty="0"/>
              <a:t>758</a:t>
            </a:r>
            <a:r>
              <a:rPr lang="ja-JP" altLang="en-US" sz="1100" dirty="0"/>
              <a:t>人</a:t>
            </a:r>
            <a:r>
              <a:rPr lang="en-US" altLang="ja-JP" sz="1100" dirty="0"/>
              <a:t>)</a:t>
            </a:r>
            <a:r>
              <a:rPr lang="ja-JP" altLang="en-US" sz="1100" dirty="0" err="1"/>
              <a:t>、</a:t>
            </a:r>
            <a:r>
              <a:rPr lang="ja-JP" altLang="en-US" sz="1100" dirty="0"/>
              <a:t>課題としては、「若者に地域の魅力が十分伝わっていない」ことが考えられるため、魅力発信に重点的に取り組んでおります。</a:t>
            </a:r>
          </a:p>
          <a:p>
            <a:endParaRPr lang="ja-JP" altLang="en-US" sz="1100" dirty="0"/>
          </a:p>
          <a:p>
            <a:r>
              <a:rPr lang="ja-JP" altLang="en-US" sz="1100"/>
              <a:t>　その</a:t>
            </a:r>
            <a:r>
              <a:rPr lang="ja-JP" altLang="en-US" sz="1100" dirty="0"/>
              <a:t>考え方としまして、従来の「まち・ひと・しごと」に加えて、姫路市の良さを情報発信する「つたえる」、民間企業をはじめとする産官学金労言の連携や、播磨圏域内の市町と「つながる」ことに焦点をあて、ひめじ創生戦略の着実な推進を図ってまいります。</a:t>
            </a:r>
          </a:p>
          <a:p>
            <a:endParaRPr lang="ja-JP" altLang="en-US" sz="1100" dirty="0"/>
          </a:p>
        </p:txBody>
      </p:sp>
    </p:spTree>
    <p:extLst>
      <p:ext uri="{BB962C8B-B14F-4D97-AF65-F5344CB8AC3E}">
        <p14:creationId xmlns:p14="http://schemas.microsoft.com/office/powerpoint/2010/main" val="1465256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10</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53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291" y="4777250"/>
            <a:ext cx="5439102" cy="4778230"/>
          </a:xfrm>
        </p:spPr>
        <p:txBody>
          <a:bodyPr/>
          <a:lstStyle/>
          <a:p>
            <a:pPr defTabSz="914128">
              <a:defRPr/>
            </a:pPr>
            <a:r>
              <a:rPr lang="ja-JP" altLang="en-US" dirty="0"/>
              <a:t>　続</a:t>
            </a:r>
            <a:r>
              <a:rPr lang="ja-JP" altLang="en-US" dirty="0" smtClean="0"/>
              <a:t>きまして、</a:t>
            </a:r>
            <a:r>
              <a:rPr lang="en-US" altLang="ja-JP" dirty="0" smtClean="0"/>
              <a:t>SDGs</a:t>
            </a:r>
            <a:r>
              <a:rPr lang="ja-JP" altLang="en-US" dirty="0" smtClean="0"/>
              <a:t>に</a:t>
            </a:r>
            <a:r>
              <a:rPr lang="ja-JP" altLang="en-US" dirty="0" err="1"/>
              <a:t>関</a:t>
            </a:r>
            <a:r>
              <a:rPr lang="ja-JP" altLang="en-US" dirty="0" err="1" smtClean="0"/>
              <a:t>するの</a:t>
            </a:r>
            <a:r>
              <a:rPr lang="ja-JP" altLang="en-US" dirty="0" smtClean="0"/>
              <a:t>主な取り組みをご紹介します。</a:t>
            </a:r>
            <a:endParaRPr lang="en-US" altLang="ja-JP" dirty="0" smtClean="0"/>
          </a:p>
          <a:p>
            <a:r>
              <a:rPr lang="ja-JP" altLang="en-US" dirty="0" smtClean="0"/>
              <a:t>　まず、ひめじ創生</a:t>
            </a:r>
            <a:r>
              <a:rPr lang="en-US" altLang="ja-JP" dirty="0" smtClean="0"/>
              <a:t>SDGs</a:t>
            </a:r>
            <a:r>
              <a:rPr lang="ja-JP" altLang="en-US" dirty="0" smtClean="0"/>
              <a:t>カフェで</a:t>
            </a:r>
            <a:r>
              <a:rPr lang="ja-JP" altLang="en-US" dirty="0"/>
              <a:t>す</a:t>
            </a:r>
            <a:r>
              <a:rPr lang="ja-JP" altLang="en-US" dirty="0" smtClean="0"/>
              <a:t>。高校生、大学生、社会人などの若い世代の方約</a:t>
            </a:r>
            <a:r>
              <a:rPr lang="en-US" altLang="ja-JP" dirty="0"/>
              <a:t>6</a:t>
            </a:r>
            <a:r>
              <a:rPr lang="en-US" altLang="ja-JP" dirty="0" smtClean="0"/>
              <a:t>0</a:t>
            </a:r>
            <a:r>
              <a:rPr lang="ja-JP" altLang="en-US" dirty="0" smtClean="0"/>
              <a:t>人が</a:t>
            </a:r>
            <a:r>
              <a:rPr lang="en-US" altLang="ja-JP" dirty="0" smtClean="0"/>
              <a:t>SDGs</a:t>
            </a:r>
            <a:r>
              <a:rPr lang="ja-JP" altLang="en-US" dirty="0" smtClean="0"/>
              <a:t>をキーとして、姫路の未来について語り合っていただき、姫路市長に提言するという事業です。写真にあるように、昨年度は山田学園長にもご参加いただき、ご講演いただきました。令和</a:t>
            </a:r>
            <a:r>
              <a:rPr lang="en-US" altLang="ja-JP" dirty="0" smtClean="0"/>
              <a:t>3</a:t>
            </a:r>
            <a:r>
              <a:rPr lang="ja-JP" altLang="en-US" dirty="0" smtClean="0"/>
              <a:t>年度は</a:t>
            </a:r>
            <a:r>
              <a:rPr lang="en-US" altLang="ja-JP" dirty="0" smtClean="0"/>
              <a:t>8</a:t>
            </a:r>
            <a:r>
              <a:rPr lang="ja-JP" altLang="en-US" dirty="0" smtClean="0"/>
              <a:t>月</a:t>
            </a:r>
            <a:r>
              <a:rPr lang="en-US" altLang="ja-JP" dirty="0" smtClean="0"/>
              <a:t>21</a:t>
            </a:r>
            <a:r>
              <a:rPr lang="ja-JP" altLang="en-US" dirty="0" smtClean="0"/>
              <a:t>日の開催を予定しており、現在参加者を募集していますので、周知をお願いします。</a:t>
            </a:r>
            <a:endParaRPr lang="en-US" altLang="ja-JP" dirty="0" smtClean="0"/>
          </a:p>
          <a:p>
            <a:endParaRPr lang="en-US" altLang="ja-JP" dirty="0"/>
          </a:p>
          <a:p>
            <a:r>
              <a:rPr lang="ja-JP" altLang="en-US" dirty="0" smtClean="0"/>
              <a:t>　次に、右下のひめじ創生</a:t>
            </a:r>
            <a:r>
              <a:rPr lang="en-US" altLang="ja-JP" dirty="0" smtClean="0"/>
              <a:t>SDGs</a:t>
            </a:r>
            <a:r>
              <a:rPr lang="ja-JP" altLang="en-US" dirty="0"/>
              <a:t>アワード</a:t>
            </a:r>
            <a:r>
              <a:rPr lang="ja-JP" altLang="en-US" dirty="0" smtClean="0"/>
              <a:t>です。昨年度は新型コロナウイルスの影響で、開催されなかったのですが、高校生等が行う</a:t>
            </a:r>
            <a:r>
              <a:rPr lang="en-US" altLang="ja-JP" dirty="0" smtClean="0"/>
              <a:t>SDGs</a:t>
            </a:r>
            <a:r>
              <a:rPr lang="ja-JP" altLang="en-US" dirty="0" smtClean="0"/>
              <a:t>の取組を発表していただき表彰します。このイベントは、「表彰する制度があればいい」というひめじ創生</a:t>
            </a:r>
            <a:r>
              <a:rPr lang="en-US" altLang="ja-JP" dirty="0" smtClean="0"/>
              <a:t>SDGs</a:t>
            </a:r>
            <a:r>
              <a:rPr lang="ja-JP" altLang="en-US" dirty="0" smtClean="0"/>
              <a:t>カフェで出た意見を実現させたものです。</a:t>
            </a:r>
            <a:endParaRPr lang="en-US" altLang="ja-JP" dirty="0" smtClean="0"/>
          </a:p>
          <a:p>
            <a:endParaRPr lang="en-US" altLang="ja-JP" dirty="0"/>
          </a:p>
          <a:p>
            <a:r>
              <a:rPr lang="ja-JP" altLang="en-US" dirty="0" smtClean="0"/>
              <a:t>　今後におきましても、</a:t>
            </a:r>
            <a:r>
              <a:rPr lang="en-US" altLang="ja-JP" dirty="0" smtClean="0"/>
              <a:t>SDGs</a:t>
            </a:r>
            <a:r>
              <a:rPr lang="ja-JP" altLang="en-US" dirty="0" smtClean="0"/>
              <a:t>に</a:t>
            </a:r>
            <a:r>
              <a:rPr lang="ja-JP" altLang="en-US" dirty="0"/>
              <a:t>関</a:t>
            </a:r>
            <a:r>
              <a:rPr lang="ja-JP" altLang="en-US" dirty="0" smtClean="0"/>
              <a:t>する様々な取組を</a:t>
            </a:r>
            <a:r>
              <a:rPr lang="ja-JP" altLang="en-US" dirty="0"/>
              <a:t>実施</a:t>
            </a:r>
            <a:r>
              <a:rPr lang="ja-JP" altLang="en-US" dirty="0" smtClean="0"/>
              <a:t>してまいります。また、</a:t>
            </a:r>
            <a:r>
              <a:rPr lang="en-US" altLang="ja-JP" dirty="0" smtClean="0"/>
              <a:t>SDGs</a:t>
            </a:r>
            <a:r>
              <a:rPr lang="ja-JP" altLang="en-US" dirty="0"/>
              <a:t>の取組は、自治体だけで行うものではありません</a:t>
            </a:r>
            <a:r>
              <a:rPr lang="ja-JP" altLang="en-US" dirty="0" smtClean="0"/>
              <a:t>。教育界、経済界や</a:t>
            </a:r>
            <a:r>
              <a:rPr lang="ja-JP" altLang="en-US" dirty="0"/>
              <a:t>市民の皆様一人ひとりが取組を行っていかなければ</a:t>
            </a:r>
            <a:r>
              <a:rPr lang="ja-JP" altLang="en-US" dirty="0" smtClean="0"/>
              <a:t>なりませんので、ご協力をおねがいします。</a:t>
            </a:r>
            <a:endParaRPr lang="en-US" altLang="ja-JP" dirty="0" smtClean="0"/>
          </a:p>
          <a:p>
            <a:endParaRPr lang="en-US" altLang="ja-JP" dirty="0"/>
          </a:p>
          <a:p>
            <a:r>
              <a:rPr lang="ja-JP" altLang="en-US" dirty="0"/>
              <a:t>　</a:t>
            </a:r>
            <a:r>
              <a:rPr lang="ja-JP" altLang="en-US" dirty="0" smtClean="0"/>
              <a:t>新型</a:t>
            </a:r>
            <a:r>
              <a:rPr lang="ja-JP" altLang="en-US" dirty="0"/>
              <a:t>コロナウイルス感染症により、市民の皆さまには、多くのことをお願いしております。時には、生活や事業活動への制約をお願いすることもありました。市民の皆さまの「命」と「くらし」を守るため、行政だけで行えることは限られております。この危機を乗り越えていくためには、行政と市民の皆さまとの結束が何よりも必要ですので、ご協力をお願いします。</a:t>
            </a:r>
          </a:p>
          <a:p>
            <a:r>
              <a:rPr lang="ja-JP" altLang="en-US" dirty="0" smtClean="0"/>
              <a:t>　市</a:t>
            </a:r>
            <a:r>
              <a:rPr lang="ja-JP" altLang="en-US" dirty="0"/>
              <a:t>が行うすべてのことが、</a:t>
            </a:r>
            <a:r>
              <a:rPr lang="en-US" altLang="ja-JP" dirty="0"/>
              <a:t>SDGs</a:t>
            </a:r>
            <a:r>
              <a:rPr lang="ja-JP" altLang="en-US" dirty="0"/>
              <a:t>の取組と一致しています。持続可能な社会の実現に向け、しっかりとその役割を果たしていきます</a:t>
            </a:r>
            <a:r>
              <a:rPr lang="ja-JP" altLang="en-US" dirty="0" smtClean="0"/>
              <a:t>。</a:t>
            </a:r>
            <a:endParaRPr lang="ja-JP" altLang="en-US" dirty="0"/>
          </a:p>
          <a:p>
            <a:endParaRPr lang="ja-JP" altLang="en-US" dirty="0"/>
          </a:p>
          <a:p>
            <a:endParaRPr lang="en-US" altLang="ja-JP" dirty="0" smtClean="0"/>
          </a:p>
          <a:p>
            <a:endParaRPr kumimoji="1" lang="ja-JP" altLang="en-US" dirty="0"/>
          </a:p>
        </p:txBody>
      </p:sp>
    </p:spTree>
    <p:extLst>
      <p:ext uri="{BB962C8B-B14F-4D97-AF65-F5344CB8AC3E}">
        <p14:creationId xmlns:p14="http://schemas.microsoft.com/office/powerpoint/2010/main" val="1573255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12</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671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13</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926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ＭＳ 明朝" panose="02020609040205080304" pitchFamily="17" charset="-128"/>
                <a:ea typeface="ＭＳ 明朝" panose="02020609040205080304" pitchFamily="17" charset="-128"/>
              </a:rPr>
              <a:t>本年８月に姫路市・伊藤園・キンキサイン・遠東石塚</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えんとういしづか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グリーンペットの４者連携協定を締結しました。</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内容は、姫路市が回収したペットボトルを、連携する３社で新しいペットボトルへと水平リサイクルし、それによって生まれた製品が姫路市周辺地域で消費され、再び水平リサイクルされる取組みです。　</a:t>
            </a:r>
          </a:p>
          <a:p>
            <a:r>
              <a:rPr lang="ja-JP" altLang="en-US" dirty="0" smtClean="0">
                <a:latin typeface="ＭＳ 明朝" panose="02020609040205080304" pitchFamily="17" charset="-128"/>
                <a:ea typeface="ＭＳ 明朝" panose="02020609040205080304" pitchFamily="17" charset="-128"/>
              </a:rPr>
              <a:t>この事業は、バージンペットボトルと比較して、約６割の二酸化炭素排出量の削減が期待されます。姫路市としては播磨圏域連携中枢都市として、周辺市町にも参加を呼び掛けているところです。</a:t>
            </a:r>
            <a:endParaRPr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9CF445AF-D77B-45FC-8E62-CB4FE3641892}" type="slidenum">
              <a:rPr kumimoji="1" lang="ja-JP" altLang="en-US" smtClean="0"/>
              <a:t>14</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1739307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ＭＳ 明朝" panose="02020609040205080304" pitchFamily="17" charset="-128"/>
                <a:ea typeface="ＭＳ 明朝" panose="02020609040205080304" pitchFamily="17" charset="-128"/>
              </a:rPr>
              <a:t>本年８月に姫路市・伊藤園・キンキサイン・遠東石塚</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えんとういしづか</a:t>
            </a:r>
            <a:r>
              <a:rPr lang="en-US" altLang="ja-JP" dirty="0" smtClean="0">
                <a:latin typeface="ＭＳ 明朝" panose="02020609040205080304" pitchFamily="17" charset="-128"/>
                <a:ea typeface="ＭＳ 明朝" panose="02020609040205080304" pitchFamily="17" charset="-128"/>
              </a:rPr>
              <a:t>)</a:t>
            </a:r>
            <a:r>
              <a:rPr lang="ja-JP" altLang="en-US" dirty="0" smtClean="0">
                <a:latin typeface="ＭＳ 明朝" panose="02020609040205080304" pitchFamily="17" charset="-128"/>
                <a:ea typeface="ＭＳ 明朝" panose="02020609040205080304" pitchFamily="17" charset="-128"/>
              </a:rPr>
              <a:t>グリーンペットの４者連携協定を締結しました。</a:t>
            </a:r>
            <a:endParaRPr lang="en-US" altLang="ja-JP" dirty="0" smtClean="0">
              <a:latin typeface="ＭＳ 明朝" panose="02020609040205080304" pitchFamily="17" charset="-128"/>
              <a:ea typeface="ＭＳ 明朝" panose="02020609040205080304" pitchFamily="17" charset="-128"/>
            </a:endParaRPr>
          </a:p>
          <a:p>
            <a:r>
              <a:rPr lang="ja-JP" altLang="en-US" dirty="0" smtClean="0">
                <a:latin typeface="ＭＳ 明朝" panose="02020609040205080304" pitchFamily="17" charset="-128"/>
                <a:ea typeface="ＭＳ 明朝" panose="02020609040205080304" pitchFamily="17" charset="-128"/>
              </a:rPr>
              <a:t>内容は、姫路市が回収したペットボトルを、連携する３社で新しいペットボトルへと水平リサイクルし、それによって生まれた製品が姫路市周辺地域で消費され、再び水平リサイクルされる取組みです。　</a:t>
            </a:r>
          </a:p>
          <a:p>
            <a:r>
              <a:rPr lang="ja-JP" altLang="en-US" dirty="0" smtClean="0">
                <a:latin typeface="ＭＳ 明朝" panose="02020609040205080304" pitchFamily="17" charset="-128"/>
                <a:ea typeface="ＭＳ 明朝" panose="02020609040205080304" pitchFamily="17" charset="-128"/>
              </a:rPr>
              <a:t>この事業は、バージンペットボトルと比較して、約６割の二酸化炭素排出量の削減が期待されます。姫路市としては播磨圏域連携中枢都市として、周辺市町にも参加を呼び掛けているところです。</a:t>
            </a:r>
            <a:endParaRPr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9CF445AF-D77B-45FC-8E62-CB4FE3641892}" type="slidenum">
              <a:rPr kumimoji="1" lang="ja-JP" altLang="en-US" smtClean="0"/>
              <a:t>15</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3221647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16</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118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17</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215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18</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27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　ひめじ創生戦略は、計画の１年目・２年目は人口の社会増に向けた対策、３年目は人口の自然増に向けた対策、４年目・５年目は若者の定着に向けた対策を行ってきました。</a:t>
            </a:r>
          </a:p>
          <a:p>
            <a:endParaRPr lang="ja-JP" altLang="en-US" sz="1100" dirty="0"/>
          </a:p>
          <a:p>
            <a:r>
              <a:rPr lang="ja-JP" altLang="en-US" sz="1100" dirty="0"/>
              <a:t>　現在の状況としましては、有効求人倍率は向上し</a:t>
            </a:r>
            <a:r>
              <a:rPr lang="en-US" altLang="ja-JP" sz="1100" dirty="0"/>
              <a:t>(H26</a:t>
            </a:r>
            <a:r>
              <a:rPr lang="ja-JP" altLang="en-US" sz="1100" dirty="0"/>
              <a:t>年度</a:t>
            </a:r>
            <a:r>
              <a:rPr lang="en-US" altLang="ja-JP" sz="1100" dirty="0"/>
              <a:t>1.29→H30</a:t>
            </a:r>
            <a:r>
              <a:rPr lang="ja-JP" altLang="en-US" sz="1100" dirty="0"/>
              <a:t>年度</a:t>
            </a:r>
            <a:r>
              <a:rPr lang="en-US" altLang="ja-JP" sz="1100" dirty="0"/>
              <a:t>1.84)</a:t>
            </a:r>
            <a:r>
              <a:rPr lang="ja-JP" altLang="en-US" sz="1100" dirty="0" err="1"/>
              <a:t>、</a:t>
            </a:r>
            <a:r>
              <a:rPr lang="ja-JP" altLang="en-US" sz="1100" dirty="0"/>
              <a:t>市全体の社会増減数は平成</a:t>
            </a:r>
            <a:r>
              <a:rPr lang="en-US" altLang="ja-JP" sz="1100" dirty="0"/>
              <a:t>30</a:t>
            </a:r>
            <a:r>
              <a:rPr lang="ja-JP" altLang="en-US" sz="1100" dirty="0"/>
              <a:t>年から社会増となるなど</a:t>
            </a:r>
            <a:r>
              <a:rPr lang="en-US" altLang="ja-JP" sz="1100" dirty="0"/>
              <a:t>(H26</a:t>
            </a:r>
            <a:r>
              <a:rPr lang="ja-JP" altLang="en-US" sz="1100" dirty="0"/>
              <a:t>年△</a:t>
            </a:r>
            <a:r>
              <a:rPr lang="en-US" altLang="ja-JP" sz="1100" dirty="0"/>
              <a:t>485</a:t>
            </a:r>
            <a:r>
              <a:rPr lang="ja-JP" altLang="en-US" sz="1100" dirty="0"/>
              <a:t>人→</a:t>
            </a:r>
            <a:r>
              <a:rPr lang="en-US" altLang="ja-JP" sz="1100" dirty="0"/>
              <a:t>H30</a:t>
            </a:r>
            <a:r>
              <a:rPr lang="ja-JP" altLang="en-US" sz="1100" dirty="0"/>
              <a:t>年＋</a:t>
            </a:r>
            <a:r>
              <a:rPr lang="en-US" altLang="ja-JP" sz="1100" dirty="0"/>
              <a:t>109</a:t>
            </a:r>
            <a:r>
              <a:rPr lang="ja-JP" altLang="en-US" sz="1100" dirty="0"/>
              <a:t>人</a:t>
            </a:r>
            <a:r>
              <a:rPr lang="en-US" altLang="ja-JP" sz="1100" dirty="0"/>
              <a:t>)</a:t>
            </a:r>
            <a:r>
              <a:rPr lang="ja-JP" altLang="en-US" sz="1100" dirty="0" err="1"/>
              <a:t>、</a:t>
            </a:r>
            <a:r>
              <a:rPr lang="ja-JP" altLang="en-US" sz="1100" dirty="0"/>
              <a:t>改善しておりますが、東京を中心とする大都市圏への転出超過に歯止めが掛かっておらず</a:t>
            </a:r>
            <a:r>
              <a:rPr lang="en-US" altLang="ja-JP" sz="1100" dirty="0"/>
              <a:t>(H26</a:t>
            </a:r>
            <a:r>
              <a:rPr lang="ja-JP" altLang="en-US" sz="1100" dirty="0"/>
              <a:t>年△</a:t>
            </a:r>
            <a:r>
              <a:rPr lang="en-US" altLang="ja-JP" sz="1100" dirty="0"/>
              <a:t>560</a:t>
            </a:r>
            <a:r>
              <a:rPr lang="ja-JP" altLang="en-US" sz="1100" dirty="0"/>
              <a:t>人→</a:t>
            </a:r>
            <a:r>
              <a:rPr lang="en-US" altLang="ja-JP" sz="1100" dirty="0"/>
              <a:t>H30</a:t>
            </a:r>
            <a:r>
              <a:rPr lang="ja-JP" altLang="en-US" sz="1100" dirty="0"/>
              <a:t>年△</a:t>
            </a:r>
            <a:r>
              <a:rPr lang="en-US" altLang="ja-JP" sz="1100" dirty="0"/>
              <a:t>758</a:t>
            </a:r>
            <a:r>
              <a:rPr lang="ja-JP" altLang="en-US" sz="1100" dirty="0"/>
              <a:t>人</a:t>
            </a:r>
            <a:r>
              <a:rPr lang="en-US" altLang="ja-JP" sz="1100" dirty="0"/>
              <a:t>)</a:t>
            </a:r>
            <a:r>
              <a:rPr lang="ja-JP" altLang="en-US" sz="1100" dirty="0" err="1"/>
              <a:t>、</a:t>
            </a:r>
            <a:r>
              <a:rPr lang="ja-JP" altLang="en-US" sz="1100" dirty="0"/>
              <a:t>課題としては、「若者に地域の魅力が十分伝わっていない」ことが考えられるため、魅力発信に重点的に取り組んでおります。</a:t>
            </a:r>
          </a:p>
          <a:p>
            <a:endParaRPr lang="ja-JP" altLang="en-US" sz="1100" dirty="0"/>
          </a:p>
          <a:p>
            <a:r>
              <a:rPr lang="ja-JP" altLang="en-US" sz="1100"/>
              <a:t>　その</a:t>
            </a:r>
            <a:r>
              <a:rPr lang="ja-JP" altLang="en-US" sz="1100" dirty="0"/>
              <a:t>考え方としまして、従来の「まち・ひと・しごと」に加えて、姫路市の良さを情報発信する「つたえる」、民間企業をはじめとする産官学金労言の連携や、播磨圏域内の市町と「つながる」ことに焦点をあて、ひめじ創生戦略の着実な推進を図ってまいります。</a:t>
            </a:r>
          </a:p>
          <a:p>
            <a:endParaRPr lang="ja-JP" altLang="en-US" sz="1100" dirty="0"/>
          </a:p>
        </p:txBody>
      </p:sp>
    </p:spTree>
    <p:extLst>
      <p:ext uri="{BB962C8B-B14F-4D97-AF65-F5344CB8AC3E}">
        <p14:creationId xmlns:p14="http://schemas.microsoft.com/office/powerpoint/2010/main" val="309469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2025" y="1230313"/>
            <a:ext cx="4803775" cy="3327400"/>
          </a:xfrm>
        </p:spPr>
      </p:sp>
      <p:sp>
        <p:nvSpPr>
          <p:cNvPr id="3" name="ノート プレースホルダー 2"/>
          <p:cNvSpPr>
            <a:spLocks noGrp="1"/>
          </p:cNvSpPr>
          <p:nvPr>
            <p:ph type="body" idx="1"/>
          </p:nvPr>
        </p:nvSpPr>
        <p:spPr/>
        <p:txBody>
          <a:bodyPr/>
          <a:lstStyle/>
          <a:p>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9794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2025" y="1230313"/>
            <a:ext cx="4803775" cy="3327400"/>
          </a:xfrm>
        </p:spPr>
      </p:sp>
      <p:sp>
        <p:nvSpPr>
          <p:cNvPr id="3" name="ノート プレースホルダー 2"/>
          <p:cNvSpPr>
            <a:spLocks noGrp="1"/>
          </p:cNvSpPr>
          <p:nvPr>
            <p:ph type="body" idx="1"/>
          </p:nvPr>
        </p:nvSpPr>
        <p:spPr/>
        <p:txBody>
          <a:bodyPr/>
          <a:lstStyle/>
          <a:p>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214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5</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72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6</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59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7</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819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8</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95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711200" y="744538"/>
            <a:ext cx="5375275"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79773" y="4715154"/>
            <a:ext cx="5438139" cy="4466987"/>
          </a:xfrm>
          <a:prstGeom prst="rect">
            <a:avLst/>
          </a:prstGeom>
          <a:noFill/>
          <a:ln>
            <a:noFill/>
          </a:ln>
        </p:spPr>
        <p:txBody>
          <a:bodyPr lIns="91263" tIns="45617" rIns="91263" bIns="45617" anchor="t" anchorCtr="0">
            <a:noAutofit/>
          </a:bodyPr>
          <a:lstStyle/>
          <a:p>
            <a:pPr algn="just">
              <a:buClr>
                <a:schemeClr val="dk1"/>
              </a:buClr>
              <a:buSzPct val="25000"/>
            </a:pPr>
            <a:r>
              <a:rPr lang="ja-JP" altLang="en-US" sz="1100" dirty="0">
                <a:latin typeface="Arial" panose="020B0604020202020204" pitchFamily="34" charset="0"/>
                <a:ea typeface="ＭＳ Ｐゴシック" panose="020B0600070205080204" pitchFamily="50" charset="-128"/>
                <a:cs typeface="Arial" panose="020B0604020202020204" pitchFamily="34" charset="0"/>
              </a:rPr>
              <a:t>世界のリーダーが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9</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月の歴史的な国連サミットで採択した「持続可能な開発のための</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2030</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アジェンダ」に掲げられた</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17</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の「持続可能な開発目標（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2016</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月</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日に正式に発効しました。今後</a:t>
            </a:r>
            <a:r>
              <a:rPr lang="en-US" altLang="ja-JP" sz="1100" dirty="0">
                <a:latin typeface="Arial" panose="020B0604020202020204" pitchFamily="34" charset="0"/>
                <a:ea typeface="ＭＳ Ｐゴシック" panose="020B0600070205080204" pitchFamily="50" charset="-128"/>
                <a:cs typeface="Arial" panose="020B0604020202020204" pitchFamily="34" charset="0"/>
              </a:rPr>
              <a:t>15</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年間、すべての人に普遍的に適用されるこれら新たな目標に基づき、各国はその力を結集し、あらゆる形態の貧困に終止符を打ち、不平等と闘い、気候変動に対処しながら、誰も置き去りにしないことを確保するための取り組みを進めてゆき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Clr>
                <a:schemeClr val="dk1"/>
              </a:buClr>
              <a:buSzPct val="25000"/>
            </a:pPr>
            <a:r>
              <a:rPr lang="en-US" sz="1100" dirty="0">
                <a:latin typeface="Arial" panose="020B0604020202020204" pitchFamily="34" charset="0"/>
                <a:ea typeface="ＭＳ Ｐゴシック" panose="020B0600070205080204" pitchFamily="50" charset="-128"/>
                <a:cs typeface="Arial" panose="020B0604020202020204" pitchFamily="34" charset="0"/>
              </a:rPr>
              <a:t>SDGs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は、ミレニアム開発目標（</a:t>
            </a:r>
            <a:r>
              <a:rPr lang="en-US" sz="1100" dirty="0">
                <a:latin typeface="Arial" panose="020B0604020202020204" pitchFamily="34" charset="0"/>
                <a:ea typeface="ＭＳ Ｐゴシック" panose="020B0600070205080204" pitchFamily="50" charset="-128"/>
                <a:cs typeface="Arial" panose="020B0604020202020204" pitchFamily="34" charset="0"/>
              </a:rPr>
              <a:t>MDGs</a:t>
            </a:r>
            <a:r>
              <a:rPr lang="ja-JP" altLang="en-US" sz="1100" dirty="0">
                <a:latin typeface="Arial" panose="020B0604020202020204" pitchFamily="34" charset="0"/>
                <a:ea typeface="ＭＳ Ｐゴシック" panose="020B0600070205080204" pitchFamily="50" charset="-128"/>
                <a:cs typeface="Arial" panose="020B0604020202020204" pitchFamily="34" charset="0"/>
              </a:rPr>
              <a:t>）の成果をさらに一歩進め、あらゆる形態の貧困に終止符を打つことをねらいとしています。新たな目標の独自性は、貧しい国も、豊かな国も、中所得国も、すべての国々に対して、豊かさを追求しながら、地球を守ることを呼びかけている点にあります。そして、貧困に終止符を打つため、経済成長を促し、教育、健康、社会的保護、雇用機会を含む幅広い社会的ニーズを充足しながら、気候変動と環境保護に取り組む戦略も必要であることを認識しています。</a:t>
            </a:r>
            <a:r>
              <a:rPr lang="en-US" sz="1100" dirty="0">
                <a:latin typeface="Arial" panose="020B0604020202020204" pitchFamily="34" charset="0"/>
                <a:ea typeface="ＭＳ Ｐゴシック" panose="020B0600070205080204" pitchFamily="50" charset="-128"/>
                <a:cs typeface="Arial" panose="020B0604020202020204" pitchFamily="34" charset="0"/>
              </a:rPr>
              <a:t> </a:t>
            </a: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a:p>
            <a:pPr algn="just">
              <a:buSzPct val="25000"/>
            </a:pPr>
            <a:endParaRPr sz="1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Shape 97"/>
          <p:cNvSpPr txBox="1">
            <a:spLocks noGrp="1"/>
          </p:cNvSpPr>
          <p:nvPr>
            <p:ph type="sldNum" idx="12"/>
          </p:nvPr>
        </p:nvSpPr>
        <p:spPr>
          <a:xfrm>
            <a:off x="3850441" y="9428587"/>
            <a:ext cx="2945659" cy="496332"/>
          </a:xfrm>
          <a:prstGeom prst="rect">
            <a:avLst/>
          </a:prstGeom>
          <a:noFill/>
          <a:ln>
            <a:noFill/>
          </a:ln>
        </p:spPr>
        <p:txBody>
          <a:bodyPr lIns="91263" tIns="45617" rIns="91263" bIns="4561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9</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251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548D0E8-2D5E-42A5-AB8A-2392962B69C2}" type="slidenum">
              <a:rPr kumimoji="1" lang="ja-JP" altLang="en-US" smtClean="0"/>
              <a:t>‹#›</a:t>
            </a:fld>
            <a:endParaRPr kumimoji="1" lang="ja-JP" altLang="en-US"/>
          </a:p>
        </p:txBody>
      </p:sp>
    </p:spTree>
    <p:extLst>
      <p:ext uri="{BB962C8B-B14F-4D97-AF65-F5344CB8AC3E}">
        <p14:creationId xmlns:p14="http://schemas.microsoft.com/office/powerpoint/2010/main" val="232446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95CEA91F-3AE9-49A3-B8CF-26513DF2060D}" type="slidenum">
              <a:rPr lang="en-US" altLang="ja-JP" smtClean="0"/>
              <a:pPr>
                <a:defRPr/>
              </a:pPr>
              <a:t>‹#›</a:t>
            </a:fld>
            <a:endParaRPr lang="en-US" altLang="ja-JP"/>
          </a:p>
        </p:txBody>
      </p:sp>
    </p:spTree>
    <p:extLst>
      <p:ext uri="{BB962C8B-B14F-4D97-AF65-F5344CB8AC3E}">
        <p14:creationId xmlns:p14="http://schemas.microsoft.com/office/powerpoint/2010/main" val="244276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95CEA91F-3AE9-49A3-B8CF-26513DF2060D}" type="slidenum">
              <a:rPr lang="en-US" altLang="ja-JP" smtClean="0"/>
              <a:pPr>
                <a:defRPr/>
              </a:pPr>
              <a:t>‹#›</a:t>
            </a:fld>
            <a:endParaRPr lang="en-US" altLang="ja-JP"/>
          </a:p>
        </p:txBody>
      </p:sp>
    </p:spTree>
    <p:extLst>
      <p:ext uri="{BB962C8B-B14F-4D97-AF65-F5344CB8AC3E}">
        <p14:creationId xmlns:p14="http://schemas.microsoft.com/office/powerpoint/2010/main" val="56401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A004AE8F-6919-4AB4-BBA7-B280642C52EE}" type="slidenum">
              <a:rPr lang="en-US" altLang="ja-JP" smtClean="0"/>
              <a:pPr>
                <a:defRPr/>
              </a:pPr>
              <a:t>‹#›</a:t>
            </a:fld>
            <a:endParaRPr lang="en-US" altLang="ja-JP"/>
          </a:p>
        </p:txBody>
      </p:sp>
    </p:spTree>
    <p:extLst>
      <p:ext uri="{BB962C8B-B14F-4D97-AF65-F5344CB8AC3E}">
        <p14:creationId xmlns:p14="http://schemas.microsoft.com/office/powerpoint/2010/main" val="8933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B96CAF93-A02F-48A6-A186-B33A4EF3A50D}" type="slidenum">
              <a:rPr lang="en-US" altLang="ja-JP" smtClean="0"/>
              <a:pPr>
                <a:defRPr/>
              </a:pPr>
              <a:t>‹#›</a:t>
            </a:fld>
            <a:endParaRPr lang="en-US" altLang="ja-JP"/>
          </a:p>
        </p:txBody>
      </p:sp>
    </p:spTree>
    <p:extLst>
      <p:ext uri="{BB962C8B-B14F-4D97-AF65-F5344CB8AC3E}">
        <p14:creationId xmlns:p14="http://schemas.microsoft.com/office/powerpoint/2010/main" val="159564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C138C287-E6BE-4F05-9A64-A3429FA61638}" type="slidenum">
              <a:rPr lang="en-US" altLang="ja-JP" smtClean="0"/>
              <a:pPr>
                <a:defRPr/>
              </a:pPr>
              <a:t>‹#›</a:t>
            </a:fld>
            <a:endParaRPr lang="en-US" altLang="ja-JP"/>
          </a:p>
        </p:txBody>
      </p:sp>
    </p:spTree>
    <p:extLst>
      <p:ext uri="{BB962C8B-B14F-4D97-AF65-F5344CB8AC3E}">
        <p14:creationId xmlns:p14="http://schemas.microsoft.com/office/powerpoint/2010/main" val="211289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p>
        </p:txBody>
      </p:sp>
      <p:sp>
        <p:nvSpPr>
          <p:cNvPr id="8" name="フッター プレースホルダー 7"/>
          <p:cNvSpPr>
            <a:spLocks noGrp="1"/>
          </p:cNvSpPr>
          <p:nvPr>
            <p:ph type="ftr" sz="quarter" idx="11"/>
          </p:nvPr>
        </p:nvSpPr>
        <p:spPr/>
        <p:txBody>
          <a:bodyPr/>
          <a:lstStyle/>
          <a:p>
            <a:pPr>
              <a:defRPr/>
            </a:pPr>
            <a:endParaRPr lang="en-US" altLang="ja-JP"/>
          </a:p>
        </p:txBody>
      </p:sp>
      <p:sp>
        <p:nvSpPr>
          <p:cNvPr id="9" name="スライド番号プレースホルダー 8"/>
          <p:cNvSpPr>
            <a:spLocks noGrp="1"/>
          </p:cNvSpPr>
          <p:nvPr>
            <p:ph type="sldNum" sz="quarter" idx="12"/>
          </p:nvPr>
        </p:nvSpPr>
        <p:spPr/>
        <p:txBody>
          <a:bodyPr/>
          <a:lstStyle/>
          <a:p>
            <a:pPr>
              <a:defRPr/>
            </a:pPr>
            <a:fld id="{234053ED-1B91-40EF-9111-DE67F9A6577F}" type="slidenum">
              <a:rPr lang="en-US" altLang="ja-JP" smtClean="0"/>
              <a:pPr>
                <a:defRPr/>
              </a:pPr>
              <a:t>‹#›</a:t>
            </a:fld>
            <a:endParaRPr lang="en-US" altLang="ja-JP"/>
          </a:p>
        </p:txBody>
      </p:sp>
    </p:spTree>
    <p:extLst>
      <p:ext uri="{BB962C8B-B14F-4D97-AF65-F5344CB8AC3E}">
        <p14:creationId xmlns:p14="http://schemas.microsoft.com/office/powerpoint/2010/main" val="40525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pPr>
              <a:defRPr/>
            </a:pPr>
            <a:fld id="{DC5D3ECE-96FE-465A-AB2E-F21541643B3B}" type="slidenum">
              <a:rPr lang="en-US" altLang="ja-JP" smtClean="0"/>
              <a:pPr>
                <a:defRPr/>
              </a:pPr>
              <a:t>‹#›</a:t>
            </a:fld>
            <a:endParaRPr lang="en-US" altLang="ja-JP"/>
          </a:p>
        </p:txBody>
      </p:sp>
    </p:spTree>
    <p:extLst>
      <p:ext uri="{BB962C8B-B14F-4D97-AF65-F5344CB8AC3E}">
        <p14:creationId xmlns:p14="http://schemas.microsoft.com/office/powerpoint/2010/main" val="173504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p>
        </p:txBody>
      </p:sp>
      <p:sp>
        <p:nvSpPr>
          <p:cNvPr id="3" name="フッター プレースホルダー 2"/>
          <p:cNvSpPr>
            <a:spLocks noGrp="1"/>
          </p:cNvSpPr>
          <p:nvPr>
            <p:ph type="ftr" sz="quarter" idx="11"/>
          </p:nvPr>
        </p:nvSpPr>
        <p:spPr/>
        <p:txBody>
          <a:bodyPr/>
          <a:lstStyle/>
          <a:p>
            <a:pPr>
              <a:defRPr/>
            </a:pPr>
            <a:endParaRPr lang="en-US" altLang="ja-JP"/>
          </a:p>
        </p:txBody>
      </p:sp>
      <p:sp>
        <p:nvSpPr>
          <p:cNvPr id="4" name="スライド番号プレースホルダー 3"/>
          <p:cNvSpPr>
            <a:spLocks noGrp="1"/>
          </p:cNvSpPr>
          <p:nvPr>
            <p:ph type="sldNum" sz="quarter" idx="12"/>
          </p:nvPr>
        </p:nvSpPr>
        <p:spPr/>
        <p:txBody>
          <a:bodyPr/>
          <a:lstStyle/>
          <a:p>
            <a:pPr>
              <a:defRPr/>
            </a:pPr>
            <a:fld id="{6FD6BE65-1A69-4B6D-833F-D9C4DBCB47B9}" type="slidenum">
              <a:rPr lang="en-US" altLang="ja-JP" smtClean="0"/>
              <a:pPr>
                <a:defRPr/>
              </a:pPr>
              <a:t>‹#›</a:t>
            </a:fld>
            <a:endParaRPr lang="en-US" altLang="ja-JP"/>
          </a:p>
        </p:txBody>
      </p:sp>
    </p:spTree>
    <p:extLst>
      <p:ext uri="{BB962C8B-B14F-4D97-AF65-F5344CB8AC3E}">
        <p14:creationId xmlns:p14="http://schemas.microsoft.com/office/powerpoint/2010/main" val="251290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95CEA91F-3AE9-49A3-B8CF-26513DF2060D}" type="slidenum">
              <a:rPr lang="en-US" altLang="ja-JP" smtClean="0"/>
              <a:pPr>
                <a:defRPr/>
              </a:pPr>
              <a:t>‹#›</a:t>
            </a:fld>
            <a:endParaRPr lang="en-US" altLang="ja-JP"/>
          </a:p>
        </p:txBody>
      </p:sp>
    </p:spTree>
    <p:extLst>
      <p:ext uri="{BB962C8B-B14F-4D97-AF65-F5344CB8AC3E}">
        <p14:creationId xmlns:p14="http://schemas.microsoft.com/office/powerpoint/2010/main" val="287691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22CFB03D-B22E-4B37-BEA3-DD6B04F25DB2}" type="slidenum">
              <a:rPr lang="en-US" altLang="ja-JP" smtClean="0"/>
              <a:pPr>
                <a:defRPr/>
              </a:pPr>
              <a:t>‹#›</a:t>
            </a:fld>
            <a:endParaRPr lang="en-US" altLang="ja-JP"/>
          </a:p>
        </p:txBody>
      </p:sp>
    </p:spTree>
    <p:extLst>
      <p:ext uri="{BB962C8B-B14F-4D97-AF65-F5344CB8AC3E}">
        <p14:creationId xmlns:p14="http://schemas.microsoft.com/office/powerpoint/2010/main" val="176397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CEA91F-3AE9-49A3-B8CF-26513DF2060D}" type="slidenum">
              <a:rPr lang="en-US" altLang="ja-JP" smtClean="0"/>
              <a:pPr>
                <a:defRPr/>
              </a:pPr>
              <a:t>‹#›</a:t>
            </a:fld>
            <a:endParaRPr lang="en-US" altLang="ja-JP"/>
          </a:p>
        </p:txBody>
      </p:sp>
    </p:spTree>
    <p:extLst>
      <p:ext uri="{BB962C8B-B14F-4D97-AF65-F5344CB8AC3E}">
        <p14:creationId xmlns:p14="http://schemas.microsoft.com/office/powerpoint/2010/main" val="410922209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5.jpeg"/><Relationship Id="rId11" Type="http://schemas.openxmlformats.org/officeDocument/2006/relationships/image" Target="../media/image40.emf"/><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4.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3.png"/><Relationship Id="rId7"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3.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4.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4.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2.jpeg"/><Relationship Id="rId4" Type="http://schemas.openxmlformats.org/officeDocument/2006/relationships/image" Target="../media/image4.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1" y="143635"/>
            <a:ext cx="9906001" cy="840872"/>
          </a:xfrm>
          <a:gradFill>
            <a:gsLst>
              <a:gs pos="0">
                <a:schemeClr val="bg1"/>
              </a:gs>
              <a:gs pos="100000">
                <a:srgbClr val="33CC33"/>
              </a:gs>
            </a:gsLst>
            <a:path path="circle">
              <a:fillToRect l="50000" t="50000" r="50000" b="50000"/>
            </a:path>
          </a:gradFill>
        </p:spPr>
        <p:txBody>
          <a:bodyPr>
            <a:noAutofit/>
          </a:bodyPr>
          <a:lstStyle/>
          <a:p>
            <a:pPr algn="ctr"/>
            <a:r>
              <a:rPr lang="ja-JP" altLang="en-US" sz="3200" dirty="0" smtClean="0">
                <a:latin typeface="ＭＳ Ｐゴシック" panose="020B0600070205080204" pitchFamily="50" charset="-128"/>
                <a:ea typeface="ＭＳ Ｐゴシック" panose="020B0600070205080204" pitchFamily="50" charset="-128"/>
              </a:rPr>
              <a:t>ひめじ創生の主な取組について</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7" name="正方形/長方形 6"/>
          <p:cNvSpPr>
            <a:spLocks noChangeArrowheads="1"/>
          </p:cNvSpPr>
          <p:nvPr/>
        </p:nvSpPr>
        <p:spPr bwMode="auto">
          <a:xfrm>
            <a:off x="7833320" y="409176"/>
            <a:ext cx="1700616" cy="305325"/>
          </a:xfrm>
          <a:prstGeom prst="rect">
            <a:avLst/>
          </a:prstGeom>
          <a:solidFill>
            <a:srgbClr val="FFFFFF"/>
          </a:solidFill>
          <a:ln w="12700">
            <a:solidFill>
              <a:srgbClr val="000000"/>
            </a:solidFill>
            <a:miter lim="800000"/>
            <a:headEnd/>
            <a:tailEnd/>
          </a:ln>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400" b="0" i="0" u="none" strike="noStrike" baseline="0" smtClean="0">
                <a:solidFill>
                  <a:srgbClr val="000000"/>
                </a:solidFill>
                <a:latin typeface="ＭＳ ゴシック"/>
                <a:ea typeface="ＭＳ ゴシック"/>
              </a:rPr>
              <a:t>参考資料</a:t>
            </a:r>
            <a:r>
              <a:rPr lang="ja-JP" altLang="en-US" sz="1400" smtClean="0">
                <a:solidFill>
                  <a:srgbClr val="000000"/>
                </a:solidFill>
                <a:latin typeface="ＭＳ ゴシック"/>
                <a:ea typeface="ＭＳ ゴシック"/>
              </a:rPr>
              <a:t>１</a:t>
            </a:r>
            <a:endParaRPr lang="ja-JP" altLang="en-US" sz="1400" b="0" i="0" u="none" strike="noStrike" baseline="0" dirty="0">
              <a:solidFill>
                <a:srgbClr val="000000"/>
              </a:solidFill>
              <a:latin typeface="ＭＳ ゴシック"/>
              <a:ea typeface="ＭＳ ゴシック"/>
            </a:endParaRPr>
          </a:p>
        </p:txBody>
      </p:sp>
      <p:sp>
        <p:nvSpPr>
          <p:cNvPr id="25" name="Rectangle 26"/>
          <p:cNvSpPr>
            <a:spLocks noChangeArrowheads="1"/>
          </p:cNvSpPr>
          <p:nvPr/>
        </p:nvSpPr>
        <p:spPr bwMode="auto">
          <a:xfrm>
            <a:off x="407494" y="3313945"/>
            <a:ext cx="9046006" cy="3306745"/>
          </a:xfrm>
          <a:prstGeom prst="rect">
            <a:avLst/>
          </a:prstGeom>
          <a:solidFill>
            <a:srgbClr val="FFFFFF"/>
          </a:solidFill>
          <a:ln w="9525" algn="ctr">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12000"/>
              </a:lnSpc>
              <a:spcBef>
                <a:spcPct val="0"/>
              </a:spcBef>
              <a:spcAft>
                <a:spcPct val="0"/>
              </a:spcAft>
              <a:buClrTx/>
              <a:buSzTx/>
              <a:buFontTx/>
              <a:buNone/>
              <a:tabLst/>
            </a:pPr>
            <a:endParaRPr kumimoji="0" lang="ja-JP" altLang="en-US" sz="1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28" name="Rectangle 28"/>
          <p:cNvSpPr>
            <a:spLocks noChangeArrowheads="1"/>
          </p:cNvSpPr>
          <p:nvPr/>
        </p:nvSpPr>
        <p:spPr bwMode="auto">
          <a:xfrm>
            <a:off x="485530" y="3383995"/>
            <a:ext cx="3342345" cy="3186081"/>
          </a:xfrm>
          <a:prstGeom prst="rect">
            <a:avLst/>
          </a:prstGeom>
          <a:solidFill>
            <a:srgbClr val="FFFFFF"/>
          </a:solidFill>
          <a:ln w="12700" algn="ctr">
            <a:solidFill>
              <a:srgbClr val="A5A5A5"/>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4000"/>
              </a:lnSpc>
              <a:spcBef>
                <a:spcPct val="0"/>
              </a:spcBef>
              <a:spcAft>
                <a:spcPct val="0"/>
              </a:spcAft>
              <a:buClrTx/>
              <a:buSzTx/>
              <a:buFontTx/>
              <a:buNone/>
              <a:tabLst/>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重要業績評価指標の状況（</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H26</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→最新）</a:t>
            </a:r>
          </a:p>
          <a:p>
            <a:pPr marL="0" marR="0" lvl="0" indent="0" algn="just" defTabSz="914400" rtl="0" eaLnBrk="0" fontAlgn="base" latinLnBrk="0" hangingPunct="0">
              <a:lnSpc>
                <a:spcPct val="104000"/>
              </a:lnSpc>
              <a:spcBef>
                <a:spcPct val="0"/>
              </a:spcBef>
              <a:spcAft>
                <a:spcPct val="0"/>
              </a:spcAft>
              <a:buClrTx/>
              <a:buSzTx/>
              <a:buFontTx/>
              <a:buNone/>
              <a:tabLst/>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有効求人倍率</a:t>
            </a:r>
          </a:p>
          <a:p>
            <a:pPr marL="0" marR="0" lvl="0" indent="0" algn="just" defTabSz="914400" rtl="0" eaLnBrk="0" fontAlgn="base" latinLnBrk="0" hangingPunct="0">
              <a:lnSpc>
                <a:spcPct val="104000"/>
              </a:lnSpc>
              <a:spcBef>
                <a:spcPct val="0"/>
              </a:spcBef>
              <a:spcAft>
                <a:spcPct val="0"/>
              </a:spcAft>
              <a:buClrTx/>
              <a:buSzTx/>
              <a:buFontTx/>
              <a:buNone/>
              <a:tabLst/>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1.29</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ja-JP" altLang="en-US" sz="1300" b="0" i="0" u="none" strike="noStrike" cap="none" normalizeH="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1.26</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R3</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年度</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a:t>
            </a:r>
          </a:p>
          <a:p>
            <a:pPr marL="0" marR="0" lvl="0" indent="0" algn="just" defTabSz="914400" rtl="0" eaLnBrk="0" fontAlgn="base" latinLnBrk="0" hangingPunct="0">
              <a:lnSpc>
                <a:spcPct val="112000"/>
              </a:lnSpc>
              <a:spcBef>
                <a:spcPct val="0"/>
              </a:spcBef>
              <a:spcAft>
                <a:spcPct val="0"/>
              </a:spcAft>
              <a:buClrTx/>
              <a:buSzTx/>
              <a:buFontTx/>
              <a:buNone/>
              <a:tabLst/>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総入込客数</a:t>
            </a:r>
          </a:p>
          <a:p>
            <a:pPr lvl="0" algn="just" eaLnBrk="0" hangingPunct="0">
              <a:lnSpc>
                <a:spcPct val="112000"/>
              </a:lnSpc>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914</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万人　→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325</a:t>
            </a:r>
            <a:r>
              <a:rPr kumimoji="0" lang="ja-JP" altLang="en-US" sz="1300" dirty="0" smtClean="0">
                <a:latin typeface="ＭＳ ゴシック" panose="020B0609070205080204" pitchFamily="49" charset="-128"/>
                <a:ea typeface="ＭＳ ゴシック" panose="020B0609070205080204" pitchFamily="49" charset="-128"/>
              </a:rPr>
              <a:t>万人</a:t>
            </a:r>
            <a:r>
              <a:rPr kumimoji="0" lang="ja-JP" altLang="en-US" sz="1300" dirty="0">
                <a:latin typeface="ＭＳ ゴシック" panose="020B0609070205080204" pitchFamily="49" charset="-128"/>
                <a:ea typeface="ＭＳ ゴシック" panose="020B0609070205080204" pitchFamily="49" charset="-128"/>
              </a:rPr>
              <a:t>（</a:t>
            </a:r>
            <a:r>
              <a:rPr kumimoji="0" lang="en-US" altLang="ja-JP" sz="1300" dirty="0">
                <a:latin typeface="ＭＳ ゴシック" panose="020B0609070205080204" pitchFamily="49" charset="-128"/>
                <a:ea typeface="ＭＳ ゴシック" panose="020B0609070205080204" pitchFamily="49" charset="-128"/>
              </a:rPr>
              <a:t>R2</a:t>
            </a:r>
            <a:r>
              <a:rPr kumimoji="0" lang="ja-JP" altLang="en-US" sz="1300" dirty="0">
                <a:latin typeface="ＭＳ ゴシック" panose="020B0609070205080204" pitchFamily="49" charset="-128"/>
                <a:ea typeface="ＭＳ ゴシック" panose="020B0609070205080204" pitchFamily="49" charset="-128"/>
              </a:rPr>
              <a:t>年度</a:t>
            </a:r>
            <a:r>
              <a:rPr kumimoji="0" lang="en-US" altLang="ja-JP" sz="1300" dirty="0" smtClean="0">
                <a:latin typeface="ＭＳ ゴシック" panose="020B0609070205080204" pitchFamily="49" charset="-128"/>
                <a:ea typeface="ＭＳ ゴシック" panose="020B0609070205080204" pitchFamily="49" charset="-128"/>
              </a:rPr>
              <a:t>)</a:t>
            </a:r>
            <a:endPar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just" defTabSz="914400" rtl="0" eaLnBrk="0" fontAlgn="base" latinLnBrk="0" hangingPunct="0">
              <a:lnSpc>
                <a:spcPct val="104000"/>
              </a:lnSpc>
              <a:spcBef>
                <a:spcPct val="0"/>
              </a:spcBef>
              <a:spcAft>
                <a:spcPct val="0"/>
              </a:spcAft>
              <a:buClrTx/>
              <a:buSzTx/>
              <a:buFontTx/>
              <a:buNone/>
              <a:tabLst/>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合計特殊出生率（登録人口ベース）</a:t>
            </a:r>
          </a:p>
          <a:p>
            <a:pPr lvl="0" algn="just" eaLnBrk="0" hangingPunct="0">
              <a:lnSpc>
                <a:spcPct val="104000"/>
              </a:lnSpc>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1.55</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1.49</a:t>
            </a:r>
            <a:r>
              <a:rPr kumimoji="0" lang="ja-JP" altLang="en-US" sz="1300" dirty="0" smtClean="0">
                <a:latin typeface="ＭＳ ゴシック" panose="020B0609070205080204" pitchFamily="49" charset="-128"/>
                <a:ea typeface="ＭＳ ゴシック" panose="020B0609070205080204" pitchFamily="49" charset="-128"/>
              </a:rPr>
              <a:t>（</a:t>
            </a:r>
            <a:r>
              <a:rPr kumimoji="0" lang="en-US" altLang="ja-JP" sz="1300" dirty="0" smtClean="0">
                <a:latin typeface="ＭＳ ゴシック" panose="020B0609070205080204" pitchFamily="49" charset="-128"/>
                <a:ea typeface="ＭＳ ゴシック" panose="020B0609070205080204" pitchFamily="49" charset="-128"/>
              </a:rPr>
              <a:t>R</a:t>
            </a:r>
            <a:r>
              <a:rPr kumimoji="0" lang="en-US" altLang="ja-JP" sz="1300" dirty="0">
                <a:latin typeface="ＭＳ ゴシック" panose="020B0609070205080204" pitchFamily="49" charset="-128"/>
                <a:ea typeface="ＭＳ ゴシック" panose="020B0609070205080204" pitchFamily="49" charset="-128"/>
              </a:rPr>
              <a:t>1</a:t>
            </a:r>
            <a:r>
              <a:rPr kumimoji="0" lang="ja-JP" altLang="en-US" sz="1300" dirty="0" smtClean="0">
                <a:latin typeface="ＭＳ ゴシック" panose="020B0609070205080204" pitchFamily="49" charset="-128"/>
                <a:ea typeface="ＭＳ ゴシック" panose="020B0609070205080204" pitchFamily="49" charset="-128"/>
              </a:rPr>
              <a:t>年</a:t>
            </a:r>
            <a:r>
              <a:rPr kumimoji="0" lang="en-US" altLang="ja-JP" sz="1300" dirty="0" smtClean="0">
                <a:latin typeface="ＭＳ ゴシック" panose="020B0609070205080204" pitchFamily="49" charset="-128"/>
                <a:ea typeface="ＭＳ ゴシック" panose="020B0609070205080204" pitchFamily="49" charset="-128"/>
              </a:rPr>
              <a:t>)</a:t>
            </a:r>
            <a:endPar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just" defTabSz="914400" rtl="0" eaLnBrk="0" fontAlgn="base" latinLnBrk="0" hangingPunct="0">
              <a:lnSpc>
                <a:spcPct val="104000"/>
              </a:lnSpc>
              <a:spcBef>
                <a:spcPct val="0"/>
              </a:spcBef>
              <a:spcAft>
                <a:spcPct val="0"/>
              </a:spcAft>
              <a:buClrTx/>
              <a:buSzTx/>
              <a:buFontTx/>
              <a:buNone/>
              <a:tabLst/>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出生数（住基ベース）</a:t>
            </a:r>
          </a:p>
          <a:p>
            <a:pPr lvl="0" algn="just" eaLnBrk="0" hangingPunct="0">
              <a:lnSpc>
                <a:spcPct val="104000"/>
              </a:lnSpc>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4,724</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人　→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3,924</a:t>
            </a:r>
            <a:r>
              <a:rPr kumimoji="0" lang="ja-JP" altLang="en-US" sz="1300" dirty="0">
                <a:latin typeface="ＭＳ ゴシック" panose="020B0609070205080204" pitchFamily="49" charset="-128"/>
                <a:ea typeface="ＭＳ ゴシック" panose="020B0609070205080204" pitchFamily="49" charset="-128"/>
              </a:rPr>
              <a:t>人（</a:t>
            </a:r>
            <a:r>
              <a:rPr kumimoji="0" lang="en-US" altLang="ja-JP" sz="1300" dirty="0" smtClean="0">
                <a:latin typeface="ＭＳ ゴシック" panose="020B0609070205080204" pitchFamily="49" charset="-128"/>
                <a:ea typeface="ＭＳ ゴシック" panose="020B0609070205080204" pitchFamily="49" charset="-128"/>
              </a:rPr>
              <a:t>R3</a:t>
            </a:r>
            <a:r>
              <a:rPr kumimoji="0" lang="ja-JP" altLang="en-US" sz="1300" dirty="0" smtClean="0">
                <a:latin typeface="ＭＳ ゴシック" panose="020B0609070205080204" pitchFamily="49" charset="-128"/>
                <a:ea typeface="ＭＳ ゴシック" panose="020B0609070205080204" pitchFamily="49" charset="-128"/>
              </a:rPr>
              <a:t>年</a:t>
            </a:r>
            <a:r>
              <a:rPr kumimoji="0" lang="en-US" altLang="ja-JP" sz="1300" dirty="0" smtClean="0">
                <a:latin typeface="ＭＳ ゴシック" panose="020B0609070205080204" pitchFamily="49" charset="-128"/>
                <a:ea typeface="ＭＳ ゴシック" panose="020B0609070205080204" pitchFamily="49" charset="-128"/>
              </a:rPr>
              <a:t>)</a:t>
            </a:r>
            <a:endPar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just" defTabSz="914400" rtl="0" eaLnBrk="0" fontAlgn="base" latinLnBrk="0" hangingPunct="0">
              <a:lnSpc>
                <a:spcPct val="104000"/>
              </a:lnSpc>
              <a:spcBef>
                <a:spcPct val="0"/>
              </a:spcBef>
              <a:spcAft>
                <a:spcPct val="0"/>
              </a:spcAft>
              <a:buClrTx/>
              <a:buSzTx/>
              <a:buFontTx/>
              <a:buNone/>
              <a:tabLst/>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本市全体の社会増減</a:t>
            </a:r>
          </a:p>
          <a:p>
            <a:pPr lvl="0" algn="just" eaLnBrk="0" hangingPunct="0">
              <a:lnSpc>
                <a:spcPct val="104000"/>
              </a:lnSpc>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dirty="0" smtClean="0">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512</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人　→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1,256</a:t>
            </a:r>
            <a:r>
              <a:rPr kumimoji="0" lang="ja-JP" altLang="en-US" sz="1300" dirty="0">
                <a:latin typeface="ＭＳ ゴシック" panose="020B0609070205080204" pitchFamily="49" charset="-128"/>
                <a:ea typeface="ＭＳ ゴシック" panose="020B0609070205080204" pitchFamily="49" charset="-128"/>
              </a:rPr>
              <a:t>人（</a:t>
            </a:r>
            <a:r>
              <a:rPr kumimoji="0" lang="en-US" altLang="ja-JP" sz="1300" dirty="0" smtClean="0">
                <a:latin typeface="ＭＳ ゴシック" panose="020B0609070205080204" pitchFamily="49" charset="-128"/>
                <a:ea typeface="ＭＳ ゴシック" panose="020B0609070205080204" pitchFamily="49" charset="-128"/>
              </a:rPr>
              <a:t>R3</a:t>
            </a:r>
            <a:r>
              <a:rPr kumimoji="0" lang="ja-JP" altLang="en-US" sz="1300" dirty="0" smtClean="0">
                <a:latin typeface="ＭＳ ゴシック" panose="020B0609070205080204" pitchFamily="49" charset="-128"/>
                <a:ea typeface="ＭＳ ゴシック" panose="020B0609070205080204" pitchFamily="49" charset="-128"/>
              </a:rPr>
              <a:t>年</a:t>
            </a:r>
            <a:r>
              <a:rPr kumimoji="0" lang="en-US" altLang="ja-JP" sz="1300" dirty="0" smtClean="0">
                <a:latin typeface="ＭＳ ゴシック" panose="020B0609070205080204" pitchFamily="49" charset="-128"/>
                <a:ea typeface="ＭＳ ゴシック" panose="020B0609070205080204" pitchFamily="49" charset="-128"/>
              </a:rPr>
              <a:t>)</a:t>
            </a:r>
            <a:endPar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just" defTabSz="914400" rtl="0" eaLnBrk="0" fontAlgn="base" latinLnBrk="0" hangingPunct="0">
              <a:lnSpc>
                <a:spcPct val="104000"/>
              </a:lnSpc>
              <a:spcBef>
                <a:spcPct val="0"/>
              </a:spcBef>
              <a:spcAft>
                <a:spcPct val="0"/>
              </a:spcAft>
              <a:buClrTx/>
              <a:buSzTx/>
              <a:buFontTx/>
              <a:buNone/>
              <a:tabLst/>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東京圏への転出超過数</a:t>
            </a:r>
          </a:p>
          <a:p>
            <a:pPr lvl="0" algn="just" eaLnBrk="0" hangingPunct="0">
              <a:lnSpc>
                <a:spcPct val="104000"/>
              </a:lnSpc>
            </a:pP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514</a:t>
            </a:r>
            <a:r>
              <a:rPr kumimoji="0" lang="ja-JP" altLang="en-US"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人　→　△</a:t>
            </a:r>
            <a:r>
              <a:rPr kumimoji="0" lang="en-US" altLang="ja-JP" sz="13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659</a:t>
            </a:r>
            <a:r>
              <a:rPr kumimoji="0" lang="ja-JP" altLang="en-US" sz="1300" dirty="0" smtClean="0">
                <a:latin typeface="ＭＳ ゴシック" panose="020B0609070205080204" pitchFamily="49" charset="-128"/>
                <a:ea typeface="ＭＳ ゴシック" panose="020B0609070205080204" pitchFamily="49" charset="-128"/>
              </a:rPr>
              <a:t>人</a:t>
            </a:r>
            <a:r>
              <a:rPr kumimoji="0" lang="ja-JP" altLang="en-US" sz="1300" dirty="0">
                <a:latin typeface="ＭＳ ゴシック" panose="020B0609070205080204" pitchFamily="49" charset="-128"/>
                <a:ea typeface="ＭＳ ゴシック" panose="020B0609070205080204" pitchFamily="49" charset="-128"/>
              </a:rPr>
              <a:t>（</a:t>
            </a:r>
            <a:r>
              <a:rPr kumimoji="0" lang="en-US" altLang="ja-JP" sz="1300" dirty="0" smtClean="0">
                <a:latin typeface="ＭＳ ゴシック" panose="020B0609070205080204" pitchFamily="49" charset="-128"/>
                <a:ea typeface="ＭＳ ゴシック" panose="020B0609070205080204" pitchFamily="49" charset="-128"/>
              </a:rPr>
              <a:t>R3</a:t>
            </a:r>
            <a:r>
              <a:rPr kumimoji="0" lang="ja-JP" altLang="en-US" sz="1300" dirty="0" smtClean="0">
                <a:latin typeface="ＭＳ ゴシック" panose="020B0609070205080204" pitchFamily="49" charset="-128"/>
                <a:ea typeface="ＭＳ ゴシック" panose="020B0609070205080204" pitchFamily="49" charset="-128"/>
              </a:rPr>
              <a:t>年</a:t>
            </a:r>
            <a:r>
              <a:rPr kumimoji="0" lang="en-US" altLang="ja-JP" sz="1300" dirty="0" smtClean="0">
                <a:latin typeface="ＭＳ ゴシック" panose="020B0609070205080204" pitchFamily="49" charset="-128"/>
                <a:ea typeface="ＭＳ ゴシック" panose="020B0609070205080204" pitchFamily="49" charset="-128"/>
              </a:rPr>
              <a:t>)</a:t>
            </a:r>
          </a:p>
          <a:p>
            <a:pPr lvl="0" algn="just" eaLnBrk="0" hangingPunct="0">
              <a:lnSpc>
                <a:spcPct val="104000"/>
              </a:lnSpc>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dirty="0" smtClean="0">
                <a:latin typeface="ＭＳ ゴシック" panose="020B0609070205080204" pitchFamily="49" charset="-128"/>
                <a:ea typeface="ＭＳ ゴシック" panose="020B0609070205080204" pitchFamily="49" charset="-128"/>
              </a:rPr>
              <a:t>大阪府への転出超過数</a:t>
            </a:r>
            <a:endParaRPr kumimoji="0" lang="en-US" altLang="ja-JP" sz="1300" dirty="0" smtClean="0">
              <a:latin typeface="ＭＳ ゴシック" panose="020B0609070205080204" pitchFamily="49" charset="-128"/>
              <a:ea typeface="ＭＳ ゴシック" panose="020B0609070205080204" pitchFamily="49" charset="-128"/>
            </a:endParaRPr>
          </a:p>
          <a:p>
            <a:pPr lvl="0" algn="just" eaLnBrk="0" hangingPunct="0">
              <a:lnSpc>
                <a:spcPct val="104000"/>
              </a:lnSpc>
            </a:pPr>
            <a:r>
              <a:rPr kumimoji="0" lang="ja-JP" altLang="en-US" sz="1300" dirty="0">
                <a:latin typeface="ＭＳ ゴシック" panose="020B0609070205080204" pitchFamily="49" charset="-128"/>
                <a:ea typeface="ＭＳ ゴシック" panose="020B0609070205080204" pitchFamily="49" charset="-128"/>
              </a:rPr>
              <a:t>　</a:t>
            </a:r>
            <a:r>
              <a:rPr kumimoji="0" lang="ja-JP" altLang="en-US" sz="1300" dirty="0" smtClean="0">
                <a:latin typeface="ＭＳ ゴシック" panose="020B0609070205080204" pitchFamily="49" charset="-128"/>
                <a:ea typeface="ＭＳ ゴシック" panose="020B0609070205080204" pitchFamily="49" charset="-128"/>
              </a:rPr>
              <a:t>　△</a:t>
            </a:r>
            <a:r>
              <a:rPr kumimoji="0" lang="en-US" altLang="ja-JP" sz="1300" dirty="0" smtClean="0">
                <a:latin typeface="ＭＳ ゴシック" panose="020B0609070205080204" pitchFamily="49" charset="-128"/>
                <a:ea typeface="ＭＳ ゴシック" panose="020B0609070205080204" pitchFamily="49" charset="-128"/>
              </a:rPr>
              <a:t>46</a:t>
            </a:r>
            <a:r>
              <a:rPr kumimoji="0" lang="ja-JP" altLang="en-US" sz="1300" dirty="0" smtClean="0">
                <a:latin typeface="ＭＳ ゴシック" panose="020B0609070205080204" pitchFamily="49" charset="-128"/>
                <a:ea typeface="ＭＳ ゴシック" panose="020B0609070205080204" pitchFamily="49" charset="-128"/>
              </a:rPr>
              <a:t>人　→　△</a:t>
            </a:r>
            <a:r>
              <a:rPr kumimoji="0" lang="en-US" altLang="ja-JP" sz="1300" dirty="0" smtClean="0">
                <a:latin typeface="ＭＳ ゴシック" panose="020B0609070205080204" pitchFamily="49" charset="-128"/>
                <a:ea typeface="ＭＳ ゴシック" panose="020B0609070205080204" pitchFamily="49" charset="-128"/>
              </a:rPr>
              <a:t>454</a:t>
            </a:r>
            <a:r>
              <a:rPr kumimoji="0" lang="ja-JP" altLang="en-US" sz="1300" dirty="0" smtClean="0">
                <a:latin typeface="ＭＳ ゴシック" panose="020B0609070205080204" pitchFamily="49" charset="-128"/>
                <a:ea typeface="ＭＳ ゴシック" panose="020B0609070205080204" pitchFamily="49" charset="-128"/>
              </a:rPr>
              <a:t>人（</a:t>
            </a:r>
            <a:r>
              <a:rPr kumimoji="0" lang="en-US" altLang="ja-JP" sz="1300" dirty="0" smtClean="0">
                <a:latin typeface="ＭＳ ゴシック" panose="020B0609070205080204" pitchFamily="49" charset="-128"/>
                <a:ea typeface="ＭＳ ゴシック" panose="020B0609070205080204" pitchFamily="49" charset="-128"/>
              </a:rPr>
              <a:t>R3</a:t>
            </a:r>
            <a:r>
              <a:rPr kumimoji="0" lang="ja-JP" altLang="en-US" sz="1300" dirty="0" smtClean="0">
                <a:latin typeface="ＭＳ ゴシック" panose="020B0609070205080204" pitchFamily="49" charset="-128"/>
                <a:ea typeface="ＭＳ ゴシック" panose="020B0609070205080204" pitchFamily="49" charset="-128"/>
              </a:rPr>
              <a:t>年）</a:t>
            </a:r>
            <a:endParaRPr kumimoji="0" lang="en-US" altLang="ja-JP" sz="1300" dirty="0" smtClean="0">
              <a:latin typeface="ＭＳ ゴシック" panose="020B0609070205080204" pitchFamily="49" charset="-128"/>
              <a:ea typeface="ＭＳ ゴシック" panose="020B0609070205080204" pitchFamily="49" charset="-128"/>
            </a:endParaRPr>
          </a:p>
          <a:p>
            <a:pPr lvl="0" algn="just" eaLnBrk="0" hangingPunct="0">
              <a:lnSpc>
                <a:spcPct val="104000"/>
              </a:lnSpc>
            </a:pPr>
            <a:endParaRPr kumimoji="0" lang="en-US" altLang="ja-JP" sz="1300" dirty="0">
              <a:latin typeface="ＭＳ ゴシック" panose="020B0609070205080204" pitchFamily="49" charset="-128"/>
              <a:ea typeface="ＭＳ ゴシック" panose="020B0609070205080204" pitchFamily="49" charset="-128"/>
            </a:endParaRPr>
          </a:p>
        </p:txBody>
      </p:sp>
      <p:pic>
        <p:nvPicPr>
          <p:cNvPr id="207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20" y="3564015"/>
            <a:ext cx="5305094" cy="300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30"/>
          <p:cNvSpPr>
            <a:spLocks noChangeArrowheads="1"/>
          </p:cNvSpPr>
          <p:nvPr/>
        </p:nvSpPr>
        <p:spPr bwMode="auto">
          <a:xfrm>
            <a:off x="6676720" y="5051064"/>
            <a:ext cx="1787282" cy="615826"/>
          </a:xfrm>
          <a:prstGeom prst="wedgeRoundRectCallout">
            <a:avLst>
              <a:gd name="adj1" fmla="val -79042"/>
              <a:gd name="adj2" fmla="val 48897"/>
              <a:gd name="adj3" fmla="val 16667"/>
            </a:avLst>
          </a:prstGeom>
          <a:solidFill>
            <a:srgbClr val="FFFFFF"/>
          </a:solidFill>
          <a:ln w="9525" cap="rnd" algn="ctr">
            <a:solidFill>
              <a:srgbClr val="000000"/>
            </a:solidFill>
            <a:prstDash val="sys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smtClean="0">
                <a:ln>
                  <a:noFill/>
                </a:ln>
                <a:solidFill>
                  <a:srgbClr val="FF0000"/>
                </a:solidFill>
                <a:effectLst/>
                <a:latin typeface="ＭＳ ゴシック" panose="020B0609070205080204" pitchFamily="49" charset="-128"/>
                <a:ea typeface="ＭＳ ゴシック" panose="020B0609070205080204" pitchFamily="49" charset="-128"/>
              </a:rPr>
              <a:t>若者（特に女性）</a:t>
            </a:r>
            <a:endParaRPr kumimoji="0" lang="en-US" altLang="ja-JP" sz="1400" b="0" i="0" u="none" strike="noStrike" cap="none" normalizeH="0" baseline="0" dirty="0" smtClean="0">
              <a:ln>
                <a:noFill/>
              </a:ln>
              <a:solidFill>
                <a:srgbClr val="FF0000"/>
              </a:solidFill>
              <a:effectLst/>
              <a:latin typeface="ＭＳ ゴシック" panose="020B0609070205080204" pitchFamily="49" charset="-128"/>
              <a:ea typeface="ＭＳ ゴシック" panose="020B0609070205080204" pitchFamily="49" charset="-128"/>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err="1" smtClean="0">
                <a:ln>
                  <a:noFill/>
                </a:ln>
                <a:solidFill>
                  <a:srgbClr val="FF0000"/>
                </a:solidFill>
                <a:effectLst/>
                <a:latin typeface="ＭＳ ゴシック" panose="020B0609070205080204" pitchFamily="49" charset="-128"/>
                <a:ea typeface="ＭＳ ゴシック" panose="020B0609070205080204" pitchFamily="49" charset="-128"/>
              </a:rPr>
              <a:t>の転</a:t>
            </a:r>
            <a:r>
              <a:rPr kumimoji="0" lang="ja-JP" altLang="en-US" sz="1400" b="0" i="0" u="none" strike="noStrike" cap="none" normalizeH="0" baseline="0" dirty="0" smtClean="0">
                <a:ln>
                  <a:noFill/>
                </a:ln>
                <a:solidFill>
                  <a:srgbClr val="FF0000"/>
                </a:solidFill>
                <a:effectLst/>
                <a:latin typeface="ＭＳ ゴシック" panose="020B0609070205080204" pitchFamily="49" charset="-128"/>
                <a:ea typeface="ＭＳ ゴシック" panose="020B0609070205080204" pitchFamily="49" charset="-128"/>
              </a:rPr>
              <a:t>出が課題</a:t>
            </a:r>
            <a:endParaRPr kumimoji="0" lang="ja-JP" altLang="ja-JP" sz="1400" b="0" i="0" u="none" strike="noStrike" cap="none" normalizeH="0" baseline="0" dirty="0" smtClean="0">
              <a:ln>
                <a:noFill/>
              </a:ln>
              <a:solidFill>
                <a:schemeClr val="tx1"/>
              </a:solidFill>
              <a:effectLst/>
              <a:latin typeface="Arial" panose="020B0604020202020204" pitchFamily="34" charset="0"/>
            </a:endParaRPr>
          </a:p>
        </p:txBody>
      </p:sp>
      <p:sp>
        <p:nvSpPr>
          <p:cNvPr id="27" name="Text Box 31"/>
          <p:cNvSpPr txBox="1">
            <a:spLocks noChangeArrowheads="1"/>
          </p:cNvSpPr>
          <p:nvPr/>
        </p:nvSpPr>
        <p:spPr bwMode="auto">
          <a:xfrm>
            <a:off x="4052900" y="3560220"/>
            <a:ext cx="4905545" cy="31883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12000"/>
              </a:lnSpc>
              <a:spcBef>
                <a:spcPct val="0"/>
              </a:spcBef>
              <a:spcAft>
                <a:spcPct val="0"/>
              </a:spcAft>
              <a:buClrTx/>
              <a:buSzTx/>
              <a:buFontTx/>
              <a:buNone/>
              <a:tabLst/>
            </a:pPr>
            <a:r>
              <a:rPr kumimoji="0" lang="ja-JP" altLang="en-US" sz="16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年齢別転出超過の状況（</a:t>
            </a:r>
            <a:r>
              <a:rPr kumimoji="0" lang="en-US" altLang="ja-JP" sz="16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R2.10</a:t>
            </a:r>
            <a:r>
              <a:rPr kumimoji="0" lang="ja-JP" altLang="en-US" sz="16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a:t>
            </a:r>
            <a:r>
              <a:rPr kumimoji="0" lang="en-US" altLang="ja-JP" sz="16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R3.9</a:t>
            </a:r>
            <a:r>
              <a:rPr kumimoji="0" lang="ja-JP" altLang="en-US" sz="16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rPr>
              <a:t>）</a:t>
            </a:r>
            <a:endParaRPr kumimoji="0" lang="ja-JP" altLang="ja-JP" sz="1600" b="0" i="0" u="none" strike="noStrike" cap="none" normalizeH="0" baseline="0" dirty="0" smtClean="0">
              <a:ln>
                <a:noFill/>
              </a:ln>
              <a:solidFill>
                <a:schemeClr val="tx1"/>
              </a:solidFill>
              <a:effectLst/>
              <a:latin typeface="Arial" panose="020B0604020202020204" pitchFamily="34" charset="0"/>
            </a:endParaRPr>
          </a:p>
        </p:txBody>
      </p:sp>
      <p:sp>
        <p:nvSpPr>
          <p:cNvPr id="30" name="正方形/長方形 29"/>
          <p:cNvSpPr/>
          <p:nvPr/>
        </p:nvSpPr>
        <p:spPr>
          <a:xfrm>
            <a:off x="528742" y="961586"/>
            <a:ext cx="8803509" cy="2246769"/>
          </a:xfrm>
          <a:prstGeom prst="rect">
            <a:avLst/>
          </a:prstGeom>
        </p:spPr>
        <p:txBody>
          <a:bodyPr wrap="square">
            <a:spAutoFit/>
          </a:bodyPr>
          <a:lstStyle/>
          <a:p>
            <a:r>
              <a:rPr lang="ja-JP" altLang="en-US" sz="2000" u="sng" dirty="0">
                <a:solidFill>
                  <a:srgbClr val="FF0000"/>
                </a:solidFill>
                <a:latin typeface="+mn-ea"/>
                <a:ea typeface="+mn-ea"/>
              </a:rPr>
              <a:t>ひめじ創生に向けた事業展開の</a:t>
            </a:r>
            <a:r>
              <a:rPr lang="ja-JP" altLang="en-US" sz="2000" u="sng" dirty="0" smtClean="0">
                <a:solidFill>
                  <a:srgbClr val="FF0000"/>
                </a:solidFill>
                <a:latin typeface="+mn-ea"/>
                <a:ea typeface="+mn-ea"/>
              </a:rPr>
              <a:t>考え方</a:t>
            </a:r>
          </a:p>
          <a:p>
            <a:r>
              <a:rPr lang="ja-JP" altLang="en-US" sz="1800" dirty="0" smtClean="0">
                <a:latin typeface="+mn-ea"/>
                <a:ea typeface="+mn-ea"/>
              </a:rPr>
              <a:t>　</a:t>
            </a:r>
            <a:r>
              <a:rPr lang="ja-JP" altLang="en-US" sz="1400" dirty="0" smtClean="0">
                <a:latin typeface="+mn-ea"/>
                <a:ea typeface="+mn-ea"/>
              </a:rPr>
              <a:t>ひめじ創生戦略は、令和３年度より新たな総合計画に統合した。東京</a:t>
            </a:r>
            <a:r>
              <a:rPr lang="ja-JP" altLang="en-US" sz="1400" dirty="0">
                <a:latin typeface="+mn-ea"/>
                <a:ea typeface="+mn-ea"/>
              </a:rPr>
              <a:t>を中心とする大都市圏への転出</a:t>
            </a:r>
            <a:r>
              <a:rPr lang="ja-JP" altLang="en-US" sz="1400" dirty="0" smtClean="0">
                <a:latin typeface="+mn-ea"/>
                <a:ea typeface="+mn-ea"/>
              </a:rPr>
              <a:t>超過数は高い水準維持しており、</a:t>
            </a:r>
            <a:r>
              <a:rPr lang="ja-JP" altLang="en-US" sz="1400" dirty="0">
                <a:latin typeface="+mn-ea"/>
                <a:ea typeface="+mn-ea"/>
              </a:rPr>
              <a:t>課題としては、若者に地域の魅力が十分伝わって</a:t>
            </a:r>
            <a:r>
              <a:rPr lang="ja-JP" altLang="en-US" sz="1400" dirty="0" smtClean="0">
                <a:latin typeface="+mn-ea"/>
                <a:ea typeface="+mn-ea"/>
              </a:rPr>
              <a:t>いない。</a:t>
            </a:r>
            <a:endParaRPr lang="ja-JP" altLang="en-US" sz="1400" dirty="0">
              <a:latin typeface="+mn-ea"/>
              <a:ea typeface="+mn-ea"/>
            </a:endParaRPr>
          </a:p>
          <a:p>
            <a:r>
              <a:rPr lang="ja-JP" altLang="en-US" sz="1400" dirty="0">
                <a:latin typeface="+mn-ea"/>
                <a:ea typeface="+mn-ea"/>
              </a:rPr>
              <a:t>　</a:t>
            </a:r>
            <a:r>
              <a:rPr lang="ja-JP" altLang="en-US" sz="1400" dirty="0" smtClean="0">
                <a:latin typeface="+mn-ea"/>
                <a:ea typeface="+mn-ea"/>
              </a:rPr>
              <a:t>対策</a:t>
            </a:r>
            <a:r>
              <a:rPr lang="ja-JP" altLang="en-US" sz="1400" dirty="0">
                <a:latin typeface="+mn-ea"/>
                <a:ea typeface="+mn-ea"/>
              </a:rPr>
              <a:t>として、若者の移住・定住の促進、創業支援の推進などにより、若い世代を中心に人口の社会増を図る取組を進めて</a:t>
            </a:r>
            <a:r>
              <a:rPr lang="ja-JP" altLang="en-US" sz="1400" dirty="0" smtClean="0">
                <a:latin typeface="+mn-ea"/>
                <a:ea typeface="+mn-ea"/>
              </a:rPr>
              <a:t>いく。</a:t>
            </a:r>
            <a:r>
              <a:rPr lang="ja-JP" altLang="en-US" sz="1400" dirty="0">
                <a:latin typeface="+mn-ea"/>
                <a:ea typeface="+mn-ea"/>
              </a:rPr>
              <a:t>　</a:t>
            </a:r>
            <a:r>
              <a:rPr lang="ja-JP" altLang="en-US" sz="1400" dirty="0" smtClean="0">
                <a:latin typeface="+mn-ea"/>
                <a:ea typeface="+mn-ea"/>
              </a:rPr>
              <a:t>併せて、若い</a:t>
            </a:r>
            <a:r>
              <a:rPr lang="ja-JP" altLang="en-US" sz="1400" dirty="0">
                <a:latin typeface="+mn-ea"/>
                <a:ea typeface="+mn-ea"/>
              </a:rPr>
              <a:t>女性の転出超過が顕著であるため、結婚、子育て世代が将来にわたる展望を描ける環境づくりが重要であると考え、結婚及び妊娠、出産期の支援、幼児期・保育の支援などの少子化対策・子ども支援を推進し、出生率の向上につなげていく</a:t>
            </a:r>
            <a:r>
              <a:rPr lang="ja-JP" altLang="en-US" sz="1400" dirty="0" smtClean="0">
                <a:latin typeface="+mn-ea"/>
                <a:ea typeface="+mn-ea"/>
              </a:rPr>
              <a:t>。</a:t>
            </a:r>
            <a:endParaRPr lang="en-US" altLang="ja-JP" sz="1400" dirty="0" smtClean="0">
              <a:latin typeface="+mn-ea"/>
              <a:ea typeface="+mn-ea"/>
            </a:endParaRPr>
          </a:p>
          <a:p>
            <a:r>
              <a:rPr lang="ja-JP" altLang="en-US" sz="1400" dirty="0" smtClean="0">
                <a:latin typeface="+mn-ea"/>
                <a:ea typeface="+mn-ea"/>
              </a:rPr>
              <a:t>　また、</a:t>
            </a:r>
            <a:r>
              <a:rPr lang="en-US" altLang="ja-JP" sz="1400" dirty="0" smtClean="0">
                <a:latin typeface="+mn-ea"/>
                <a:ea typeface="+mn-ea"/>
              </a:rPr>
              <a:t>SDGs</a:t>
            </a:r>
            <a:r>
              <a:rPr lang="ja-JP" altLang="en-US" sz="1400" dirty="0">
                <a:latin typeface="+mn-ea"/>
                <a:ea typeface="+mn-ea"/>
              </a:rPr>
              <a:t>推進の目的は「地方創生の実現」</a:t>
            </a:r>
            <a:r>
              <a:rPr lang="ja-JP" altLang="en-US" sz="1400" dirty="0" smtClean="0">
                <a:latin typeface="+mn-ea"/>
                <a:ea typeface="+mn-ea"/>
              </a:rPr>
              <a:t>である。姫路市</a:t>
            </a:r>
            <a:r>
              <a:rPr lang="ja-JP" altLang="en-US" sz="1400" dirty="0">
                <a:latin typeface="+mn-ea"/>
                <a:ea typeface="+mn-ea"/>
              </a:rPr>
              <a:t>が市民や経済界とともに</a:t>
            </a:r>
            <a:r>
              <a:rPr lang="en-US" altLang="ja-JP" sz="1400" dirty="0">
                <a:latin typeface="+mn-ea"/>
                <a:ea typeface="+mn-ea"/>
              </a:rPr>
              <a:t>SDGs</a:t>
            </a:r>
            <a:r>
              <a:rPr lang="ja-JP" altLang="en-US" sz="1400" dirty="0">
                <a:latin typeface="+mn-ea"/>
                <a:ea typeface="+mn-ea"/>
              </a:rPr>
              <a:t>に取り組むことで、持続可能な社会として、地域経済を活性化し、人口減少社会にも対応できる地方創生の実現を</a:t>
            </a:r>
            <a:r>
              <a:rPr lang="ja-JP" altLang="en-US" sz="1400" dirty="0" smtClean="0">
                <a:latin typeface="+mn-ea"/>
                <a:ea typeface="+mn-ea"/>
              </a:rPr>
              <a:t>目指す。</a:t>
            </a:r>
            <a:endParaRPr lang="ja-JP" altLang="en-US" sz="1400" dirty="0">
              <a:latin typeface="+mn-ea"/>
              <a:ea typeface="+mn-ea"/>
            </a:endParaRPr>
          </a:p>
        </p:txBody>
      </p:sp>
      <p:sp>
        <p:nvSpPr>
          <p:cNvPr id="3" name="スライド番号プレースホルダー 2"/>
          <p:cNvSpPr>
            <a:spLocks noGrp="1"/>
          </p:cNvSpPr>
          <p:nvPr>
            <p:ph type="sldNum" sz="quarter" idx="12"/>
          </p:nvPr>
        </p:nvSpPr>
        <p:spPr>
          <a:xfrm>
            <a:off x="7449392" y="6370620"/>
            <a:ext cx="2311400" cy="365125"/>
          </a:xfrm>
        </p:spPr>
        <p:txBody>
          <a:bodyPr/>
          <a:lstStyle/>
          <a:p>
            <a:pPr>
              <a:defRPr/>
            </a:pPr>
            <a:fld id="{95CEA91F-3AE9-49A3-B8CF-26513DF2060D}" type="slidenum">
              <a:rPr lang="en-US" altLang="ja-JP" smtClean="0"/>
              <a:pPr>
                <a:defRPr/>
              </a:pPr>
              <a:t>1</a:t>
            </a:fld>
            <a:endParaRPr lang="en-US" altLang="ja-JP" dirty="0"/>
          </a:p>
        </p:txBody>
      </p:sp>
    </p:spTree>
    <p:extLst>
      <p:ext uri="{BB962C8B-B14F-4D97-AF65-F5344CB8AC3E}">
        <p14:creationId xmlns:p14="http://schemas.microsoft.com/office/powerpoint/2010/main" val="3078344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2" name="グループ化 11"/>
          <p:cNvGrpSpPr/>
          <p:nvPr/>
        </p:nvGrpSpPr>
        <p:grpSpPr>
          <a:xfrm>
            <a:off x="0" y="2438890"/>
            <a:ext cx="9906000" cy="4419110"/>
            <a:chOff x="0" y="3420591"/>
            <a:chExt cx="10693400" cy="4176464"/>
          </a:xfrm>
        </p:grpSpPr>
        <p:sp>
          <p:nvSpPr>
            <p:cNvPr id="13" name="正方形/長方形 12"/>
            <p:cNvSpPr/>
            <p:nvPr/>
          </p:nvSpPr>
          <p:spPr>
            <a:xfrm>
              <a:off x="0" y="3420591"/>
              <a:ext cx="10693400" cy="4176464"/>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grpSp>
          <p:nvGrpSpPr>
            <p:cNvPr id="14" name="グループ化 13"/>
            <p:cNvGrpSpPr>
              <a:grpSpLocks noChangeAspect="1"/>
            </p:cNvGrpSpPr>
            <p:nvPr/>
          </p:nvGrpSpPr>
          <p:grpSpPr>
            <a:xfrm>
              <a:off x="6858868" y="3420591"/>
              <a:ext cx="3572412" cy="3996000"/>
              <a:chOff x="6786860" y="4068663"/>
              <a:chExt cx="3282756" cy="3672000"/>
            </a:xfrm>
          </p:grpSpPr>
          <p:pic>
            <p:nvPicPr>
              <p:cNvPr id="15" name="図 14"/>
              <p:cNvPicPr>
                <a:picLocks noChangeAspect="1"/>
              </p:cNvPicPr>
              <p:nvPr/>
            </p:nvPicPr>
            <p:blipFill>
              <a:blip r:embed="rId3">
                <a:extLst>
                  <a:ext uri="{BEBA8EAE-BF5A-486C-A8C5-ECC9F3942E4B}">
                    <a14:imgProps xmlns:a14="http://schemas.microsoft.com/office/drawing/2010/main">
                      <a14:imgLayer r:embed="rId4">
                        <a14:imgEffect>
                          <a14:backgroundRemoval t="9910" b="94144" l="10000" r="90000"/>
                        </a14:imgEffect>
                      </a14:imgLayer>
                    </a14:imgProps>
                  </a:ext>
                  <a:ext uri="{28A0092B-C50C-407E-A947-70E740481C1C}">
                    <a14:useLocalDpi xmlns:a14="http://schemas.microsoft.com/office/drawing/2010/main" val="0"/>
                  </a:ext>
                </a:extLst>
              </a:blip>
              <a:stretch>
                <a:fillRect/>
              </a:stretch>
            </p:blipFill>
            <p:spPr>
              <a:xfrm>
                <a:off x="7257724" y="4068663"/>
                <a:ext cx="2811892" cy="3672000"/>
              </a:xfrm>
              <a:prstGeom prst="rect">
                <a:avLst/>
              </a:prstGeom>
              <a:solidFill>
                <a:schemeClr val="bg2"/>
              </a:solidFill>
            </p:spPr>
          </p:pic>
          <p:sp>
            <p:nvSpPr>
              <p:cNvPr id="16" name="フローチャート: データ 15"/>
              <p:cNvSpPr/>
              <p:nvPr/>
            </p:nvSpPr>
            <p:spPr>
              <a:xfrm>
                <a:off x="6786860" y="4068663"/>
                <a:ext cx="1546848" cy="3672000"/>
              </a:xfrm>
              <a:prstGeom prst="flowChartInputOutp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sp>
        <p:nvSpPr>
          <p:cNvPr id="100" name="Shape 100"/>
          <p:cNvSpPr txBox="1">
            <a:spLocks noGrp="1"/>
          </p:cNvSpPr>
          <p:nvPr>
            <p:ph type="sldNum" sz="quarter" idx="12"/>
          </p:nvPr>
        </p:nvSpPr>
        <p:spPr>
          <a:xfrm>
            <a:off x="7518285" y="6084295"/>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10</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560566" y="1133745"/>
            <a:ext cx="6467496" cy="5566010"/>
          </a:xfrm>
          <a:prstGeom prst="rect">
            <a:avLst/>
          </a:prstGeom>
          <a:noFill/>
          <a:ln>
            <a:noFill/>
          </a:ln>
        </p:spPr>
        <p:txBody>
          <a:bodyPr vert="horz" lIns="91425" tIns="45700" rIns="91425" bIns="45700" rtlCol="0" anchor="ctr" anchorCtr="0">
            <a:noAutofit/>
          </a:bodyPr>
          <a:lstStyle/>
          <a:p>
            <a:pPr algn="l">
              <a:spcBef>
                <a:spcPts val="0"/>
              </a:spcBef>
              <a:buClr>
                <a:schemeClr val="dk1"/>
              </a:buClr>
              <a:buSzPct val="25000"/>
            </a:pPr>
            <a:r>
              <a:rPr lang="zh-TW"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新婚新生活支援事業</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経済的</a:t>
            </a:r>
            <a:r>
              <a:rPr lang="ja-JP" altLang="en-US" sz="2000" b="1" dirty="0">
                <a:solidFill>
                  <a:schemeClr val="dk1"/>
                </a:solidFill>
                <a:latin typeface="Arial" panose="020B0604020202020204" pitchFamily="34" charset="0"/>
                <a:cs typeface="Arial" panose="020B0604020202020204" pitchFamily="34" charset="0"/>
                <a:sym typeface="Calibri"/>
              </a:rPr>
              <a:t>不安により結婚を踏みとどまることのないよう</a:t>
            </a:r>
            <a:r>
              <a:rPr lang="ja-JP" altLang="en-US" sz="2000" b="1" dirty="0" smtClean="0">
                <a:solidFill>
                  <a:schemeClr val="dk1"/>
                </a:solidFill>
                <a:latin typeface="Arial" panose="020B0604020202020204" pitchFamily="34" charset="0"/>
                <a:cs typeface="Arial" panose="020B0604020202020204" pitchFamily="34" charset="0"/>
                <a:sym typeface="Calibri"/>
              </a:rPr>
              <a:t>、</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結婚</a:t>
            </a:r>
            <a:r>
              <a:rPr lang="ja-JP" altLang="en-US" sz="2000" b="1" dirty="0">
                <a:solidFill>
                  <a:schemeClr val="dk1"/>
                </a:solidFill>
                <a:latin typeface="Arial" panose="020B0604020202020204" pitchFamily="34" charset="0"/>
                <a:cs typeface="Arial" panose="020B0604020202020204" pitchFamily="34" charset="0"/>
                <a:sym typeface="Calibri"/>
              </a:rPr>
              <a:t>に伴う新生活への準備資金（新居の家賃</a:t>
            </a:r>
            <a:r>
              <a:rPr lang="en-US" altLang="ja-JP" sz="2000" b="1" dirty="0">
                <a:solidFill>
                  <a:schemeClr val="dk1"/>
                </a:solidFill>
                <a:latin typeface="Arial" panose="020B0604020202020204" pitchFamily="34" charset="0"/>
                <a:cs typeface="Arial" panose="020B0604020202020204" pitchFamily="34" charset="0"/>
                <a:sym typeface="Calibri"/>
              </a:rPr>
              <a:t>､</a:t>
            </a:r>
            <a:r>
              <a:rPr lang="ja-JP" altLang="en-US" sz="2000" b="1" dirty="0" smtClean="0">
                <a:solidFill>
                  <a:schemeClr val="dk1"/>
                </a:solidFill>
                <a:latin typeface="Arial" panose="020B0604020202020204" pitchFamily="34" charset="0"/>
                <a:cs typeface="Arial" panose="020B0604020202020204" pitchFamily="34" charset="0"/>
                <a:sym typeface="Calibri"/>
              </a:rPr>
              <a:t>引っ越し</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費用</a:t>
            </a:r>
            <a:r>
              <a:rPr lang="ja-JP" altLang="en-US" sz="2000" b="1" dirty="0">
                <a:solidFill>
                  <a:schemeClr val="dk1"/>
                </a:solidFill>
                <a:latin typeface="Arial" panose="020B0604020202020204" pitchFamily="34" charset="0"/>
                <a:cs typeface="Arial" panose="020B0604020202020204" pitchFamily="34" charset="0"/>
                <a:sym typeface="Calibri"/>
              </a:rPr>
              <a:t>等）の一部を</a:t>
            </a:r>
            <a:r>
              <a:rPr lang="ja-JP" altLang="en-US" sz="2000" b="1" dirty="0" smtClean="0">
                <a:solidFill>
                  <a:schemeClr val="dk1"/>
                </a:solidFill>
                <a:latin typeface="Arial" panose="020B0604020202020204" pitchFamily="34" charset="0"/>
                <a:cs typeface="Arial" panose="020B0604020202020204" pitchFamily="34" charset="0"/>
                <a:sym typeface="Calibri"/>
              </a:rPr>
              <a:t>助成</a:t>
            </a:r>
            <a:r>
              <a:rPr lang="ja-JP" altLang="en-US" sz="2000" b="1" dirty="0">
                <a:solidFill>
                  <a:schemeClr val="dk1"/>
                </a:solidFill>
                <a:latin typeface="Arial" panose="020B0604020202020204" pitchFamily="34" charset="0"/>
                <a:cs typeface="Arial" panose="020B0604020202020204" pitchFamily="34" charset="0"/>
                <a:sym typeface="Calibri"/>
              </a:rPr>
              <a:t/>
            </a:r>
            <a:br>
              <a:rPr lang="ja-JP" altLang="en-US" sz="2000" b="1" dirty="0">
                <a:solidFill>
                  <a:schemeClr val="dk1"/>
                </a:solidFill>
                <a:latin typeface="Arial" panose="020B0604020202020204" pitchFamily="34" charset="0"/>
                <a:cs typeface="Arial" panose="020B0604020202020204" pitchFamily="34" charset="0"/>
                <a:sym typeface="Calibri"/>
              </a:rPr>
            </a:br>
            <a:r>
              <a:rPr lang="ja-JP" altLang="en-US" sz="2000" b="1" dirty="0">
                <a:solidFill>
                  <a:schemeClr val="dk1"/>
                </a:solidFill>
                <a:latin typeface="Arial" panose="020B0604020202020204" pitchFamily="34" charset="0"/>
                <a:cs typeface="Arial" panose="020B0604020202020204" pitchFamily="34" charset="0"/>
                <a:sym typeface="Calibri"/>
              </a:rPr>
              <a:t/>
            </a:r>
            <a:br>
              <a:rPr lang="ja-JP" altLang="en-US" sz="2000" b="1" dirty="0">
                <a:solidFill>
                  <a:schemeClr val="dk1"/>
                </a:solidFill>
                <a:latin typeface="Arial" panose="020B0604020202020204" pitchFamily="34" charset="0"/>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a:t>
            </a:r>
            <a:r>
              <a:rPr lang="ja-JP" altLang="en-US" sz="2000" b="1" dirty="0">
                <a:solidFill>
                  <a:schemeClr val="dk1"/>
                </a:solidFill>
                <a:latin typeface="Arial" panose="020B0604020202020204" pitchFamily="34" charset="0"/>
                <a:cs typeface="Arial" panose="020B0604020202020204" pitchFamily="34" charset="0"/>
                <a:sym typeface="Calibri"/>
              </a:rPr>
              <a:t>補助対象</a:t>
            </a:r>
            <a:br>
              <a:rPr lang="ja-JP" altLang="en-US" sz="2000" b="1" dirty="0">
                <a:solidFill>
                  <a:schemeClr val="dk1"/>
                </a:solidFill>
                <a:latin typeface="Arial" panose="020B0604020202020204" pitchFamily="34" charset="0"/>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　　婚姻</a:t>
            </a:r>
            <a:r>
              <a:rPr lang="ja-JP" altLang="en-US" sz="2000" b="1" dirty="0">
                <a:solidFill>
                  <a:schemeClr val="dk1"/>
                </a:solidFill>
                <a:latin typeface="Arial" panose="020B0604020202020204" pitchFamily="34" charset="0"/>
                <a:cs typeface="Arial" panose="020B0604020202020204" pitchFamily="34" charset="0"/>
                <a:sym typeface="Calibri"/>
              </a:rPr>
              <a:t>に伴う住宅取得費用、住宅賃借費用</a:t>
            </a:r>
            <a:r>
              <a:rPr lang="ja-JP" altLang="en-US" sz="2000" b="1" dirty="0" smtClean="0">
                <a:solidFill>
                  <a:schemeClr val="dk1"/>
                </a:solidFill>
                <a:latin typeface="Arial" panose="020B0604020202020204" pitchFamily="34" charset="0"/>
                <a:cs typeface="Arial" panose="020B0604020202020204" pitchFamily="34" charset="0"/>
                <a:sym typeface="Calibri"/>
              </a:rPr>
              <a:t>、</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ja-JP" altLang="en-US" sz="2000" b="1" dirty="0">
                <a:solidFill>
                  <a:schemeClr val="dk1"/>
                </a:solidFill>
                <a:latin typeface="Arial" panose="020B0604020202020204" pitchFamily="34" charset="0"/>
                <a:cs typeface="Arial" panose="020B0604020202020204" pitchFamily="34" charset="0"/>
                <a:sym typeface="Calibri"/>
              </a:rPr>
              <a:t>　</a:t>
            </a:r>
            <a:r>
              <a:rPr lang="ja-JP" altLang="en-US" sz="2000" b="1" dirty="0" smtClean="0">
                <a:solidFill>
                  <a:schemeClr val="dk1"/>
                </a:solidFill>
                <a:latin typeface="Arial" panose="020B0604020202020204" pitchFamily="34" charset="0"/>
                <a:cs typeface="Arial" panose="020B0604020202020204" pitchFamily="34" charset="0"/>
                <a:sym typeface="Calibri"/>
              </a:rPr>
              <a:t>　リフォーム</a:t>
            </a:r>
            <a:r>
              <a:rPr lang="ja-JP" altLang="en-US" sz="2000" b="1" dirty="0">
                <a:solidFill>
                  <a:schemeClr val="dk1"/>
                </a:solidFill>
                <a:latin typeface="Arial" panose="020B0604020202020204" pitchFamily="34" charset="0"/>
                <a:cs typeface="Arial" panose="020B0604020202020204" pitchFamily="34" charset="0"/>
                <a:sym typeface="Calibri"/>
              </a:rPr>
              <a:t>費用、引越</a:t>
            </a:r>
            <a:r>
              <a:rPr lang="ja-JP" altLang="en-US" sz="2000" b="1" dirty="0" smtClean="0">
                <a:solidFill>
                  <a:schemeClr val="dk1"/>
                </a:solidFill>
                <a:latin typeface="Arial" panose="020B0604020202020204" pitchFamily="34" charset="0"/>
                <a:cs typeface="Arial" panose="020B0604020202020204" pitchFamily="34" charset="0"/>
                <a:sym typeface="Calibri"/>
              </a:rPr>
              <a:t>費用</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ja-JP" altLang="en-US" sz="2000" b="1" dirty="0">
                <a:solidFill>
                  <a:schemeClr val="dk1"/>
                </a:solidFill>
                <a:latin typeface="Arial" panose="020B0604020202020204" pitchFamily="34" charset="0"/>
                <a:cs typeface="Arial" panose="020B0604020202020204" pitchFamily="34" charset="0"/>
                <a:sym typeface="Calibri"/>
              </a:rPr>
              <a:t/>
            </a:r>
            <a:br>
              <a:rPr lang="ja-JP" altLang="en-US" sz="2000" b="1" dirty="0">
                <a:solidFill>
                  <a:schemeClr val="dk1"/>
                </a:solidFill>
                <a:latin typeface="Arial" panose="020B0604020202020204" pitchFamily="34" charset="0"/>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a:t>
            </a:r>
            <a:r>
              <a:rPr lang="ja-JP" altLang="en-US" sz="2000" b="1" dirty="0">
                <a:solidFill>
                  <a:schemeClr val="dk1"/>
                </a:solidFill>
                <a:latin typeface="Arial" panose="020B0604020202020204" pitchFamily="34" charset="0"/>
                <a:cs typeface="Arial" panose="020B0604020202020204" pitchFamily="34" charset="0"/>
                <a:sym typeface="Calibri"/>
              </a:rPr>
              <a:t>補助上限額</a:t>
            </a:r>
            <a:br>
              <a:rPr lang="ja-JP" altLang="en-US" sz="2000" b="1" dirty="0">
                <a:solidFill>
                  <a:schemeClr val="dk1"/>
                </a:solidFill>
                <a:latin typeface="Arial" panose="020B0604020202020204" pitchFamily="34" charset="0"/>
                <a:cs typeface="Arial" panose="020B0604020202020204" pitchFamily="34" charset="0"/>
                <a:sym typeface="Calibri"/>
              </a:rPr>
            </a:br>
            <a:r>
              <a:rPr lang="ja-JP" altLang="en-US" sz="2000" b="1" dirty="0">
                <a:solidFill>
                  <a:schemeClr val="dk1"/>
                </a:solidFill>
                <a:latin typeface="Arial" panose="020B0604020202020204" pitchFamily="34" charset="0"/>
                <a:cs typeface="Arial" panose="020B0604020202020204" pitchFamily="34" charset="0"/>
                <a:sym typeface="Calibri"/>
              </a:rPr>
              <a:t>　　</a:t>
            </a:r>
            <a:r>
              <a:rPr lang="en-US" altLang="ja-JP" sz="2000" b="1" dirty="0" smtClean="0">
                <a:solidFill>
                  <a:schemeClr val="dk1"/>
                </a:solidFill>
                <a:latin typeface="Arial" panose="020B0604020202020204" pitchFamily="34" charset="0"/>
                <a:cs typeface="Arial" panose="020B0604020202020204" pitchFamily="34" charset="0"/>
                <a:sym typeface="Calibri"/>
              </a:rPr>
              <a:t>1</a:t>
            </a:r>
            <a:r>
              <a:rPr lang="ja-JP" altLang="en-US" sz="2000" b="1" dirty="0">
                <a:solidFill>
                  <a:schemeClr val="dk1"/>
                </a:solidFill>
                <a:latin typeface="Arial" panose="020B0604020202020204" pitchFamily="34" charset="0"/>
                <a:cs typeface="Arial" panose="020B0604020202020204" pitchFamily="34" charset="0"/>
                <a:sym typeface="Calibri"/>
              </a:rPr>
              <a:t>世帯あたり</a:t>
            </a:r>
            <a:r>
              <a:rPr lang="en-US" altLang="ja-JP" sz="2000" b="1" dirty="0">
                <a:solidFill>
                  <a:schemeClr val="dk1"/>
                </a:solidFill>
                <a:latin typeface="Arial" panose="020B0604020202020204" pitchFamily="34" charset="0"/>
                <a:cs typeface="Arial" panose="020B0604020202020204" pitchFamily="34" charset="0"/>
                <a:sym typeface="Calibri"/>
              </a:rPr>
              <a:t>30</a:t>
            </a:r>
            <a:r>
              <a:rPr lang="ja-JP" altLang="en-US" sz="2000" b="1" dirty="0">
                <a:solidFill>
                  <a:schemeClr val="dk1"/>
                </a:solidFill>
                <a:latin typeface="Arial" panose="020B0604020202020204" pitchFamily="34" charset="0"/>
                <a:cs typeface="Arial" panose="020B0604020202020204" pitchFamily="34" charset="0"/>
                <a:sym typeface="Calibri"/>
              </a:rPr>
              <a:t>万円　</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ja-JP" altLang="en-US" sz="2000" b="1" dirty="0">
                <a:solidFill>
                  <a:schemeClr val="dk1"/>
                </a:solidFill>
                <a:latin typeface="Arial" panose="020B0604020202020204" pitchFamily="34" charset="0"/>
                <a:cs typeface="Arial" panose="020B0604020202020204" pitchFamily="34" charset="0"/>
                <a:sym typeface="Calibri"/>
              </a:rPr>
              <a:t>　</a:t>
            </a:r>
            <a:r>
              <a:rPr lang="ja-JP" altLang="en-US" sz="2000" b="1" dirty="0" smtClean="0">
                <a:solidFill>
                  <a:schemeClr val="dk1"/>
                </a:solidFill>
                <a:latin typeface="Arial" panose="020B0604020202020204" pitchFamily="34" charset="0"/>
                <a:cs typeface="Arial" panose="020B0604020202020204" pitchFamily="34" charset="0"/>
                <a:sym typeface="Calibri"/>
              </a:rPr>
              <a:t>　</a:t>
            </a:r>
            <a:r>
              <a:rPr lang="en-US" altLang="ja-JP" sz="2000" b="1" dirty="0" smtClean="0">
                <a:solidFill>
                  <a:schemeClr val="dk1"/>
                </a:solidFill>
                <a:latin typeface="Arial" panose="020B0604020202020204" pitchFamily="34" charset="0"/>
                <a:cs typeface="Arial" panose="020B0604020202020204" pitchFamily="34" charset="0"/>
                <a:sym typeface="Calibri"/>
              </a:rPr>
              <a:t>※</a:t>
            </a:r>
            <a:r>
              <a:rPr lang="ja-JP" altLang="en-US" sz="2000" b="1" dirty="0">
                <a:solidFill>
                  <a:schemeClr val="dk1"/>
                </a:solidFill>
                <a:latin typeface="Arial" panose="020B0604020202020204" pitchFamily="34" charset="0"/>
                <a:cs typeface="Arial" panose="020B0604020202020204" pitchFamily="34" charset="0"/>
                <a:sym typeface="Calibri"/>
              </a:rPr>
              <a:t>補助金の交付申請時点</a:t>
            </a:r>
            <a:r>
              <a:rPr lang="ja-JP" altLang="en-US" sz="2000" b="1" dirty="0" smtClean="0">
                <a:solidFill>
                  <a:schemeClr val="dk1"/>
                </a:solidFill>
                <a:latin typeface="Arial" panose="020B0604020202020204" pitchFamily="34" charset="0"/>
                <a:cs typeface="Arial" panose="020B0604020202020204" pitchFamily="34" charset="0"/>
                <a:sym typeface="Calibri"/>
              </a:rPr>
              <a:t>で夫婦</a:t>
            </a:r>
            <a:r>
              <a:rPr lang="ja-JP" altLang="en-US" sz="2000" b="1" dirty="0">
                <a:solidFill>
                  <a:schemeClr val="dk1"/>
                </a:solidFill>
                <a:latin typeface="Arial" panose="020B0604020202020204" pitchFamily="34" charset="0"/>
                <a:cs typeface="Arial" panose="020B0604020202020204" pitchFamily="34" charset="0"/>
                <a:sym typeface="Calibri"/>
              </a:rPr>
              <a:t>共に</a:t>
            </a:r>
            <a:r>
              <a:rPr lang="ja-JP" altLang="en-US" sz="2000" b="1" dirty="0" smtClean="0">
                <a:solidFill>
                  <a:schemeClr val="dk1"/>
                </a:solidFill>
                <a:latin typeface="Arial" panose="020B0604020202020204" pitchFamily="34" charset="0"/>
                <a:cs typeface="Arial" panose="020B0604020202020204" pitchFamily="34" charset="0"/>
                <a:sym typeface="Calibri"/>
              </a:rPr>
              <a:t>マイナンバー</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ja-JP" altLang="en-US" sz="2000" b="1" dirty="0">
                <a:solidFill>
                  <a:schemeClr val="dk1"/>
                </a:solidFill>
                <a:latin typeface="Arial" panose="020B0604020202020204" pitchFamily="34" charset="0"/>
                <a:cs typeface="Arial" panose="020B0604020202020204" pitchFamily="34" charset="0"/>
                <a:sym typeface="Calibri"/>
              </a:rPr>
              <a:t>　</a:t>
            </a:r>
            <a:r>
              <a:rPr lang="ja-JP" altLang="en-US" sz="2000" b="1" dirty="0" smtClean="0">
                <a:solidFill>
                  <a:schemeClr val="dk1"/>
                </a:solidFill>
                <a:latin typeface="Arial" panose="020B0604020202020204" pitchFamily="34" charset="0"/>
                <a:cs typeface="Arial" panose="020B0604020202020204" pitchFamily="34" charset="0"/>
                <a:sym typeface="Calibri"/>
              </a:rPr>
              <a:t>　　カード</a:t>
            </a:r>
            <a:r>
              <a:rPr lang="ja-JP" altLang="en-US" sz="2000" b="1" dirty="0">
                <a:solidFill>
                  <a:schemeClr val="dk1"/>
                </a:solidFill>
                <a:latin typeface="Arial" panose="020B0604020202020204" pitchFamily="34" charset="0"/>
                <a:cs typeface="Arial" panose="020B0604020202020204" pitchFamily="34" charset="0"/>
                <a:sym typeface="Calibri"/>
              </a:rPr>
              <a:t>を所有している場合は</a:t>
            </a:r>
            <a:r>
              <a:rPr lang="en-US" altLang="ja-JP" sz="2000" b="1" dirty="0">
                <a:solidFill>
                  <a:schemeClr val="dk1"/>
                </a:solidFill>
                <a:latin typeface="Arial" panose="020B0604020202020204" pitchFamily="34" charset="0"/>
                <a:cs typeface="Arial" panose="020B0604020202020204" pitchFamily="34" charset="0"/>
                <a:sym typeface="Calibri"/>
              </a:rPr>
              <a:t>35</a:t>
            </a:r>
            <a:r>
              <a:rPr lang="ja-JP" altLang="en-US" sz="2000" b="1" dirty="0">
                <a:solidFill>
                  <a:schemeClr val="dk1"/>
                </a:solidFill>
                <a:latin typeface="Arial" panose="020B0604020202020204" pitchFamily="34" charset="0"/>
                <a:cs typeface="Arial" panose="020B0604020202020204" pitchFamily="34" charset="0"/>
                <a:sym typeface="Calibri"/>
              </a:rPr>
              <a:t>万円</a:t>
            </a:r>
          </a:p>
        </p:txBody>
      </p:sp>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t="5448" r="8007" b="19962"/>
          <a:stretch/>
        </p:blipFill>
        <p:spPr>
          <a:xfrm>
            <a:off x="8720917" y="761481"/>
            <a:ext cx="728775" cy="282254"/>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702" y="541210"/>
            <a:ext cx="2521240" cy="502525"/>
          </a:xfrm>
          <a:prstGeom prst="rect">
            <a:avLst/>
          </a:prstGeom>
        </p:spPr>
      </p:pic>
      <p:sp>
        <p:nvSpPr>
          <p:cNvPr id="10" name="タイトル 11"/>
          <p:cNvSpPr txBox="1">
            <a:spLocks/>
          </p:cNvSpPr>
          <p:nvPr/>
        </p:nvSpPr>
        <p:spPr>
          <a:xfrm>
            <a:off x="952500" y="631219"/>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smtClean="0">
                <a:solidFill>
                  <a:srgbClr val="002060"/>
                </a:solidFill>
                <a:latin typeface="ＭＳ Ｐゴシック" panose="020B0600070205080204" pitchFamily="50" charset="-128"/>
                <a:ea typeface="ＭＳ Ｐゴシック" panose="020B0600070205080204" pitchFamily="50" charset="-128"/>
              </a:rPr>
              <a:t>「ひと」の</a:t>
            </a:r>
            <a:r>
              <a:rPr lang="ja-JP" altLang="en-US" sz="2215" dirty="0">
                <a:solidFill>
                  <a:srgbClr val="002060"/>
                </a:solidFill>
                <a:latin typeface="ＭＳ Ｐゴシック" panose="020B0600070205080204" pitchFamily="50" charset="-128"/>
                <a:ea typeface="ＭＳ Ｐゴシック" panose="020B0600070205080204" pitchFamily="50" charset="-128"/>
              </a:rPr>
              <a:t>取組事例</a:t>
            </a:r>
          </a:p>
        </p:txBody>
      </p:sp>
      <p:cxnSp>
        <p:nvCxnSpPr>
          <p:cNvPr id="11" name="直線コネクタ 10"/>
          <p:cNvCxnSpPr/>
          <p:nvPr/>
        </p:nvCxnSpPr>
        <p:spPr>
          <a:xfrm>
            <a:off x="381000" y="1133745"/>
            <a:ext cx="9144000" cy="0"/>
          </a:xfrm>
          <a:prstGeom prst="line">
            <a:avLst/>
          </a:prstGeom>
          <a:ln>
            <a:solidFill>
              <a:srgbClr val="00206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0655778"/>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682722" y="550845"/>
            <a:ext cx="728775" cy="282254"/>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361190"/>
            <a:ext cx="2521240" cy="502525"/>
          </a:xfrm>
          <a:prstGeom prst="rect">
            <a:avLst/>
          </a:prstGeom>
        </p:spPr>
      </p:pic>
      <p:sp>
        <p:nvSpPr>
          <p:cNvPr id="12" name="タイトル 11"/>
          <p:cNvSpPr>
            <a:spLocks noGrp="1"/>
          </p:cNvSpPr>
          <p:nvPr>
            <p:ph type="title"/>
          </p:nvPr>
        </p:nvSpPr>
        <p:spPr>
          <a:xfrm>
            <a:off x="928228" y="413312"/>
            <a:ext cx="7886700" cy="502526"/>
          </a:xfrm>
        </p:spPr>
        <p:txBody>
          <a:bodyPr>
            <a:noAutofit/>
          </a:bodyPr>
          <a:lstStyle/>
          <a:p>
            <a:pPr algn="ctr"/>
            <a:r>
              <a:rPr lang="ja-JP" altLang="en-US" sz="2215" dirty="0" smtClean="0">
                <a:solidFill>
                  <a:srgbClr val="002060"/>
                </a:solidFill>
                <a:latin typeface="ＭＳ Ｐゴシック" panose="020B0600070205080204" pitchFamily="50" charset="-128"/>
                <a:ea typeface="ＭＳ Ｐゴシック" panose="020B0600070205080204" pitchFamily="50" charset="-128"/>
              </a:rPr>
              <a:t>「ひと」の</a:t>
            </a:r>
            <a:r>
              <a:rPr lang="ja-JP" altLang="en-US" sz="2215" dirty="0">
                <a:solidFill>
                  <a:srgbClr val="002060"/>
                </a:solidFill>
                <a:latin typeface="ＭＳ Ｐゴシック" panose="020B0600070205080204" pitchFamily="50" charset="-128"/>
                <a:ea typeface="ＭＳ Ｐゴシック" panose="020B0600070205080204" pitchFamily="50" charset="-128"/>
              </a:rPr>
              <a:t>取組事例</a:t>
            </a:r>
          </a:p>
        </p:txBody>
      </p:sp>
      <p:cxnSp>
        <p:nvCxnSpPr>
          <p:cNvPr id="53" name="直線コネクタ 52"/>
          <p:cNvCxnSpPr/>
          <p:nvPr/>
        </p:nvCxnSpPr>
        <p:spPr>
          <a:xfrm>
            <a:off x="381000" y="908720"/>
            <a:ext cx="9144000" cy="0"/>
          </a:xfrm>
          <a:prstGeom prst="line">
            <a:avLst/>
          </a:prstGeom>
          <a:ln>
            <a:solidFill>
              <a:srgbClr val="002060"/>
            </a:solidFill>
          </a:ln>
        </p:spPr>
        <p:style>
          <a:lnRef idx="2">
            <a:schemeClr val="accent3"/>
          </a:lnRef>
          <a:fillRef idx="0">
            <a:schemeClr val="accent3"/>
          </a:fillRef>
          <a:effectRef idx="1">
            <a:schemeClr val="accent3"/>
          </a:effectRef>
          <a:fontRef idx="minor">
            <a:schemeClr val="tx1"/>
          </a:fontRef>
        </p:style>
      </p:cxnSp>
      <p:sp>
        <p:nvSpPr>
          <p:cNvPr id="17" name="サブタイトル 11"/>
          <p:cNvSpPr txBox="1">
            <a:spLocks/>
          </p:cNvSpPr>
          <p:nvPr/>
        </p:nvSpPr>
        <p:spPr>
          <a:xfrm>
            <a:off x="754062" y="1024192"/>
            <a:ext cx="3906330" cy="713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t>ひめじ創生</a:t>
            </a:r>
            <a:r>
              <a:rPr lang="en-US" altLang="ja-JP" sz="2000" dirty="0"/>
              <a:t>SDGs</a:t>
            </a:r>
            <a:r>
              <a:rPr lang="ja-JP" altLang="en-US" sz="2000" dirty="0"/>
              <a:t>カフェ</a:t>
            </a:r>
            <a:endParaRPr lang="en-US" altLang="ja-JP" sz="2000" dirty="0"/>
          </a:p>
          <a:p>
            <a:pPr marL="0" indent="0">
              <a:buNone/>
            </a:pPr>
            <a:r>
              <a:rPr lang="ja-JP" altLang="en-US" sz="1600" dirty="0"/>
              <a:t>　</a:t>
            </a:r>
            <a:r>
              <a:rPr lang="en-US" altLang="ja-JP" sz="1600" dirty="0"/>
              <a:t>SDGs</a:t>
            </a:r>
            <a:r>
              <a:rPr lang="ja-JP" altLang="en-US" sz="1600" dirty="0"/>
              <a:t>について語り合う場の提供</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98" y="1810586"/>
            <a:ext cx="5389076" cy="258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5915" y="3284538"/>
            <a:ext cx="1679999" cy="1260000"/>
          </a:xfrm>
          <a:prstGeom prst="rect">
            <a:avLst/>
          </a:prstGeom>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1579" y="4596519"/>
            <a:ext cx="1679999" cy="1260000"/>
          </a:xfrm>
          <a:prstGeom prst="rect">
            <a:avLst/>
          </a:prstGeom>
        </p:spPr>
      </p:pic>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5914" y="4611686"/>
            <a:ext cx="1680000" cy="1260000"/>
          </a:xfrm>
          <a:prstGeom prst="rect">
            <a:avLst/>
          </a:prstGeom>
        </p:spPr>
      </p:pic>
      <p:pic>
        <p:nvPicPr>
          <p:cNvPr id="23" name="図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5033" y="4624315"/>
            <a:ext cx="1679999" cy="1260000"/>
          </a:xfrm>
          <a:prstGeom prst="rect">
            <a:avLst/>
          </a:prstGeom>
        </p:spPr>
      </p:pic>
      <p:sp>
        <p:nvSpPr>
          <p:cNvPr id="24" name="サブタイトル 11"/>
          <p:cNvSpPr txBox="1">
            <a:spLocks/>
          </p:cNvSpPr>
          <p:nvPr/>
        </p:nvSpPr>
        <p:spPr>
          <a:xfrm>
            <a:off x="5550661" y="5908500"/>
            <a:ext cx="3810506" cy="85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dirty="0"/>
              <a:t>ひめじ創生</a:t>
            </a:r>
            <a:r>
              <a:rPr lang="en-US" altLang="ja-JP" sz="2000" dirty="0"/>
              <a:t>SDGs</a:t>
            </a:r>
            <a:r>
              <a:rPr lang="ja-JP" altLang="en-US" sz="2000" dirty="0"/>
              <a:t>アワード</a:t>
            </a:r>
            <a:endParaRPr lang="en-US" altLang="ja-JP" sz="2000" dirty="0"/>
          </a:p>
          <a:p>
            <a:pPr algn="l"/>
            <a:r>
              <a:rPr lang="ja-JP" altLang="en-US" sz="1600" dirty="0"/>
              <a:t>　高校生等が行う</a:t>
            </a:r>
            <a:r>
              <a:rPr lang="en-US" altLang="ja-JP" sz="1600" dirty="0"/>
              <a:t>SDGs</a:t>
            </a:r>
            <a:r>
              <a:rPr lang="ja-JP" altLang="en-US" sz="1600" dirty="0"/>
              <a:t>の取組を表彰</a:t>
            </a:r>
          </a:p>
        </p:txBody>
      </p:sp>
      <p:pic>
        <p:nvPicPr>
          <p:cNvPr id="26" name="図 25"/>
          <p:cNvPicPr>
            <a:picLocks noChangeAspect="1"/>
          </p:cNvPicPr>
          <p:nvPr/>
        </p:nvPicPr>
        <p:blipFill>
          <a:blip r:embed="rId10"/>
          <a:stretch>
            <a:fillRect/>
          </a:stretch>
        </p:blipFill>
        <p:spPr>
          <a:xfrm>
            <a:off x="562038" y="3200744"/>
            <a:ext cx="1885506" cy="2660501"/>
          </a:xfrm>
          <a:prstGeom prst="rect">
            <a:avLst/>
          </a:prstGeom>
          <a:ln>
            <a:solidFill>
              <a:schemeClr val="tx1"/>
            </a:solidFill>
          </a:ln>
        </p:spPr>
      </p:pic>
      <p:pic>
        <p:nvPicPr>
          <p:cNvPr id="3" name="図 2"/>
          <p:cNvPicPr>
            <a:picLocks noChangeAspect="1"/>
          </p:cNvPicPr>
          <p:nvPr/>
        </p:nvPicPr>
        <p:blipFill>
          <a:blip r:embed="rId11"/>
          <a:stretch>
            <a:fillRect/>
          </a:stretch>
        </p:blipFill>
        <p:spPr>
          <a:xfrm>
            <a:off x="7514194" y="2009142"/>
            <a:ext cx="1810701" cy="2562858"/>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pPr>
              <a:defRPr/>
            </a:pPr>
            <a:fld id="{C138C287-E6BE-4F05-9A64-A3429FA61638}" type="slidenum">
              <a:rPr lang="en-US" altLang="ja-JP" smtClean="0"/>
              <a:pPr>
                <a:defRPr/>
              </a:pPr>
              <a:t>11</a:t>
            </a:fld>
            <a:endParaRPr lang="en-US" altLang="ja-JP"/>
          </a:p>
        </p:txBody>
      </p:sp>
    </p:spTree>
    <p:extLst>
      <p:ext uri="{BB962C8B-B14F-4D97-AF65-F5344CB8AC3E}">
        <p14:creationId xmlns:p14="http://schemas.microsoft.com/office/powerpoint/2010/main" val="1413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410454" y="6084295"/>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12</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555735" y="1273938"/>
            <a:ext cx="4267200" cy="2971800"/>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国際理解講演会の実施</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（ポーランドと日本</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～異文化協力）</a:t>
            </a:r>
            <a:endPar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02" y="268889"/>
            <a:ext cx="2521240" cy="502525"/>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t="5448" r="8007" b="19962"/>
          <a:stretch/>
        </p:blipFill>
        <p:spPr>
          <a:xfrm>
            <a:off x="8720917" y="536456"/>
            <a:ext cx="728775" cy="282254"/>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02" y="316185"/>
            <a:ext cx="2521240" cy="502525"/>
          </a:xfrm>
          <a:prstGeom prst="rect">
            <a:avLst/>
          </a:prstGeom>
        </p:spPr>
      </p:pic>
      <p:sp>
        <p:nvSpPr>
          <p:cNvPr id="10" name="タイトル 11"/>
          <p:cNvSpPr txBox="1">
            <a:spLocks/>
          </p:cNvSpPr>
          <p:nvPr/>
        </p:nvSpPr>
        <p:spPr>
          <a:xfrm>
            <a:off x="952500" y="406194"/>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smtClean="0">
                <a:solidFill>
                  <a:srgbClr val="002060"/>
                </a:solidFill>
                <a:latin typeface="ＭＳ Ｐゴシック" panose="020B0600070205080204" pitchFamily="50" charset="-128"/>
                <a:ea typeface="ＭＳ Ｐゴシック" panose="020B0600070205080204" pitchFamily="50" charset="-128"/>
              </a:rPr>
              <a:t>「ひと」の</a:t>
            </a:r>
            <a:r>
              <a:rPr lang="ja-JP" altLang="en-US" sz="2215" dirty="0">
                <a:solidFill>
                  <a:srgbClr val="002060"/>
                </a:solidFill>
                <a:latin typeface="ＭＳ Ｐゴシック" panose="020B0600070205080204" pitchFamily="50" charset="-128"/>
                <a:ea typeface="ＭＳ Ｐゴシック" panose="020B0600070205080204" pitchFamily="50" charset="-128"/>
              </a:rPr>
              <a:t>取組事例</a:t>
            </a:r>
          </a:p>
        </p:txBody>
      </p:sp>
      <p:cxnSp>
        <p:nvCxnSpPr>
          <p:cNvPr id="11" name="直線コネクタ 10"/>
          <p:cNvCxnSpPr/>
          <p:nvPr/>
        </p:nvCxnSpPr>
        <p:spPr>
          <a:xfrm>
            <a:off x="381000" y="863715"/>
            <a:ext cx="9144000" cy="0"/>
          </a:xfrm>
          <a:prstGeom prst="line">
            <a:avLst/>
          </a:prstGeom>
          <a:ln>
            <a:solidFill>
              <a:srgbClr val="002060"/>
            </a:solidFill>
          </a:ln>
        </p:spPr>
        <p:style>
          <a:lnRef idx="2">
            <a:schemeClr val="accent3"/>
          </a:lnRef>
          <a:fillRef idx="0">
            <a:schemeClr val="accent3"/>
          </a:fillRef>
          <a:effectRef idx="1">
            <a:schemeClr val="accent3"/>
          </a:effectRef>
          <a:fontRef idx="minor">
            <a:schemeClr val="tx1"/>
          </a:fontRef>
        </p:style>
      </p:cxnSp>
      <p:pic>
        <p:nvPicPr>
          <p:cNvPr id="2" name="図 1"/>
          <p:cNvPicPr>
            <a:picLocks noChangeAspect="1"/>
          </p:cNvPicPr>
          <p:nvPr/>
        </p:nvPicPr>
        <p:blipFill>
          <a:blip r:embed="rId5"/>
          <a:stretch>
            <a:fillRect/>
          </a:stretch>
        </p:blipFill>
        <p:spPr>
          <a:xfrm>
            <a:off x="4938902" y="908720"/>
            <a:ext cx="4118312" cy="5585292"/>
          </a:xfrm>
          <a:prstGeom prst="rect">
            <a:avLst/>
          </a:prstGeom>
          <a:ln>
            <a:solidFill>
              <a:schemeClr val="tx1"/>
            </a:solidFill>
          </a:ln>
        </p:spPr>
      </p:pic>
    </p:spTree>
    <p:extLst>
      <p:ext uri="{BB962C8B-B14F-4D97-AF65-F5344CB8AC3E}">
        <p14:creationId xmlns:p14="http://schemas.microsoft.com/office/powerpoint/2010/main" val="254079836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315200" y="6459579"/>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13</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85800" y="1066800"/>
            <a:ext cx="3962400" cy="2971800"/>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食品ロス削減の取組</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「姫路市食品ロス</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もったいない運動」</a:t>
            </a:r>
            <a:endPar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02" y="268889"/>
            <a:ext cx="2521240" cy="502525"/>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t="5448" r="8007" b="19962"/>
          <a:stretch/>
        </p:blipFill>
        <p:spPr>
          <a:xfrm>
            <a:off x="8720917" y="491451"/>
            <a:ext cx="728775" cy="282254"/>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02" y="323655"/>
            <a:ext cx="2521240" cy="502525"/>
          </a:xfrm>
          <a:prstGeom prst="rect">
            <a:avLst/>
          </a:prstGeom>
        </p:spPr>
      </p:pic>
      <p:sp>
        <p:nvSpPr>
          <p:cNvPr id="10" name="タイトル 11"/>
          <p:cNvSpPr txBox="1">
            <a:spLocks/>
          </p:cNvSpPr>
          <p:nvPr/>
        </p:nvSpPr>
        <p:spPr>
          <a:xfrm>
            <a:off x="952500" y="361189"/>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smtClean="0">
                <a:solidFill>
                  <a:schemeClr val="accent6">
                    <a:lumMod val="75000"/>
                  </a:schemeClr>
                </a:solidFill>
                <a:latin typeface="ＭＳ Ｐゴシック" panose="020B0600070205080204" pitchFamily="50" charset="-128"/>
                <a:ea typeface="ＭＳ Ｐゴシック" panose="020B0600070205080204" pitchFamily="50" charset="-128"/>
              </a:rPr>
              <a:t>「まち」の</a:t>
            </a:r>
            <a:r>
              <a:rPr lang="ja-JP" altLang="en-US" sz="2215" dirty="0">
                <a:solidFill>
                  <a:schemeClr val="accent6">
                    <a:lumMod val="75000"/>
                  </a:schemeClr>
                </a:solidFill>
                <a:latin typeface="ＭＳ Ｐゴシック" panose="020B0600070205080204" pitchFamily="50" charset="-128"/>
                <a:ea typeface="ＭＳ Ｐゴシック" panose="020B0600070205080204" pitchFamily="50" charset="-128"/>
              </a:rPr>
              <a:t>取組事例</a:t>
            </a:r>
          </a:p>
        </p:txBody>
      </p:sp>
      <p:cxnSp>
        <p:nvCxnSpPr>
          <p:cNvPr id="11" name="直線コネクタ 10"/>
          <p:cNvCxnSpPr/>
          <p:nvPr/>
        </p:nvCxnSpPr>
        <p:spPr>
          <a:xfrm>
            <a:off x="381000" y="863715"/>
            <a:ext cx="9144000"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pic>
        <p:nvPicPr>
          <p:cNvPr id="4" name="図 3"/>
          <p:cNvPicPr>
            <a:picLocks noChangeAspect="1"/>
          </p:cNvPicPr>
          <p:nvPr/>
        </p:nvPicPr>
        <p:blipFill>
          <a:blip r:embed="rId5"/>
          <a:stretch>
            <a:fillRect/>
          </a:stretch>
        </p:blipFill>
        <p:spPr>
          <a:xfrm>
            <a:off x="1295400" y="4284095"/>
            <a:ext cx="2819400" cy="2114550"/>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1" y="1178750"/>
            <a:ext cx="3770541" cy="5334000"/>
          </a:xfrm>
          <a:prstGeom prst="rect">
            <a:avLst/>
          </a:prstGeom>
        </p:spPr>
      </p:pic>
    </p:spTree>
    <p:extLst>
      <p:ext uri="{BB962C8B-B14F-4D97-AF65-F5344CB8AC3E}">
        <p14:creationId xmlns:p14="http://schemas.microsoft.com/office/powerpoint/2010/main" val="210655095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9" y="1605609"/>
            <a:ext cx="7895968" cy="4441481"/>
          </a:xfrm>
          <a:prstGeom prst="rect">
            <a:avLst/>
          </a:prstGeom>
        </p:spPr>
      </p:pic>
      <p:sp>
        <p:nvSpPr>
          <p:cNvPr id="8" name="コンテンツ プレースホルダー 2"/>
          <p:cNvSpPr>
            <a:spLocks noGrp="1"/>
          </p:cNvSpPr>
          <p:nvPr>
            <p:ph idx="1"/>
          </p:nvPr>
        </p:nvSpPr>
        <p:spPr>
          <a:xfrm>
            <a:off x="533400" y="1178750"/>
            <a:ext cx="8856000" cy="1035115"/>
          </a:xfrm>
          <a:solidFill>
            <a:schemeClr val="bg1"/>
          </a:solidFill>
          <a:ln>
            <a:noFill/>
          </a:ln>
        </p:spPr>
        <p:txBody>
          <a:bodyPr>
            <a:noAutofit/>
          </a:bodyPr>
          <a:lstStyle/>
          <a:p>
            <a:pPr marL="0" indent="0">
              <a:buNone/>
            </a:pPr>
            <a:r>
              <a:rPr lang="ja-JP" altLang="en-US" sz="3600" b="1" dirty="0">
                <a:latin typeface="メイリオ" panose="020B0604030504040204" pitchFamily="50" charset="-128"/>
                <a:ea typeface="メイリオ" panose="020B0604030504040204" pitchFamily="50" charset="-128"/>
              </a:rPr>
              <a:t>　　ボトル</a:t>
            </a:r>
            <a:r>
              <a:rPr lang="en-US" altLang="ja-JP" sz="3600" b="1" dirty="0">
                <a:latin typeface="メイリオ" panose="020B0604030504040204" pitchFamily="50" charset="-128"/>
                <a:ea typeface="メイリオ" panose="020B0604030504040204" pitchFamily="50" charset="-128"/>
              </a:rPr>
              <a:t>to</a:t>
            </a:r>
            <a:r>
              <a:rPr lang="ja-JP" altLang="en-US" sz="3600" b="1" dirty="0">
                <a:latin typeface="メイリオ" panose="020B0604030504040204" pitchFamily="50" charset="-128"/>
                <a:ea typeface="メイリオ" panose="020B0604030504040204" pitchFamily="50" charset="-128"/>
              </a:rPr>
              <a:t>ボトルリサイクル事業</a:t>
            </a:r>
            <a:endParaRPr lang="en-US" altLang="ja-JP" sz="3600" b="1"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a:spcBef>
                <a:spcPts val="0"/>
              </a:spcBef>
              <a:buSzPct val="25000"/>
            </a:pPr>
            <a:fld id="{00000000-1234-1234-1234-123412341234}" type="slidenum">
              <a:rPr lang="en-US">
                <a:solidFill>
                  <a:srgbClr val="888888"/>
                </a:solidFill>
                <a:latin typeface="Calibri"/>
                <a:ea typeface="Calibri"/>
                <a:cs typeface="Calibri"/>
                <a:sym typeface="Calibri"/>
              </a:rPr>
              <a:pPr>
                <a:spcBef>
                  <a:spcPts val="0"/>
                </a:spcBef>
                <a:buSzPct val="25000"/>
              </a:pPr>
              <a:t>14</a:t>
            </a:fld>
            <a:endParaRPr lang="en-US" dirty="0">
              <a:solidFill>
                <a:srgbClr val="888888"/>
              </a:solidFill>
              <a:latin typeface="Calibri"/>
              <a:ea typeface="Calibri"/>
              <a:cs typeface="Calibri"/>
              <a:sym typeface="Calibri"/>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t="5448" r="8007" b="19962"/>
          <a:stretch/>
        </p:blipFill>
        <p:spPr>
          <a:xfrm>
            <a:off x="8720917" y="581461"/>
            <a:ext cx="728775" cy="282254"/>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702" y="406195"/>
            <a:ext cx="2521240" cy="502525"/>
          </a:xfrm>
          <a:prstGeom prst="rect">
            <a:avLst/>
          </a:prstGeom>
        </p:spPr>
      </p:pic>
      <p:sp>
        <p:nvSpPr>
          <p:cNvPr id="11" name="タイトル 11"/>
          <p:cNvSpPr>
            <a:spLocks noGrp="1"/>
          </p:cNvSpPr>
          <p:nvPr>
            <p:ph type="title"/>
          </p:nvPr>
        </p:nvSpPr>
        <p:spPr>
          <a:xfrm>
            <a:off x="952500" y="406194"/>
            <a:ext cx="7886700" cy="502526"/>
          </a:xfrm>
        </p:spPr>
        <p:txBody>
          <a:bodyPr>
            <a:noAutofit/>
          </a:bodyPr>
          <a:lstStyle/>
          <a:p>
            <a:pPr algn="ctr"/>
            <a:r>
              <a:rPr lang="ja-JP" altLang="en-US" sz="2215" dirty="0" smtClean="0">
                <a:solidFill>
                  <a:schemeClr val="accent6">
                    <a:lumMod val="75000"/>
                  </a:schemeClr>
                </a:solidFill>
                <a:latin typeface="ＭＳ Ｐゴシック" panose="020B0600070205080204" pitchFamily="50" charset="-128"/>
                <a:ea typeface="ＭＳ Ｐゴシック" panose="020B0600070205080204" pitchFamily="50" charset="-128"/>
              </a:rPr>
              <a:t>「まち」の</a:t>
            </a:r>
            <a:r>
              <a:rPr lang="ja-JP" altLang="en-US" sz="2215" dirty="0">
                <a:solidFill>
                  <a:schemeClr val="accent6">
                    <a:lumMod val="75000"/>
                  </a:schemeClr>
                </a:solidFill>
                <a:latin typeface="ＭＳ Ｐゴシック" panose="020B0600070205080204" pitchFamily="50" charset="-128"/>
                <a:ea typeface="ＭＳ Ｐゴシック" panose="020B0600070205080204" pitchFamily="50" charset="-128"/>
              </a:rPr>
              <a:t>取組事例</a:t>
            </a:r>
          </a:p>
        </p:txBody>
      </p:sp>
      <p:cxnSp>
        <p:nvCxnSpPr>
          <p:cNvPr id="12" name="直線コネクタ 11"/>
          <p:cNvCxnSpPr/>
          <p:nvPr/>
        </p:nvCxnSpPr>
        <p:spPr>
          <a:xfrm>
            <a:off x="410702" y="953725"/>
            <a:ext cx="9144000"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703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638800" y="1362642"/>
            <a:ext cx="2992300" cy="3899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b="1" dirty="0"/>
          </a:p>
        </p:txBody>
      </p:sp>
      <p:sp>
        <p:nvSpPr>
          <p:cNvPr id="8" name="コンテンツ プレースホルダー 2"/>
          <p:cNvSpPr>
            <a:spLocks noGrp="1"/>
          </p:cNvSpPr>
          <p:nvPr>
            <p:ph idx="1"/>
          </p:nvPr>
        </p:nvSpPr>
        <p:spPr>
          <a:xfrm>
            <a:off x="544494" y="937478"/>
            <a:ext cx="3886200" cy="331282"/>
          </a:xfrm>
          <a:ln>
            <a:noFill/>
          </a:ln>
        </p:spPr>
        <p:txBody>
          <a:bodyPr>
            <a:noAutofit/>
          </a:bodyPr>
          <a:lstStyle/>
          <a:p>
            <a:pPr marL="0" indent="0">
              <a:buNone/>
            </a:pPr>
            <a:r>
              <a:rPr lang="ja-JP" altLang="en-US" sz="2000" b="1" dirty="0">
                <a:latin typeface="メイリオ" panose="020B0604030504040204" pitchFamily="50" charset="-128"/>
                <a:ea typeface="メイリオ" panose="020B0604030504040204" pitchFamily="50" charset="-128"/>
              </a:rPr>
              <a:t>　　水素エネルギーの利用拡大</a:t>
            </a:r>
            <a:endParaRPr lang="en-US" altLang="ja-JP" sz="2000" b="1"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a:spcBef>
                <a:spcPts val="0"/>
              </a:spcBef>
              <a:buSzPct val="25000"/>
            </a:pPr>
            <a:fld id="{00000000-1234-1234-1234-123412341234}" type="slidenum">
              <a:rPr lang="en-US">
                <a:solidFill>
                  <a:srgbClr val="888888"/>
                </a:solidFill>
                <a:latin typeface="Calibri"/>
                <a:ea typeface="Calibri"/>
                <a:cs typeface="Calibri"/>
                <a:sym typeface="Calibri"/>
              </a:rPr>
              <a:pPr>
                <a:spcBef>
                  <a:spcPts val="0"/>
                </a:spcBef>
                <a:buSzPct val="25000"/>
              </a:pPr>
              <a:t>15</a:t>
            </a:fld>
            <a:endParaRPr lang="en-US" dirty="0">
              <a:solidFill>
                <a:srgbClr val="888888"/>
              </a:solidFill>
              <a:latin typeface="Calibri"/>
              <a:ea typeface="Calibri"/>
              <a:cs typeface="Calibri"/>
              <a:sym typeface="Calibri"/>
            </a:endParaRP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720917" y="491451"/>
            <a:ext cx="728775" cy="282254"/>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316185"/>
            <a:ext cx="2521240" cy="502525"/>
          </a:xfrm>
          <a:prstGeom prst="rect">
            <a:avLst/>
          </a:prstGeom>
        </p:spPr>
      </p:pic>
      <p:sp>
        <p:nvSpPr>
          <p:cNvPr id="11" name="タイトル 11"/>
          <p:cNvSpPr>
            <a:spLocks noGrp="1"/>
          </p:cNvSpPr>
          <p:nvPr>
            <p:ph type="title"/>
          </p:nvPr>
        </p:nvSpPr>
        <p:spPr>
          <a:xfrm>
            <a:off x="952500" y="361189"/>
            <a:ext cx="7886700" cy="502526"/>
          </a:xfrm>
        </p:spPr>
        <p:txBody>
          <a:bodyPr>
            <a:noAutofit/>
          </a:bodyPr>
          <a:lstStyle/>
          <a:p>
            <a:pPr algn="ctr"/>
            <a:r>
              <a:rPr lang="ja-JP" altLang="en-US" sz="2215" dirty="0" smtClean="0">
                <a:solidFill>
                  <a:schemeClr val="accent6">
                    <a:lumMod val="75000"/>
                  </a:schemeClr>
                </a:solidFill>
                <a:latin typeface="ＭＳ Ｐゴシック" panose="020B0600070205080204" pitchFamily="50" charset="-128"/>
                <a:ea typeface="ＭＳ Ｐゴシック" panose="020B0600070205080204" pitchFamily="50" charset="-128"/>
              </a:rPr>
              <a:t>「まち」の</a:t>
            </a:r>
            <a:r>
              <a:rPr lang="ja-JP" altLang="en-US" sz="2215" dirty="0">
                <a:solidFill>
                  <a:schemeClr val="accent6">
                    <a:lumMod val="75000"/>
                  </a:schemeClr>
                </a:solidFill>
                <a:latin typeface="ＭＳ Ｐゴシック" panose="020B0600070205080204" pitchFamily="50" charset="-128"/>
                <a:ea typeface="ＭＳ Ｐゴシック" panose="020B0600070205080204" pitchFamily="50" charset="-128"/>
              </a:rPr>
              <a:t>取組事例</a:t>
            </a:r>
          </a:p>
        </p:txBody>
      </p:sp>
      <p:cxnSp>
        <p:nvCxnSpPr>
          <p:cNvPr id="12" name="直線コネクタ 11"/>
          <p:cNvCxnSpPr/>
          <p:nvPr/>
        </p:nvCxnSpPr>
        <p:spPr>
          <a:xfrm>
            <a:off x="381000" y="863715"/>
            <a:ext cx="9144000"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967" y="1707743"/>
            <a:ext cx="3121565" cy="2081297"/>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5959" y="4383915"/>
            <a:ext cx="3109015" cy="2072677"/>
          </a:xfrm>
          <a:prstGeom prst="rect">
            <a:avLst/>
          </a:prstGeom>
        </p:spPr>
      </p:pic>
      <p:sp>
        <p:nvSpPr>
          <p:cNvPr id="16" name="対角する 2 つの角を丸めた四角形 15"/>
          <p:cNvSpPr/>
          <p:nvPr/>
        </p:nvSpPr>
        <p:spPr>
          <a:xfrm>
            <a:off x="1103968" y="1241338"/>
            <a:ext cx="3141006" cy="432467"/>
          </a:xfrm>
          <a:prstGeom prst="round2DiagRect">
            <a:avLst>
              <a:gd name="adj1" fmla="val 50000"/>
              <a:gd name="adj2" fmla="val 0"/>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7500" bIns="0" rtlCol="0" anchor="t" anchorCtr="0"/>
          <a:lstStyle/>
          <a:p>
            <a:pPr algn="ctr"/>
            <a:r>
              <a:rPr lang="ja-JP" altLang="en-US" sz="1400" b="1" i="1" dirty="0">
                <a:solidFill>
                  <a:schemeClr val="bg1"/>
                </a:solidFill>
                <a:latin typeface="メイリオ" panose="020B0604030504040204" pitchFamily="50" charset="-128"/>
                <a:ea typeface="メイリオ" panose="020B0604030504040204" pitchFamily="50" charset="-128"/>
              </a:rPr>
              <a:t>市内初の水素ステーション完成！</a:t>
            </a:r>
          </a:p>
        </p:txBody>
      </p:sp>
      <p:sp>
        <p:nvSpPr>
          <p:cNvPr id="17" name="正方形/長方形 16"/>
          <p:cNvSpPr/>
          <p:nvPr/>
        </p:nvSpPr>
        <p:spPr>
          <a:xfrm>
            <a:off x="1180225" y="3697543"/>
            <a:ext cx="2988493" cy="3615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ja-JP" altLang="en-US" sz="1200" b="1" dirty="0">
                <a:ln>
                  <a:solidFill>
                    <a:schemeClr val="bg1"/>
                  </a:solidFill>
                </a:ln>
                <a:solidFill>
                  <a:srgbClr val="FF0000"/>
                </a:solidFill>
                <a:latin typeface="メイリオ" panose="020B0604030504040204" pitchFamily="50" charset="-128"/>
                <a:ea typeface="メイリオ" panose="020B0604030504040204" pitchFamily="50" charset="-128"/>
              </a:rPr>
              <a:t>イワタニ水素ステーション兵庫姫路</a:t>
            </a:r>
          </a:p>
        </p:txBody>
      </p:sp>
      <p:sp>
        <p:nvSpPr>
          <p:cNvPr id="18" name="正方形/長方形 17"/>
          <p:cNvSpPr/>
          <p:nvPr/>
        </p:nvSpPr>
        <p:spPr>
          <a:xfrm>
            <a:off x="1792704" y="6371280"/>
            <a:ext cx="1744090" cy="330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ja-JP" altLang="en-US" sz="1200" b="1" dirty="0">
                <a:ln>
                  <a:solidFill>
                    <a:schemeClr val="bg1"/>
                  </a:solidFill>
                </a:ln>
                <a:solidFill>
                  <a:srgbClr val="FF0000"/>
                </a:solidFill>
                <a:latin typeface="メイリオ" panose="020B0604030504040204" pitchFamily="50" charset="-128"/>
                <a:ea typeface="メイリオ" panose="020B0604030504040204" pitchFamily="50" charset="-128"/>
              </a:rPr>
              <a:t>神姫バス株式</a:t>
            </a:r>
            <a:r>
              <a:rPr lang="ja-JP" altLang="en-US" sz="1200" b="1" dirty="0" smtClean="0">
                <a:ln>
                  <a:solidFill>
                    <a:schemeClr val="bg1"/>
                  </a:solidFill>
                </a:ln>
                <a:solidFill>
                  <a:srgbClr val="FF0000"/>
                </a:solidFill>
                <a:latin typeface="メイリオ" panose="020B0604030504040204" pitchFamily="50" charset="-128"/>
                <a:ea typeface="メイリオ" panose="020B0604030504040204" pitchFamily="50" charset="-128"/>
              </a:rPr>
              <a:t>会社</a:t>
            </a:r>
            <a:endParaRPr lang="ja-JP" altLang="en-US" sz="1200" b="1" dirty="0">
              <a:ln>
                <a:solidFill>
                  <a:schemeClr val="bg1"/>
                </a:solidFill>
              </a:ln>
              <a:solidFill>
                <a:srgbClr val="FF0000"/>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2994225" y="1677427"/>
            <a:ext cx="1201894" cy="282941"/>
          </a:xfrm>
          <a:prstGeom prst="round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7500" bIns="0" rtlCol="0" anchor="ctr"/>
          <a:lstStyle/>
          <a:p>
            <a:pPr algn="ctr"/>
            <a:r>
              <a:rPr lang="en-US" altLang="ja-JP" sz="1200" b="1" dirty="0">
                <a:latin typeface="メイリオ" panose="020B0604030504040204" pitchFamily="50" charset="-128"/>
                <a:ea typeface="メイリオ" panose="020B0604030504040204" pitchFamily="50" charset="-128"/>
              </a:rPr>
              <a:t>R3.</a:t>
            </a:r>
            <a:r>
              <a:rPr lang="ja-JP" altLang="en-US" sz="1200" b="1" dirty="0">
                <a:latin typeface="メイリオ" panose="020B0604030504040204" pitchFamily="50" charset="-128"/>
                <a:ea typeface="メイリオ" panose="020B0604030504040204" pitchFamily="50" charset="-128"/>
              </a:rPr>
              <a:t>４月操業</a:t>
            </a:r>
          </a:p>
        </p:txBody>
      </p:sp>
      <p:sp>
        <p:nvSpPr>
          <p:cNvPr id="20" name="角丸四角形 19"/>
          <p:cNvSpPr/>
          <p:nvPr/>
        </p:nvSpPr>
        <p:spPr>
          <a:xfrm>
            <a:off x="2635771" y="4419177"/>
            <a:ext cx="1589762" cy="251549"/>
          </a:xfrm>
          <a:prstGeom prst="round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7500" bIns="0" rtlCol="0" anchor="ctr"/>
          <a:lstStyle/>
          <a:p>
            <a:pPr algn="ctr"/>
            <a:r>
              <a:rPr lang="en-US" altLang="ja-JP" sz="1200" b="1" dirty="0">
                <a:latin typeface="メイリオ" panose="020B0604030504040204" pitchFamily="50" charset="-128"/>
                <a:ea typeface="メイリオ" panose="020B0604030504040204" pitchFamily="50" charset="-128"/>
              </a:rPr>
              <a:t>R3.</a:t>
            </a:r>
            <a:r>
              <a:rPr lang="ja-JP" altLang="en-US" sz="1200" b="1" dirty="0">
                <a:latin typeface="メイリオ" panose="020B0604030504040204" pitchFamily="50" charset="-128"/>
                <a:ea typeface="メイリオ" panose="020B0604030504040204" pitchFamily="50" charset="-128"/>
              </a:rPr>
              <a:t>４月運行開始</a:t>
            </a:r>
          </a:p>
        </p:txBody>
      </p:sp>
      <p:sp>
        <p:nvSpPr>
          <p:cNvPr id="21" name="対角する 2 つの角を丸めた四角形 20"/>
          <p:cNvSpPr/>
          <p:nvPr/>
        </p:nvSpPr>
        <p:spPr>
          <a:xfrm>
            <a:off x="1086967" y="4022952"/>
            <a:ext cx="3158008" cy="396648"/>
          </a:xfrm>
          <a:prstGeom prst="round2DiagRect">
            <a:avLst>
              <a:gd name="adj1" fmla="val 50000"/>
              <a:gd name="adj2" fmla="val 0"/>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7500" bIns="0" rtlCol="0" anchor="t" anchorCtr="0"/>
          <a:lstStyle/>
          <a:p>
            <a:pPr algn="ctr"/>
            <a:r>
              <a:rPr lang="ja-JP" altLang="en-US" sz="1400" b="1" i="1" dirty="0">
                <a:solidFill>
                  <a:schemeClr val="bg1"/>
                </a:solidFill>
                <a:latin typeface="メイリオ" panose="020B0604030504040204" pitchFamily="50" charset="-128"/>
                <a:ea typeface="メイリオ" panose="020B0604030504040204" pitchFamily="50" charset="-128"/>
              </a:rPr>
              <a:t>西日本初！燃料電池バスの導入</a:t>
            </a:r>
          </a:p>
        </p:txBody>
      </p:sp>
      <p:sp>
        <p:nvSpPr>
          <p:cNvPr id="22" name="コンテンツ プレースホルダー 2"/>
          <p:cNvSpPr txBox="1">
            <a:spLocks/>
          </p:cNvSpPr>
          <p:nvPr/>
        </p:nvSpPr>
        <p:spPr>
          <a:xfrm>
            <a:off x="5867400" y="4022449"/>
            <a:ext cx="3941100" cy="2215151"/>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1500" b="1" dirty="0">
              <a:latin typeface="メイリオ" panose="020B0604030504040204" pitchFamily="50" charset="-128"/>
              <a:ea typeface="メイリオ" panose="020B0604030504040204" pitchFamily="50" charset="-128"/>
            </a:endParaRPr>
          </a:p>
          <a:p>
            <a:pPr marL="0" indent="0">
              <a:buNone/>
            </a:pPr>
            <a:endParaRPr lang="en-US" altLang="ja-JP" sz="1500" b="1" dirty="0">
              <a:latin typeface="メイリオ" panose="020B0604030504040204" pitchFamily="50" charset="-128"/>
              <a:ea typeface="メイリオ" panose="020B0604030504040204" pitchFamily="50" charset="-128"/>
            </a:endParaRPr>
          </a:p>
          <a:p>
            <a:pPr marL="0" indent="0">
              <a:buNone/>
            </a:pPr>
            <a:endParaRPr lang="en-US" altLang="ja-JP" sz="1500" b="1" dirty="0">
              <a:latin typeface="メイリオ" panose="020B0604030504040204" pitchFamily="50" charset="-128"/>
              <a:ea typeface="メイリオ" panose="020B0604030504040204" pitchFamily="50" charset="-128"/>
            </a:endParaRPr>
          </a:p>
          <a:p>
            <a:pPr marL="0" indent="0">
              <a:buNone/>
            </a:pPr>
            <a:r>
              <a:rPr lang="ja-JP" altLang="en-US" sz="2400" b="1" dirty="0">
                <a:latin typeface="メイリオ" panose="020B0604030504040204" pitchFamily="50" charset="-128"/>
                <a:ea typeface="メイリオ" panose="020B0604030504040204" pitchFamily="50" charset="-128"/>
              </a:rPr>
              <a:t>　　　</a:t>
            </a:r>
            <a:endParaRPr lang="en-US" altLang="ja-JP" sz="2400" b="1" dirty="0">
              <a:latin typeface="メイリオ" panose="020B0604030504040204" pitchFamily="50" charset="-128"/>
              <a:ea typeface="メイリオ" panose="020B0604030504040204" pitchFamily="50" charset="-128"/>
            </a:endParaRPr>
          </a:p>
          <a:p>
            <a:pPr marL="0" indent="0">
              <a:buNone/>
            </a:pPr>
            <a:endParaRPr lang="en-US" altLang="ja-JP" sz="2400" b="1" dirty="0">
              <a:latin typeface="メイリオ" panose="020B0604030504040204" pitchFamily="50" charset="-128"/>
              <a:ea typeface="メイリオ" panose="020B0604030504040204" pitchFamily="50" charset="-128"/>
            </a:endParaRPr>
          </a:p>
          <a:p>
            <a:pPr marL="0" indent="0">
              <a:buNone/>
            </a:pPr>
            <a:r>
              <a:rPr lang="ja-JP" altLang="en-US" sz="2400" b="1" dirty="0">
                <a:latin typeface="メイリオ" panose="020B0604030504040204" pitchFamily="50" charset="-128"/>
                <a:ea typeface="メイリオ" panose="020B0604030504040204" pitchFamily="50" charset="-128"/>
              </a:rPr>
              <a:t>　　　</a:t>
            </a:r>
            <a:endParaRPr lang="en-US" altLang="ja-JP" sz="1800" b="1" dirty="0">
              <a:latin typeface="メイリオ" panose="020B0604030504040204" pitchFamily="50" charset="-128"/>
              <a:ea typeface="メイリオ" panose="020B0604030504040204" pitchFamily="50" charset="-128"/>
            </a:endParaRPr>
          </a:p>
        </p:txBody>
      </p:sp>
      <p:pic>
        <p:nvPicPr>
          <p:cNvPr id="31" name="図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200" y="1683615"/>
            <a:ext cx="2743200" cy="2057401"/>
          </a:xfrm>
          <a:prstGeom prst="rect">
            <a:avLst/>
          </a:prstGeom>
        </p:spPr>
      </p:pic>
      <p:sp>
        <p:nvSpPr>
          <p:cNvPr id="6" name="正方形/長方形 5"/>
          <p:cNvSpPr/>
          <p:nvPr/>
        </p:nvSpPr>
        <p:spPr>
          <a:xfrm>
            <a:off x="5562600" y="914400"/>
            <a:ext cx="3262432" cy="377026"/>
          </a:xfrm>
          <a:prstGeom prst="rect">
            <a:avLst/>
          </a:prstGeom>
          <a:ln>
            <a:noFill/>
          </a:ln>
        </p:spPr>
        <p:txBody>
          <a:bodyPr vert="horz" lIns="91440" tIns="45720" rIns="91440" bIns="45720" rtlCol="0">
            <a:noAutofit/>
          </a:bodyPr>
          <a:lstStyle/>
          <a:p>
            <a:pPr algn="ctr" defTabSz="685800">
              <a:lnSpc>
                <a:spcPct val="90000"/>
              </a:lnSpc>
              <a:spcBef>
                <a:spcPts val="750"/>
              </a:spcBef>
              <a:buFont typeface="Arial" panose="020B0604020202020204" pitchFamily="34" charset="0"/>
            </a:pPr>
            <a:r>
              <a:rPr lang="ja-JP" altLang="en-US" sz="2000" b="1" dirty="0">
                <a:latin typeface="メイリオ" panose="020B0604030504040204" pitchFamily="50" charset="-128"/>
                <a:ea typeface="メイリオ" panose="020B0604030504040204" pitchFamily="50" charset="-128"/>
              </a:rPr>
              <a:t>啓発・周知</a:t>
            </a:r>
          </a:p>
        </p:txBody>
      </p:sp>
      <p:pic>
        <p:nvPicPr>
          <p:cNvPr id="35" name="図 34"/>
          <p:cNvPicPr>
            <a:picLocks noChangeAspect="1"/>
          </p:cNvPicPr>
          <p:nvPr/>
        </p:nvPicPr>
        <p:blipFill>
          <a:blip r:embed="rId8"/>
          <a:stretch>
            <a:fillRect/>
          </a:stretch>
        </p:blipFill>
        <p:spPr>
          <a:xfrm>
            <a:off x="5673742" y="4490450"/>
            <a:ext cx="2936858" cy="1834151"/>
          </a:xfrm>
          <a:prstGeom prst="rect">
            <a:avLst/>
          </a:prstGeom>
        </p:spPr>
      </p:pic>
      <p:sp>
        <p:nvSpPr>
          <p:cNvPr id="36" name="対角する 2 つの角を丸めた四角形 35"/>
          <p:cNvSpPr/>
          <p:nvPr/>
        </p:nvSpPr>
        <p:spPr>
          <a:xfrm>
            <a:off x="5548093" y="1275054"/>
            <a:ext cx="3141006" cy="401347"/>
          </a:xfrm>
          <a:prstGeom prst="round2DiagRect">
            <a:avLst>
              <a:gd name="adj1" fmla="val 50000"/>
              <a:gd name="adj2" fmla="val 0"/>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7500" bIns="0" rtlCol="0" anchor="t" anchorCtr="0"/>
          <a:lstStyle/>
          <a:p>
            <a:pPr algn="ctr"/>
            <a:r>
              <a:rPr lang="ja-JP" altLang="en-US" sz="1400" b="1" i="1" dirty="0">
                <a:solidFill>
                  <a:schemeClr val="bg1"/>
                </a:solidFill>
                <a:latin typeface="メイリオ" panose="020B0604030504040204" pitchFamily="50" charset="-128"/>
                <a:ea typeface="メイリオ" panose="020B0604030504040204" pitchFamily="50" charset="-128"/>
              </a:rPr>
              <a:t>公用車に燃料電池自動車を導入</a:t>
            </a:r>
          </a:p>
          <a:p>
            <a:pPr algn="ctr"/>
            <a:endParaRPr lang="ja-JP" altLang="en-US" sz="1400" b="1" i="1" dirty="0">
              <a:solidFill>
                <a:schemeClr val="bg1"/>
              </a:solidFill>
              <a:latin typeface="メイリオ" panose="020B0604030504040204" pitchFamily="50" charset="-128"/>
              <a:ea typeface="メイリオ" panose="020B0604030504040204" pitchFamily="50" charset="-128"/>
            </a:endParaRPr>
          </a:p>
        </p:txBody>
      </p:sp>
      <p:sp>
        <p:nvSpPr>
          <p:cNvPr id="37" name="対角する 2 つの角を丸めた四角形 36"/>
          <p:cNvSpPr/>
          <p:nvPr/>
        </p:nvSpPr>
        <p:spPr>
          <a:xfrm>
            <a:off x="5558390" y="4038601"/>
            <a:ext cx="3141006" cy="370197"/>
          </a:xfrm>
          <a:prstGeom prst="round2DiagRect">
            <a:avLst>
              <a:gd name="adj1" fmla="val 50000"/>
              <a:gd name="adj2" fmla="val 0"/>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7500" bIns="0" rtlCol="0" anchor="t" anchorCtr="0"/>
          <a:lstStyle/>
          <a:p>
            <a:pPr algn="ctr"/>
            <a:r>
              <a:rPr lang="ja-JP" altLang="en-US" sz="1400" b="1" i="1" dirty="0">
                <a:solidFill>
                  <a:schemeClr val="bg1"/>
                </a:solidFill>
                <a:latin typeface="メイリオ" panose="020B0604030504040204" pitchFamily="50" charset="-128"/>
                <a:ea typeface="メイリオ" panose="020B0604030504040204" pitchFamily="50" charset="-128"/>
              </a:rPr>
              <a:t>脱炭素セミナーの開催</a:t>
            </a:r>
          </a:p>
        </p:txBody>
      </p:sp>
    </p:spTree>
    <p:extLst>
      <p:ext uri="{BB962C8B-B14F-4D97-AF65-F5344CB8AC3E}">
        <p14:creationId xmlns:p14="http://schemas.microsoft.com/office/powerpoint/2010/main" val="84337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248255" y="6034205"/>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16</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85800" y="1239134"/>
            <a:ext cx="4038600" cy="3990066"/>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空き家対策</a:t>
            </a:r>
            <a:r>
              <a:rPr lang="en-US" altLang="ja-JP" sz="32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ja-JP" altLang="en-US"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農地の取得面積の緩和</a:t>
            </a:r>
            <a:r>
              <a:rPr lang="en-US" altLang="ja-JP"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空き家</a:t>
            </a:r>
            <a:r>
              <a:rPr lang="ja-JP" altLang="en-US" sz="2000" b="1" dirty="0">
                <a:solidFill>
                  <a:schemeClr val="dk1"/>
                </a:solidFill>
                <a:latin typeface="Arial" panose="020B0604020202020204" pitchFamily="34" charset="0"/>
                <a:cs typeface="Arial" panose="020B0604020202020204" pitchFamily="34" charset="0"/>
                <a:sym typeface="Calibri"/>
              </a:rPr>
              <a:t>バンクに登録された空き家とセットで農地を取得</a:t>
            </a:r>
            <a:r>
              <a:rPr lang="ja-JP" altLang="en-US" sz="2000" b="1" dirty="0" smtClean="0">
                <a:solidFill>
                  <a:schemeClr val="dk1"/>
                </a:solidFill>
                <a:latin typeface="Arial" panose="020B0604020202020204" pitchFamily="34" charset="0"/>
                <a:cs typeface="Arial" panose="020B0604020202020204" pitchFamily="34" charset="0"/>
                <a:sym typeface="Calibri"/>
              </a:rPr>
              <a:t>する場合、</a:t>
            </a:r>
            <a:r>
              <a:rPr lang="ja-JP" altLang="en-US" sz="2000" b="1" dirty="0">
                <a:solidFill>
                  <a:schemeClr val="dk1"/>
                </a:solidFill>
                <a:latin typeface="Arial" panose="020B0604020202020204" pitchFamily="34" charset="0"/>
                <a:cs typeface="Arial" panose="020B0604020202020204" pitchFamily="34" charset="0"/>
                <a:sym typeface="Calibri"/>
              </a:rPr>
              <a:t>下限面積の要件</a:t>
            </a:r>
            <a:r>
              <a:rPr lang="ja-JP" altLang="en-US" sz="2000" b="1" dirty="0" smtClean="0">
                <a:solidFill>
                  <a:schemeClr val="dk1"/>
                </a:solidFill>
                <a:latin typeface="Arial" panose="020B0604020202020204" pitchFamily="34" charset="0"/>
                <a:cs typeface="Arial" panose="020B0604020202020204" pitchFamily="34" charset="0"/>
                <a:sym typeface="Calibri"/>
              </a:rPr>
              <a:t>を</a:t>
            </a:r>
            <a:r>
              <a:rPr lang="en-US" altLang="ja-JP" sz="2000" b="1" dirty="0" smtClean="0">
                <a:solidFill>
                  <a:schemeClr val="dk1"/>
                </a:solidFill>
                <a:latin typeface="Arial" panose="020B0604020202020204" pitchFamily="34" charset="0"/>
                <a:cs typeface="Arial" panose="020B0604020202020204" pitchFamily="34" charset="0"/>
                <a:sym typeface="Calibri"/>
              </a:rPr>
              <a:t/>
            </a:r>
            <a:br>
              <a:rPr lang="en-US" altLang="ja-JP" sz="2000" b="1" dirty="0" smtClean="0">
                <a:solidFill>
                  <a:schemeClr val="dk1"/>
                </a:solidFill>
                <a:latin typeface="Arial" panose="020B0604020202020204" pitchFamily="34" charset="0"/>
                <a:cs typeface="Arial" panose="020B0604020202020204" pitchFamily="34" charset="0"/>
                <a:sym typeface="Calibri"/>
              </a:rPr>
            </a:br>
            <a:r>
              <a:rPr lang="en-US" altLang="ja-JP" sz="3200" b="1" dirty="0" smtClean="0">
                <a:solidFill>
                  <a:srgbClr val="FF0000"/>
                </a:solidFill>
                <a:latin typeface="Arial" panose="020B0604020202020204" pitchFamily="34" charset="0"/>
                <a:cs typeface="Arial" panose="020B0604020202020204" pitchFamily="34" charset="0"/>
                <a:sym typeface="Calibri"/>
              </a:rPr>
              <a:t>3000</a:t>
            </a:r>
            <a:r>
              <a:rPr lang="ja-JP" altLang="en-US" sz="3200" b="1" dirty="0" smtClean="0">
                <a:solidFill>
                  <a:srgbClr val="FF0000"/>
                </a:solidFill>
                <a:latin typeface="Arial" panose="020B0604020202020204" pitchFamily="34" charset="0"/>
                <a:cs typeface="Arial" panose="020B0604020202020204" pitchFamily="34" charset="0"/>
                <a:sym typeface="Calibri"/>
              </a:rPr>
              <a:t>㎡から</a:t>
            </a:r>
            <a:r>
              <a:rPr lang="en-US" altLang="ja-JP" sz="3200" b="1" dirty="0" smtClean="0">
                <a:solidFill>
                  <a:srgbClr val="FF0000"/>
                </a:solidFill>
                <a:latin typeface="Arial" panose="020B0604020202020204" pitchFamily="34" charset="0"/>
                <a:cs typeface="Arial" panose="020B0604020202020204" pitchFamily="34" charset="0"/>
                <a:sym typeface="Calibri"/>
              </a:rPr>
              <a:t>100㎡</a:t>
            </a:r>
            <a:r>
              <a:rPr lang="ja-JP" altLang="en-US" sz="3200" b="1" dirty="0">
                <a:solidFill>
                  <a:srgbClr val="FF0000"/>
                </a:solidFill>
                <a:latin typeface="Arial" panose="020B0604020202020204" pitchFamily="34" charset="0"/>
                <a:cs typeface="Arial" panose="020B0604020202020204" pitchFamily="34" charset="0"/>
                <a:sym typeface="Calibri"/>
              </a:rPr>
              <a:t>に</a:t>
            </a:r>
            <a:r>
              <a:rPr lang="en-US" altLang="ja-JP" sz="3200" b="1" dirty="0" smtClean="0">
                <a:solidFill>
                  <a:srgbClr val="FF0000"/>
                </a:solidFill>
                <a:latin typeface="Arial" panose="020B0604020202020204" pitchFamily="34" charset="0"/>
                <a:cs typeface="Arial" panose="020B0604020202020204" pitchFamily="34" charset="0"/>
                <a:sym typeface="Calibri"/>
              </a:rPr>
              <a:t/>
            </a:r>
            <a:br>
              <a:rPr lang="en-US" altLang="ja-JP" sz="3200" b="1" dirty="0" smtClean="0">
                <a:solidFill>
                  <a:srgbClr val="FF0000"/>
                </a:solidFill>
                <a:latin typeface="Arial" panose="020B0604020202020204" pitchFamily="34" charset="0"/>
                <a:cs typeface="Arial" panose="020B0604020202020204" pitchFamily="34" charset="0"/>
                <a:sym typeface="Calibri"/>
              </a:rPr>
            </a:br>
            <a:r>
              <a:rPr lang="ja-JP" altLang="en-US" sz="2000" b="1" dirty="0" smtClean="0">
                <a:solidFill>
                  <a:schemeClr val="dk1"/>
                </a:solidFill>
                <a:latin typeface="Arial" panose="020B0604020202020204" pitchFamily="34" charset="0"/>
                <a:cs typeface="Arial" panose="020B0604020202020204" pitchFamily="34" charset="0"/>
                <a:sym typeface="Calibri"/>
              </a:rPr>
              <a:t>引き下げました。</a:t>
            </a:r>
            <a:endParaRPr lang="en-US"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720917" y="626466"/>
            <a:ext cx="728775" cy="28225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451200"/>
            <a:ext cx="2521240" cy="502525"/>
          </a:xfrm>
          <a:prstGeom prst="rect">
            <a:avLst/>
          </a:prstGeom>
        </p:spPr>
      </p:pic>
      <p:cxnSp>
        <p:nvCxnSpPr>
          <p:cNvPr id="11" name="直線コネクタ 10"/>
          <p:cNvCxnSpPr/>
          <p:nvPr/>
        </p:nvCxnSpPr>
        <p:spPr>
          <a:xfrm>
            <a:off x="381000" y="998730"/>
            <a:ext cx="9144000" cy="0"/>
          </a:xfrm>
          <a:prstGeom prst="line">
            <a:avLst/>
          </a:prstGeom>
          <a:ln>
            <a:solidFill>
              <a:srgbClr val="002060"/>
            </a:solidFill>
          </a:ln>
        </p:spPr>
        <p:style>
          <a:lnRef idx="2">
            <a:schemeClr val="accent3"/>
          </a:lnRef>
          <a:fillRef idx="0">
            <a:schemeClr val="accent3"/>
          </a:fillRef>
          <a:effectRef idx="1">
            <a:schemeClr val="accent3"/>
          </a:effectRef>
          <a:fontRef idx="minor">
            <a:schemeClr val="tx1"/>
          </a:fontRef>
        </p:style>
      </p:cxnSp>
      <p:pic>
        <p:nvPicPr>
          <p:cNvPr id="6" name="図 5"/>
          <p:cNvPicPr>
            <a:picLocks noChangeAspect="1"/>
          </p:cNvPicPr>
          <p:nvPr/>
        </p:nvPicPr>
        <p:blipFill>
          <a:blip r:embed="rId5"/>
          <a:stretch>
            <a:fillRect/>
          </a:stretch>
        </p:blipFill>
        <p:spPr>
          <a:xfrm>
            <a:off x="5988115" y="4932307"/>
            <a:ext cx="3262300" cy="1158307"/>
          </a:xfrm>
          <a:prstGeom prst="rect">
            <a:avLst/>
          </a:prstGeom>
        </p:spPr>
      </p:pic>
      <p:pic>
        <p:nvPicPr>
          <p:cNvPr id="12" name="図 11"/>
          <p:cNvPicPr>
            <a:picLocks noChangeAspect="1"/>
          </p:cNvPicPr>
          <p:nvPr/>
        </p:nvPicPr>
        <p:blipFill>
          <a:blip r:embed="rId6"/>
          <a:stretch>
            <a:fillRect/>
          </a:stretch>
        </p:blipFill>
        <p:spPr>
          <a:xfrm>
            <a:off x="5494102" y="2568791"/>
            <a:ext cx="3226815" cy="2502352"/>
          </a:xfrm>
          <a:prstGeom prst="rect">
            <a:avLst/>
          </a:prstGeom>
        </p:spPr>
      </p:pic>
      <p:pic>
        <p:nvPicPr>
          <p:cNvPr id="13" name="図 12"/>
          <p:cNvPicPr>
            <a:picLocks noChangeAspect="1"/>
          </p:cNvPicPr>
          <p:nvPr/>
        </p:nvPicPr>
        <p:blipFill>
          <a:blip r:embed="rId7"/>
          <a:stretch>
            <a:fillRect/>
          </a:stretch>
        </p:blipFill>
        <p:spPr>
          <a:xfrm>
            <a:off x="5718085" y="1502229"/>
            <a:ext cx="3451442" cy="1275744"/>
          </a:xfrm>
          <a:prstGeom prst="rect">
            <a:avLst/>
          </a:prstGeom>
        </p:spPr>
      </p:pic>
      <p:sp>
        <p:nvSpPr>
          <p:cNvPr id="16" name="タイトル 11"/>
          <p:cNvSpPr txBox="1">
            <a:spLocks/>
          </p:cNvSpPr>
          <p:nvPr/>
        </p:nvSpPr>
        <p:spPr>
          <a:xfrm>
            <a:off x="1009650" y="506340"/>
            <a:ext cx="7886700" cy="502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ja-JP" altLang="en-US" sz="2215" dirty="0" smtClean="0">
                <a:solidFill>
                  <a:schemeClr val="accent6">
                    <a:lumMod val="75000"/>
                  </a:schemeClr>
                </a:solidFill>
                <a:latin typeface="ＭＳ Ｐゴシック" panose="020B0600070205080204" pitchFamily="50" charset="-128"/>
                <a:ea typeface="ＭＳ Ｐゴシック" panose="020B0600070205080204" pitchFamily="50" charset="-128"/>
              </a:rPr>
              <a:t>「まち」の取組事例</a:t>
            </a:r>
            <a:endParaRPr lang="ja-JP" altLang="en-US" sz="2215" dirty="0">
              <a:solidFill>
                <a:schemeClr val="accent6">
                  <a:lumMod val="75000"/>
                </a:schemeClr>
              </a:solidFill>
              <a:latin typeface="ＭＳ Ｐゴシック" panose="020B0600070205080204" pitchFamily="50" charset="-128"/>
              <a:ea typeface="ＭＳ Ｐゴシック" panose="020B0600070205080204" pitchFamily="50" charset="-128"/>
            </a:endParaRPr>
          </a:p>
        </p:txBody>
      </p:sp>
      <p:pic>
        <p:nvPicPr>
          <p:cNvPr id="14" name="図 13"/>
          <p:cNvPicPr>
            <a:picLocks noChangeAspect="1"/>
          </p:cNvPicPr>
          <p:nvPr/>
        </p:nvPicPr>
        <p:blipFill>
          <a:blip r:embed="rId8"/>
          <a:stretch>
            <a:fillRect/>
          </a:stretch>
        </p:blipFill>
        <p:spPr>
          <a:xfrm>
            <a:off x="703041" y="4662224"/>
            <a:ext cx="1936561" cy="1794777"/>
          </a:xfrm>
          <a:prstGeom prst="rect">
            <a:avLst/>
          </a:prstGeom>
        </p:spPr>
      </p:pic>
    </p:spTree>
    <p:extLst>
      <p:ext uri="{BB962C8B-B14F-4D97-AF65-F5344CB8AC3E}">
        <p14:creationId xmlns:p14="http://schemas.microsoft.com/office/powerpoint/2010/main" val="3908342333"/>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5130244" y="1066800"/>
            <a:ext cx="3590673" cy="1905000"/>
          </a:xfrm>
          <a:prstGeom prst="rect">
            <a:avLst/>
          </a:prstGeom>
          <a:ln>
            <a:solidFill>
              <a:schemeClr val="tx1"/>
            </a:solidFill>
          </a:ln>
        </p:spPr>
      </p:pic>
      <p:sp>
        <p:nvSpPr>
          <p:cNvPr id="100" name="Shape 100"/>
          <p:cNvSpPr txBox="1">
            <a:spLocks noGrp="1"/>
          </p:cNvSpPr>
          <p:nvPr>
            <p:ph type="sldNum" sz="quarter" idx="12"/>
          </p:nvPr>
        </p:nvSpPr>
        <p:spPr>
          <a:xfrm>
            <a:off x="7315200" y="6459579"/>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17</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85800" y="1239134"/>
            <a:ext cx="4038600" cy="5161666"/>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6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職員研修会</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自治体における</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の</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取組方法などを説明</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6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グループワーク</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各課の事業が</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の推進</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にどうつながるか意見交換</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endParaRPr lang="en-US" sz="20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268889"/>
            <a:ext cx="2521240" cy="502525"/>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t="5448" r="8007" b="19962"/>
          <a:stretch/>
        </p:blipFill>
        <p:spPr>
          <a:xfrm>
            <a:off x="8720917" y="536456"/>
            <a:ext cx="728775" cy="28225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361190"/>
            <a:ext cx="2521240" cy="502525"/>
          </a:xfrm>
          <a:prstGeom prst="rect">
            <a:avLst/>
          </a:prstGeom>
        </p:spPr>
      </p:pic>
      <p:sp>
        <p:nvSpPr>
          <p:cNvPr id="10" name="タイトル 11"/>
          <p:cNvSpPr txBox="1">
            <a:spLocks/>
          </p:cNvSpPr>
          <p:nvPr/>
        </p:nvSpPr>
        <p:spPr>
          <a:xfrm>
            <a:off x="952500" y="406194"/>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a:solidFill>
                  <a:schemeClr val="accent2">
                    <a:lumMod val="50000"/>
                  </a:schemeClr>
                </a:solidFill>
                <a:latin typeface="ＭＳ Ｐゴシック" panose="020B0600070205080204" pitchFamily="50" charset="-128"/>
                <a:ea typeface="ＭＳ Ｐゴシック" panose="020B0600070205080204" pitchFamily="50" charset="-128"/>
              </a:rPr>
              <a:t>その他（市職員への取組）</a:t>
            </a:r>
          </a:p>
        </p:txBody>
      </p:sp>
      <p:cxnSp>
        <p:nvCxnSpPr>
          <p:cNvPr id="11" name="直線コネクタ 10"/>
          <p:cNvCxnSpPr/>
          <p:nvPr/>
        </p:nvCxnSpPr>
        <p:spPr>
          <a:xfrm>
            <a:off x="381000" y="908720"/>
            <a:ext cx="9144000" cy="0"/>
          </a:xfrm>
          <a:prstGeom prst="line">
            <a:avLst/>
          </a:prstGeom>
          <a:ln>
            <a:solidFill>
              <a:srgbClr val="002060"/>
            </a:solidFill>
          </a:ln>
        </p:spPr>
        <p:style>
          <a:lnRef idx="2">
            <a:schemeClr val="accent3"/>
          </a:lnRef>
          <a:fillRef idx="0">
            <a:schemeClr val="accent3"/>
          </a:fillRef>
          <a:effectRef idx="1">
            <a:schemeClr val="accent3"/>
          </a:effectRef>
          <a:fontRef idx="minor">
            <a:schemeClr val="tx1"/>
          </a:fontRef>
        </p:style>
      </p:cxnSp>
      <p:pic>
        <p:nvPicPr>
          <p:cNvPr id="4" name="図 3"/>
          <p:cNvPicPr>
            <a:picLocks noChangeAspect="1"/>
          </p:cNvPicPr>
          <p:nvPr/>
        </p:nvPicPr>
        <p:blipFill rotWithShape="1">
          <a:blip r:embed="rId6" cstate="print">
            <a:extLst>
              <a:ext uri="{28A0092B-C50C-407E-A947-70E740481C1C}">
                <a14:useLocalDpi xmlns:a14="http://schemas.microsoft.com/office/drawing/2010/main" val="0"/>
              </a:ext>
            </a:extLst>
          </a:blip>
          <a:srcRect t="-3100" r="9279" b="33976"/>
          <a:stretch/>
        </p:blipFill>
        <p:spPr>
          <a:xfrm>
            <a:off x="5791201" y="2644459"/>
            <a:ext cx="3533087" cy="2018907"/>
          </a:xfrm>
          <a:prstGeom prst="rect">
            <a:avLst/>
          </a:prstGeom>
        </p:spPr>
      </p:pic>
      <p:pic>
        <p:nvPicPr>
          <p:cNvPr id="5" name="図 4"/>
          <p:cNvPicPr>
            <a:picLocks noChangeAspect="1"/>
          </p:cNvPicPr>
          <p:nvPr/>
        </p:nvPicPr>
        <p:blipFill>
          <a:blip r:embed="rId7"/>
          <a:stretch>
            <a:fillRect/>
          </a:stretch>
        </p:blipFill>
        <p:spPr>
          <a:xfrm>
            <a:off x="5311945" y="4298917"/>
            <a:ext cx="2898061" cy="2256466"/>
          </a:xfrm>
          <a:prstGeom prst="rect">
            <a:avLst/>
          </a:prstGeom>
        </p:spPr>
      </p:pic>
    </p:spTree>
    <p:extLst>
      <p:ext uri="{BB962C8B-B14F-4D97-AF65-F5344CB8AC3E}">
        <p14:creationId xmlns:p14="http://schemas.microsoft.com/office/powerpoint/2010/main" val="3739163139"/>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315200" y="6459579"/>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18</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85800" y="1105754"/>
            <a:ext cx="8458200" cy="4914046"/>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グリーン」グローカル人材育成事業</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（地方創生推進交付</a:t>
            </a:r>
            <a:r>
              <a:rPr lang="ja-JP" altLang="en-US"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金</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対象</a:t>
            </a:r>
            <a:r>
              <a:rPr lang="ja-JP" altLang="en-US" sz="2400" b="1" dirty="0" smtClean="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ライフスタイル・ビジネススタイルの変革を促す「グリーン」の</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観点を取り入れ、若者が姫路地域で活躍する機会を提供</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することにより、グローカル人材を育成していきます。</a:t>
            </a:r>
            <a:endPar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720917" y="581461"/>
            <a:ext cx="728775" cy="28225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451200"/>
            <a:ext cx="2521240" cy="502525"/>
          </a:xfrm>
          <a:prstGeom prst="rect">
            <a:avLst/>
          </a:prstGeom>
        </p:spPr>
      </p:pic>
      <p:sp>
        <p:nvSpPr>
          <p:cNvPr id="10" name="タイトル 11"/>
          <p:cNvSpPr txBox="1">
            <a:spLocks/>
          </p:cNvSpPr>
          <p:nvPr/>
        </p:nvSpPr>
        <p:spPr>
          <a:xfrm>
            <a:off x="952500" y="451199"/>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a:solidFill>
                  <a:schemeClr val="accent2">
                    <a:lumMod val="50000"/>
                  </a:schemeClr>
                </a:solidFill>
                <a:latin typeface="ＭＳ Ｐゴシック" panose="020B0600070205080204" pitchFamily="50" charset="-128"/>
                <a:ea typeface="ＭＳ Ｐゴシック" panose="020B0600070205080204" pitchFamily="50" charset="-128"/>
              </a:rPr>
              <a:t>令和</a:t>
            </a:r>
            <a:r>
              <a:rPr lang="en-US" altLang="ja-JP" sz="2215" dirty="0">
                <a:solidFill>
                  <a:schemeClr val="accent2">
                    <a:lumMod val="50000"/>
                  </a:schemeClr>
                </a:solidFill>
                <a:latin typeface="ＭＳ Ｐゴシック" panose="020B0600070205080204" pitchFamily="50" charset="-128"/>
                <a:ea typeface="ＭＳ Ｐゴシック" panose="020B0600070205080204" pitchFamily="50" charset="-128"/>
              </a:rPr>
              <a:t>4</a:t>
            </a:r>
            <a:r>
              <a:rPr lang="ja-JP" altLang="en-US" sz="2215" dirty="0">
                <a:solidFill>
                  <a:schemeClr val="accent2">
                    <a:lumMod val="50000"/>
                  </a:schemeClr>
                </a:solidFill>
                <a:latin typeface="ＭＳ Ｐゴシック" panose="020B0600070205080204" pitchFamily="50" charset="-128"/>
                <a:ea typeface="ＭＳ Ｐゴシック" panose="020B0600070205080204" pitchFamily="50" charset="-128"/>
              </a:rPr>
              <a:t>年度の取組について</a:t>
            </a:r>
          </a:p>
        </p:txBody>
      </p:sp>
      <p:cxnSp>
        <p:nvCxnSpPr>
          <p:cNvPr id="11" name="直線コネクタ 10"/>
          <p:cNvCxnSpPr/>
          <p:nvPr/>
        </p:nvCxnSpPr>
        <p:spPr>
          <a:xfrm>
            <a:off x="381000" y="998730"/>
            <a:ext cx="9144000" cy="0"/>
          </a:xfrm>
          <a:prstGeom prst="line">
            <a:avLst/>
          </a:prstGeom>
          <a:ln>
            <a:solidFill>
              <a:srgbClr val="00206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66784262"/>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1"/>
          <p:cNvSpPr>
            <a:spLocks noChangeArrowheads="1"/>
          </p:cNvSpPr>
          <p:nvPr/>
        </p:nvSpPr>
        <p:spPr bwMode="auto">
          <a:xfrm>
            <a:off x="1342061" y="2934991"/>
            <a:ext cx="3385914" cy="494009"/>
          </a:xfrm>
          <a:prstGeom prst="roundRect">
            <a:avLst>
              <a:gd name="adj" fmla="val 4532"/>
            </a:avLst>
          </a:prstGeom>
          <a:solidFill>
            <a:srgbClr val="FFFFFF"/>
          </a:solidFill>
          <a:ln w="12700">
            <a:solidFill>
              <a:srgbClr val="A5A5A5"/>
            </a:solidFill>
            <a:round/>
            <a:headEnd/>
            <a:tailEnd/>
          </a:ln>
          <a:effectLst>
            <a:outerShdw dist="107763" dir="2700000" algn="ctr" rotWithShape="0">
              <a:srgbClr val="868686">
                <a:alpha val="50000"/>
              </a:srgbClr>
            </a:outerShdw>
          </a:effectLst>
        </p:spPr>
        <p:txBody>
          <a:bodyPr vert="horz" wrap="square" lIns="91440" tIns="45720" rIns="91440" bIns="45720" numCol="1" anchor="t" anchorCtr="0" compatLnSpc="1">
            <a:prstTxWarp prst="textNoShape">
              <a:avLst/>
            </a:prstTxWarp>
          </a:bodyPr>
          <a:lstStyle>
            <a:lvl1pPr indent="104775"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04775" algn="l"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70C0"/>
                </a:solidFill>
                <a:effectLst/>
                <a:latin typeface="+mn-ea"/>
                <a:ea typeface="+mn-ea"/>
                <a:cs typeface="Times New Roman" panose="02020603050405020304" pitchFamily="18" charset="0"/>
              </a:rPr>
              <a:t>★</a:t>
            </a:r>
            <a:r>
              <a:rPr kumimoji="0" lang="ja-JP" altLang="en-US" sz="1600" b="0" i="0" u="none" strike="noStrike" cap="none" normalizeH="0" baseline="0" dirty="0" smtClean="0">
                <a:ln>
                  <a:noFill/>
                </a:ln>
                <a:solidFill>
                  <a:srgbClr val="0070C0"/>
                </a:solidFill>
                <a:effectLst/>
                <a:latin typeface="+mn-ea"/>
                <a:ea typeface="+mn-ea"/>
                <a:cs typeface="Times New Roman" panose="02020603050405020304" pitchFamily="18" charset="0"/>
              </a:rPr>
              <a:t>「稼ぐ力」が向上するしごとづくり</a:t>
            </a:r>
            <a:endParaRPr kumimoji="0" lang="ja-JP" altLang="en-US" sz="1600" b="0" i="0" u="none" strike="noStrike" cap="none" normalizeH="0" baseline="0" dirty="0" smtClean="0">
              <a:ln>
                <a:noFill/>
              </a:ln>
              <a:solidFill>
                <a:schemeClr val="tx1"/>
              </a:solidFill>
              <a:effectLst/>
              <a:latin typeface="+mn-ea"/>
              <a:ea typeface="+mn-ea"/>
            </a:endParaRPr>
          </a:p>
        </p:txBody>
      </p:sp>
      <p:sp>
        <p:nvSpPr>
          <p:cNvPr id="13" name="AutoShape 20"/>
          <p:cNvSpPr>
            <a:spLocks noChangeArrowheads="1"/>
          </p:cNvSpPr>
          <p:nvPr/>
        </p:nvSpPr>
        <p:spPr bwMode="auto">
          <a:xfrm>
            <a:off x="5178025" y="2919059"/>
            <a:ext cx="3555395" cy="554946"/>
          </a:xfrm>
          <a:prstGeom prst="roundRect">
            <a:avLst>
              <a:gd name="adj" fmla="val 4532"/>
            </a:avLst>
          </a:prstGeom>
          <a:solidFill>
            <a:srgbClr val="FFFFFF"/>
          </a:solidFill>
          <a:ln w="12700">
            <a:solidFill>
              <a:srgbClr val="A5A5A5"/>
            </a:solidFill>
            <a:round/>
            <a:headEnd/>
            <a:tailEnd/>
          </a:ln>
          <a:effectLst>
            <a:outerShdw dist="107763" dir="2700000" algn="ctr" rotWithShape="0">
              <a:srgbClr val="868686">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rgbClr val="0070C0"/>
                </a:solidFill>
                <a:effectLst/>
                <a:latin typeface="+mn-ea"/>
                <a:ea typeface="+mn-ea"/>
                <a:cs typeface="Times New Roman" panose="02020603050405020304" pitchFamily="18" charset="0"/>
              </a:rPr>
              <a:t>★「地域価値」を高める担い手づくり</a:t>
            </a:r>
            <a:endParaRPr kumimoji="0" lang="ja-JP" altLang="ja-JP" sz="1600" b="0" i="0" u="none" strike="noStrike" cap="none" normalizeH="0" baseline="0" dirty="0" smtClean="0">
              <a:ln>
                <a:noFill/>
              </a:ln>
              <a:solidFill>
                <a:schemeClr val="tx1"/>
              </a:solidFill>
              <a:effectLst/>
              <a:latin typeface="+mn-ea"/>
              <a:ea typeface="+mn-ea"/>
            </a:endParaRPr>
          </a:p>
        </p:txBody>
      </p:sp>
      <p:sp>
        <p:nvSpPr>
          <p:cNvPr id="14" name="AutoShape 19"/>
          <p:cNvSpPr>
            <a:spLocks noChangeArrowheads="1"/>
          </p:cNvSpPr>
          <p:nvPr/>
        </p:nvSpPr>
        <p:spPr bwMode="auto">
          <a:xfrm>
            <a:off x="2030224" y="4070376"/>
            <a:ext cx="5701036" cy="483749"/>
          </a:xfrm>
          <a:prstGeom prst="roundRect">
            <a:avLst>
              <a:gd name="adj" fmla="val 4120"/>
            </a:avLst>
          </a:prstGeom>
          <a:solidFill>
            <a:srgbClr val="FFFFFF"/>
          </a:solidFill>
          <a:ln w="12700">
            <a:solidFill>
              <a:srgbClr val="A5A5A5"/>
            </a:solidFill>
            <a:round/>
            <a:headEnd/>
            <a:tailEnd/>
          </a:ln>
          <a:effectLst>
            <a:outerShdw dist="107763" dir="2700000" algn="ctr" rotWithShape="0">
              <a:srgbClr val="868686">
                <a:alpha val="50000"/>
              </a:srgbClr>
            </a:outerShdw>
          </a:effectLst>
        </p:spPr>
        <p:txBody>
          <a:bodyPr vert="horz" wrap="square" lIns="91440" tIns="45720" rIns="91440" bIns="45720" numCol="1" anchor="t" anchorCtr="0" compatLnSpc="1">
            <a:prstTxWarp prst="textNoShape">
              <a:avLst/>
            </a:prstTxWarp>
          </a:bodyPr>
          <a:lstStyle>
            <a:lvl1pPr indent="571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715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smtClean="0">
                <a:ln>
                  <a:noFill/>
                </a:ln>
                <a:solidFill>
                  <a:srgbClr val="0070C0"/>
                </a:solidFill>
                <a:effectLst/>
                <a:latin typeface="+mn-ea"/>
                <a:ea typeface="+mn-ea"/>
                <a:cs typeface="Times New Roman" panose="02020603050405020304" pitchFamily="18" charset="0"/>
              </a:rPr>
              <a:t>★社会情勢の変化に対応し「地域価値」を生み出すまちづくり</a:t>
            </a:r>
            <a:endParaRPr kumimoji="0" lang="en-US" altLang="ja-JP" sz="1600" b="0" i="0" u="none" strike="noStrike" cap="none" normalizeH="0" baseline="0" dirty="0" smtClean="0">
              <a:ln>
                <a:noFill/>
              </a:ln>
              <a:solidFill>
                <a:srgbClr val="0070C0"/>
              </a:solidFill>
              <a:effectLst/>
              <a:latin typeface="+mn-ea"/>
              <a:ea typeface="+mn-ea"/>
              <a:cs typeface="Times New Roman" panose="02020603050405020304" pitchFamily="18" charset="0"/>
            </a:endParaRPr>
          </a:p>
          <a:p>
            <a:pPr lvl="0"/>
            <a:endParaRPr kumimoji="0" lang="ja-JP" altLang="en-US" sz="1600" dirty="0">
              <a:latin typeface="+mn-ea"/>
              <a:ea typeface="+mn-ea"/>
            </a:endParaRPr>
          </a:p>
          <a:p>
            <a:pPr lvl="0"/>
            <a:endParaRPr kumimoji="0" lang="ja-JP" altLang="ja-JP" sz="1600" b="0" i="0" u="none" strike="noStrike" cap="none" normalizeH="0" baseline="0" dirty="0" smtClean="0">
              <a:ln>
                <a:noFill/>
              </a:ln>
              <a:solidFill>
                <a:schemeClr val="tx1"/>
              </a:solidFill>
              <a:effectLst/>
              <a:latin typeface="+mn-ea"/>
              <a:ea typeface="+mn-ea"/>
            </a:endParaRPr>
          </a:p>
          <a:p>
            <a:pPr marL="0" marR="0" lvl="0" indent="5715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dirty="0" smtClean="0">
              <a:ln>
                <a:noFill/>
              </a:ln>
              <a:solidFill>
                <a:schemeClr val="tx1"/>
              </a:solidFill>
              <a:effectLst/>
              <a:latin typeface="+mn-ea"/>
              <a:ea typeface="+mn-ea"/>
            </a:endParaRPr>
          </a:p>
        </p:txBody>
      </p:sp>
      <p:sp>
        <p:nvSpPr>
          <p:cNvPr id="15" name="AutoShape 18"/>
          <p:cNvSpPr>
            <a:spLocks noChangeArrowheads="1"/>
          </p:cNvSpPr>
          <p:nvPr/>
        </p:nvSpPr>
        <p:spPr bwMode="auto">
          <a:xfrm>
            <a:off x="991108" y="2536617"/>
            <a:ext cx="1036567" cy="442333"/>
          </a:xfrm>
          <a:prstGeom prst="roundRect">
            <a:avLst>
              <a:gd name="adj" fmla="val 16667"/>
            </a:avLst>
          </a:prstGeom>
          <a:gradFill rotWithShape="0">
            <a:gsLst>
              <a:gs pos="0">
                <a:srgbClr val="A5A5A5"/>
              </a:gs>
              <a:gs pos="100000">
                <a:srgbClr val="525252"/>
              </a:gs>
            </a:gsLst>
            <a:lin ang="2700000" scaled="1"/>
          </a:gradFill>
          <a:ln w="12700">
            <a:solidFill>
              <a:srgbClr val="F2F2F2"/>
            </a:solidFill>
            <a:round/>
            <a:headEnd/>
            <a:tailEnd/>
          </a:ln>
          <a:effectLst/>
          <a:extLst>
            <a:ext uri="{AF507438-7753-43E0-B8FC-AC1667EBCBE1}">
              <a14:hiddenEffects xmlns:a14="http://schemas.microsoft.com/office/drawing/2010/main">
                <a:effectLst>
                  <a:outerShdw sy="50000" kx="-2453608" rotWithShape="0">
                    <a:srgbClr val="DBDBDB">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smtClean="0">
                <a:ln>
                  <a:noFill/>
                </a:ln>
                <a:solidFill>
                  <a:srgbClr val="FFFFFF"/>
                </a:solidFill>
                <a:effectLst/>
                <a:latin typeface="Meiryo UI" panose="020B0604030504040204" pitchFamily="50" charset="-128"/>
                <a:ea typeface="Meiryo UI" panose="020B0604030504040204" pitchFamily="50" charset="-128"/>
                <a:cs typeface="Times New Roman" panose="02020603050405020304" pitchFamily="18" charset="0"/>
              </a:rPr>
              <a:t>しごと</a:t>
            </a:r>
            <a:endParaRPr kumimoji="0" lang="ja-JP" altLang="ja-JP" sz="2000" b="0" i="0" u="none" strike="noStrike" cap="none" normalizeH="0" baseline="0" dirty="0" smtClean="0">
              <a:ln>
                <a:noFill/>
              </a:ln>
              <a:solidFill>
                <a:schemeClr val="tx1"/>
              </a:solidFill>
              <a:effectLst/>
              <a:latin typeface="Arial" panose="020B0604020202020204" pitchFamily="34" charset="0"/>
            </a:endParaRPr>
          </a:p>
        </p:txBody>
      </p:sp>
      <p:sp>
        <p:nvSpPr>
          <p:cNvPr id="16" name="AutoShape 17"/>
          <p:cNvSpPr>
            <a:spLocks noChangeArrowheads="1"/>
          </p:cNvSpPr>
          <p:nvPr/>
        </p:nvSpPr>
        <p:spPr bwMode="auto">
          <a:xfrm>
            <a:off x="7951295" y="2528900"/>
            <a:ext cx="917140" cy="409519"/>
          </a:xfrm>
          <a:prstGeom prst="roundRect">
            <a:avLst>
              <a:gd name="adj" fmla="val 16667"/>
            </a:avLst>
          </a:prstGeom>
          <a:gradFill rotWithShape="0">
            <a:gsLst>
              <a:gs pos="0">
                <a:srgbClr val="A5A5A5"/>
              </a:gs>
              <a:gs pos="100000">
                <a:srgbClr val="525252"/>
              </a:gs>
            </a:gsLst>
            <a:lin ang="2700000" scaled="1"/>
          </a:gradFill>
          <a:ln w="12700">
            <a:solidFill>
              <a:srgbClr val="F2F2F2"/>
            </a:solidFill>
            <a:round/>
            <a:headEnd/>
            <a:tailEnd/>
          </a:ln>
          <a:effectLst/>
          <a:extLst>
            <a:ext uri="{AF507438-7753-43E0-B8FC-AC1667EBCBE1}">
              <a14:hiddenEffects xmlns:a14="http://schemas.microsoft.com/office/drawing/2010/main">
                <a:effectLst>
                  <a:outerShdw sy="50000" kx="-2453608" rotWithShape="0">
                    <a:srgbClr val="DBDBDB">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smtClean="0">
                <a:ln>
                  <a:noFill/>
                </a:ln>
                <a:solidFill>
                  <a:srgbClr val="FFFFFF"/>
                </a:solidFill>
                <a:effectLst/>
                <a:latin typeface="Meiryo UI" panose="020B0604030504040204" pitchFamily="50" charset="-128"/>
                <a:ea typeface="Meiryo UI" panose="020B0604030504040204" pitchFamily="50" charset="-128"/>
                <a:cs typeface="Times New Roman" panose="02020603050405020304" pitchFamily="18" charset="0"/>
              </a:rPr>
              <a:t>ひ　と</a:t>
            </a:r>
            <a:endParaRPr kumimoji="0" lang="ja-JP" altLang="ja-JP" sz="2000" b="0" i="0" u="none" strike="noStrike" cap="none" normalizeH="0" baseline="0" smtClean="0">
              <a:ln>
                <a:noFill/>
              </a:ln>
              <a:solidFill>
                <a:schemeClr val="tx1"/>
              </a:solidFill>
              <a:effectLst/>
              <a:latin typeface="Arial" panose="020B0604020202020204" pitchFamily="34" charset="0"/>
            </a:endParaRPr>
          </a:p>
        </p:txBody>
      </p:sp>
      <p:sp>
        <p:nvSpPr>
          <p:cNvPr id="17" name="AutoShape 16"/>
          <p:cNvSpPr>
            <a:spLocks noChangeArrowheads="1"/>
          </p:cNvSpPr>
          <p:nvPr/>
        </p:nvSpPr>
        <p:spPr bwMode="auto">
          <a:xfrm>
            <a:off x="1079963" y="4012160"/>
            <a:ext cx="992659" cy="403710"/>
          </a:xfrm>
          <a:prstGeom prst="roundRect">
            <a:avLst>
              <a:gd name="adj" fmla="val 16667"/>
            </a:avLst>
          </a:prstGeom>
          <a:gradFill rotWithShape="0">
            <a:gsLst>
              <a:gs pos="0">
                <a:srgbClr val="A5A5A5"/>
              </a:gs>
              <a:gs pos="100000">
                <a:srgbClr val="525252"/>
              </a:gs>
            </a:gsLst>
            <a:lin ang="2700000" scaled="1"/>
          </a:gradFill>
          <a:ln w="12700">
            <a:solidFill>
              <a:srgbClr val="F2F2F2"/>
            </a:solidFill>
            <a:round/>
            <a:headEnd/>
            <a:tailEnd/>
          </a:ln>
          <a:effectLst/>
          <a:extLst>
            <a:ext uri="{AF507438-7753-43E0-B8FC-AC1667EBCBE1}">
              <a14:hiddenEffects xmlns:a14="http://schemas.microsoft.com/office/drawing/2010/main">
                <a:effectLst>
                  <a:outerShdw sy="50000" kx="-2453608" rotWithShape="0">
                    <a:srgbClr val="DBDBDB">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smtClean="0">
                <a:ln>
                  <a:noFill/>
                </a:ln>
                <a:solidFill>
                  <a:srgbClr val="FFFFFF"/>
                </a:solidFill>
                <a:effectLst/>
                <a:latin typeface="Meiryo UI" panose="020B0604030504040204" pitchFamily="50" charset="-128"/>
                <a:ea typeface="Meiryo UI" panose="020B0604030504040204" pitchFamily="50" charset="-128"/>
                <a:cs typeface="Times New Roman" panose="02020603050405020304" pitchFamily="18" charset="0"/>
              </a:rPr>
              <a:t>ま　ち</a:t>
            </a:r>
            <a:endParaRPr kumimoji="0" lang="ja-JP" altLang="ja-JP" sz="2000" b="0" i="0" u="none" strike="noStrike" cap="none" normalizeH="0" baseline="0" smtClean="0">
              <a:ln>
                <a:noFill/>
              </a:ln>
              <a:solidFill>
                <a:schemeClr val="tx1"/>
              </a:solidFill>
              <a:effectLst/>
              <a:latin typeface="Arial" panose="020B0604020202020204" pitchFamily="34" charset="0"/>
            </a:endParaRPr>
          </a:p>
        </p:txBody>
      </p:sp>
      <p:sp>
        <p:nvSpPr>
          <p:cNvPr id="19" name="AutoShape 14"/>
          <p:cNvSpPr>
            <a:spLocks noChangeArrowheads="1"/>
          </p:cNvSpPr>
          <p:nvPr/>
        </p:nvSpPr>
        <p:spPr bwMode="auto">
          <a:xfrm>
            <a:off x="3087688" y="11485563"/>
            <a:ext cx="504825" cy="468312"/>
          </a:xfrm>
          <a:prstGeom prst="upArrow">
            <a:avLst>
              <a:gd name="adj1" fmla="val 49870"/>
              <a:gd name="adj2" fmla="val 47898"/>
            </a:avLst>
          </a:prstGeom>
          <a:gradFill rotWithShape="0">
            <a:gsLst>
              <a:gs pos="0">
                <a:srgbClr val="FFFFFF"/>
              </a:gs>
              <a:gs pos="100000">
                <a:srgbClr val="DBDBDB"/>
              </a:gs>
            </a:gsLst>
            <a:lin ang="5400000" scaled="1"/>
          </a:gradFill>
          <a:ln w="12700">
            <a:solidFill>
              <a:srgbClr val="C9C9C9"/>
            </a:solidFill>
            <a:miter lim="800000"/>
            <a:headEnd/>
            <a:tailEnd/>
          </a:ln>
          <a:effectLst>
            <a:outerShdw dist="28398" dir="3806097" algn="ctr" rotWithShape="0">
              <a:srgbClr val="525252">
                <a:alpha val="50000"/>
              </a:srgb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0" name="AutoShape 13"/>
          <p:cNvSpPr>
            <a:spLocks noChangeArrowheads="1"/>
          </p:cNvSpPr>
          <p:nvPr/>
        </p:nvSpPr>
        <p:spPr bwMode="auto">
          <a:xfrm>
            <a:off x="7688263" y="11485563"/>
            <a:ext cx="504825" cy="468312"/>
          </a:xfrm>
          <a:prstGeom prst="upArrow">
            <a:avLst>
              <a:gd name="adj1" fmla="val 49870"/>
              <a:gd name="adj2" fmla="val 47898"/>
            </a:avLst>
          </a:prstGeom>
          <a:gradFill rotWithShape="0">
            <a:gsLst>
              <a:gs pos="0">
                <a:srgbClr val="FFFFFF"/>
              </a:gs>
              <a:gs pos="100000">
                <a:srgbClr val="DBDBDB"/>
              </a:gs>
            </a:gsLst>
            <a:lin ang="5400000" scaled="1"/>
          </a:gradFill>
          <a:ln w="12700">
            <a:solidFill>
              <a:srgbClr val="C9C9C9"/>
            </a:solidFill>
            <a:miter lim="800000"/>
            <a:headEnd/>
            <a:tailEnd/>
          </a:ln>
          <a:effectLst>
            <a:outerShdw dist="28398" dir="3806097" algn="ctr" rotWithShape="0">
              <a:srgbClr val="525252">
                <a:alpha val="50000"/>
              </a:srgb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1" name="AutoShape 12"/>
          <p:cNvSpPr>
            <a:spLocks noChangeArrowheads="1"/>
          </p:cNvSpPr>
          <p:nvPr/>
        </p:nvSpPr>
        <p:spPr bwMode="auto">
          <a:xfrm>
            <a:off x="3354388" y="11828463"/>
            <a:ext cx="504825" cy="468312"/>
          </a:xfrm>
          <a:prstGeom prst="upArrow">
            <a:avLst>
              <a:gd name="adj1" fmla="val 49870"/>
              <a:gd name="adj2" fmla="val 47898"/>
            </a:avLst>
          </a:prstGeom>
          <a:gradFill rotWithShape="0">
            <a:gsLst>
              <a:gs pos="0">
                <a:srgbClr val="FFFFFF"/>
              </a:gs>
              <a:gs pos="100000">
                <a:srgbClr val="DBDBDB"/>
              </a:gs>
            </a:gsLst>
            <a:lin ang="5400000" scaled="1"/>
          </a:gradFill>
          <a:ln w="12700">
            <a:solidFill>
              <a:srgbClr val="C9C9C9"/>
            </a:solidFill>
            <a:miter lim="800000"/>
            <a:headEnd/>
            <a:tailEnd/>
          </a:ln>
          <a:effectLst>
            <a:outerShdw dist="28398" dir="3806097" algn="ctr" rotWithShape="0">
              <a:srgbClr val="525252">
                <a:alpha val="50000"/>
              </a:srgb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11"/>
          <p:cNvSpPr>
            <a:spLocks noChangeArrowheads="1"/>
          </p:cNvSpPr>
          <p:nvPr/>
        </p:nvSpPr>
        <p:spPr bwMode="auto">
          <a:xfrm>
            <a:off x="7421563" y="11828463"/>
            <a:ext cx="504825" cy="468312"/>
          </a:xfrm>
          <a:prstGeom prst="upArrow">
            <a:avLst>
              <a:gd name="adj1" fmla="val 49870"/>
              <a:gd name="adj2" fmla="val 47898"/>
            </a:avLst>
          </a:prstGeom>
          <a:gradFill rotWithShape="0">
            <a:gsLst>
              <a:gs pos="0">
                <a:srgbClr val="FFFFFF"/>
              </a:gs>
              <a:gs pos="100000">
                <a:srgbClr val="DBDBDB"/>
              </a:gs>
            </a:gsLst>
            <a:lin ang="5400000" scaled="1"/>
          </a:gradFill>
          <a:ln w="12700">
            <a:solidFill>
              <a:srgbClr val="C9C9C9"/>
            </a:solidFill>
            <a:miter lim="800000"/>
            <a:headEnd/>
            <a:tailEnd/>
          </a:ln>
          <a:effectLst>
            <a:outerShdw dist="28398" dir="3806097" algn="ctr" rotWithShape="0">
              <a:srgbClr val="525252">
                <a:alpha val="50000"/>
              </a:srgb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052" name="AutoShape 3"/>
          <p:cNvSpPr>
            <a:spLocks noChangeArrowheads="1"/>
          </p:cNvSpPr>
          <p:nvPr/>
        </p:nvSpPr>
        <p:spPr bwMode="auto">
          <a:xfrm>
            <a:off x="497505" y="587382"/>
            <a:ext cx="9001000" cy="5856953"/>
          </a:xfrm>
          <a:prstGeom prst="roundRect">
            <a:avLst>
              <a:gd name="adj" fmla="val 3546"/>
            </a:avLst>
          </a:prstGeom>
          <a:noFill/>
          <a:ln w="57150" cap="rnd">
            <a:solidFill>
              <a:srgbClr val="7F7F7F"/>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3" name="AutoShape 2"/>
          <p:cNvSpPr>
            <a:spLocks noChangeArrowheads="1"/>
          </p:cNvSpPr>
          <p:nvPr/>
        </p:nvSpPr>
        <p:spPr bwMode="auto">
          <a:xfrm>
            <a:off x="4290654" y="2536504"/>
            <a:ext cx="1472436" cy="290513"/>
          </a:xfrm>
          <a:prstGeom prst="curvedDownArrow">
            <a:avLst>
              <a:gd name="adj1" fmla="val 83607"/>
              <a:gd name="adj2" fmla="val 167213"/>
              <a:gd name="adj3" fmla="val 33333"/>
            </a:avLst>
          </a:prstGeom>
          <a:gradFill rotWithShape="0">
            <a:gsLst>
              <a:gs pos="0">
                <a:srgbClr val="A5A5A5"/>
              </a:gs>
              <a:gs pos="100000">
                <a:srgbClr val="525252"/>
              </a:gs>
            </a:gsLst>
            <a:lin ang="2700000" scaled="1"/>
          </a:gradFill>
          <a:ln w="12700">
            <a:solidFill>
              <a:srgbClr val="F2F2F2"/>
            </a:solidFill>
            <a:miter lim="800000"/>
            <a:headEnd/>
            <a:tailEnd/>
          </a:ln>
          <a:effectLst>
            <a:outerShdw sy="50000" kx="-2453608" rotWithShape="0">
              <a:srgbClr val="DBDBDB">
                <a:alpha val="50000"/>
              </a:srgb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054" name="AutoShape 1"/>
          <p:cNvSpPr>
            <a:spLocks noChangeArrowheads="1"/>
          </p:cNvSpPr>
          <p:nvPr/>
        </p:nvSpPr>
        <p:spPr bwMode="auto">
          <a:xfrm rot="10800000">
            <a:off x="4187916" y="3606320"/>
            <a:ext cx="1482832" cy="282575"/>
          </a:xfrm>
          <a:prstGeom prst="curvedDownArrow">
            <a:avLst>
              <a:gd name="adj1" fmla="val 85955"/>
              <a:gd name="adj2" fmla="val 171910"/>
              <a:gd name="adj3" fmla="val 33333"/>
            </a:avLst>
          </a:prstGeom>
          <a:gradFill rotWithShape="0">
            <a:gsLst>
              <a:gs pos="0">
                <a:srgbClr val="A5A5A5"/>
              </a:gs>
              <a:gs pos="100000">
                <a:srgbClr val="525252"/>
              </a:gs>
            </a:gsLst>
            <a:lin ang="2700000" scaled="1"/>
          </a:gradFill>
          <a:ln w="12700">
            <a:solidFill>
              <a:srgbClr val="F2F2F2"/>
            </a:solidFill>
            <a:miter lim="800000"/>
            <a:headEnd/>
            <a:tailEnd/>
          </a:ln>
          <a:effectLst>
            <a:outerShdw sy="50000" kx="-2453608" rotWithShape="0">
              <a:srgbClr val="DBDBDB">
                <a:alpha val="50000"/>
              </a:srgb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056" name="Rectangle 44"/>
          <p:cNvSpPr>
            <a:spLocks noChangeArrowheads="1"/>
          </p:cNvSpPr>
          <p:nvPr/>
        </p:nvSpPr>
        <p:spPr bwMode="auto">
          <a:xfrm>
            <a:off x="2487613" y="370775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4248150" algn="l"/>
              </a:tabLst>
              <a:defRPr>
                <a:solidFill>
                  <a:schemeClr val="tx1"/>
                </a:solidFill>
                <a:latin typeface="Arial" panose="020B0604020202020204" pitchFamily="34" charset="0"/>
              </a:defRPr>
            </a:lvl1pPr>
            <a:lvl2pPr eaLnBrk="0" hangingPunct="0">
              <a:tabLst>
                <a:tab pos="4248150" algn="l"/>
              </a:tabLst>
              <a:defRPr>
                <a:solidFill>
                  <a:schemeClr val="tx1"/>
                </a:solidFill>
                <a:latin typeface="Arial" panose="020B0604020202020204" pitchFamily="34" charset="0"/>
              </a:defRPr>
            </a:lvl2pPr>
            <a:lvl3pPr eaLnBrk="0" hangingPunct="0">
              <a:tabLst>
                <a:tab pos="4248150" algn="l"/>
              </a:tabLst>
              <a:defRPr>
                <a:solidFill>
                  <a:schemeClr val="tx1"/>
                </a:solidFill>
                <a:latin typeface="Arial" panose="020B0604020202020204" pitchFamily="34" charset="0"/>
              </a:defRPr>
            </a:lvl3pPr>
            <a:lvl4pPr eaLnBrk="0" hangingPunct="0">
              <a:tabLst>
                <a:tab pos="4248150" algn="l"/>
              </a:tabLst>
              <a:defRPr>
                <a:solidFill>
                  <a:schemeClr val="tx1"/>
                </a:solidFill>
                <a:latin typeface="Arial" panose="020B0604020202020204" pitchFamily="34" charset="0"/>
              </a:defRPr>
            </a:lvl4pPr>
            <a:lvl5pPr eaLnBrk="0" hangingPunct="0">
              <a:tabLst>
                <a:tab pos="4248150" algn="l"/>
              </a:tabLst>
              <a:defRPr>
                <a:solidFill>
                  <a:schemeClr val="tx1"/>
                </a:solidFill>
                <a:latin typeface="Arial" panose="020B0604020202020204" pitchFamily="34" charset="0"/>
              </a:defRPr>
            </a:lvl5pPr>
            <a:lvl6pPr eaLnBrk="0" fontAlgn="base" hangingPunct="0">
              <a:spcBef>
                <a:spcPct val="0"/>
              </a:spcBef>
              <a:spcAft>
                <a:spcPct val="0"/>
              </a:spcAft>
              <a:tabLst>
                <a:tab pos="4248150" algn="l"/>
              </a:tabLst>
              <a:defRPr>
                <a:solidFill>
                  <a:schemeClr val="tx1"/>
                </a:solidFill>
                <a:latin typeface="Arial" panose="020B0604020202020204" pitchFamily="34" charset="0"/>
              </a:defRPr>
            </a:lvl6pPr>
            <a:lvl7pPr eaLnBrk="0" fontAlgn="base" hangingPunct="0">
              <a:spcBef>
                <a:spcPct val="0"/>
              </a:spcBef>
              <a:spcAft>
                <a:spcPct val="0"/>
              </a:spcAft>
              <a:tabLst>
                <a:tab pos="4248150" algn="l"/>
              </a:tabLst>
              <a:defRPr>
                <a:solidFill>
                  <a:schemeClr val="tx1"/>
                </a:solidFill>
                <a:latin typeface="Arial" panose="020B0604020202020204" pitchFamily="34" charset="0"/>
              </a:defRPr>
            </a:lvl7pPr>
            <a:lvl8pPr eaLnBrk="0" fontAlgn="base" hangingPunct="0">
              <a:spcBef>
                <a:spcPct val="0"/>
              </a:spcBef>
              <a:spcAft>
                <a:spcPct val="0"/>
              </a:spcAft>
              <a:tabLst>
                <a:tab pos="4248150" algn="l"/>
              </a:tabLst>
              <a:defRPr>
                <a:solidFill>
                  <a:schemeClr val="tx1"/>
                </a:solidFill>
                <a:latin typeface="Arial" panose="020B0604020202020204" pitchFamily="34" charset="0"/>
              </a:defRPr>
            </a:lvl8pPr>
            <a:lvl9pPr eaLnBrk="0" fontAlgn="base" hangingPunct="0">
              <a:spcBef>
                <a:spcPct val="0"/>
              </a:spcBef>
              <a:spcAft>
                <a:spcPct val="0"/>
              </a:spcAft>
              <a:tabLst>
                <a:tab pos="4248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248150" algn="l"/>
              </a:tabLst>
            </a:pPr>
            <a:endParaRPr kumimoji="0" lang="ja-JP" altLang="ja-JP"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248150" algn="l"/>
              </a:tabLst>
            </a:pP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a:xfrm>
            <a:off x="7338265" y="6250660"/>
            <a:ext cx="2311400" cy="365125"/>
          </a:xfrm>
        </p:spPr>
        <p:txBody>
          <a:bodyPr/>
          <a:lstStyle/>
          <a:p>
            <a:pPr>
              <a:defRPr/>
            </a:pPr>
            <a:fld id="{95CEA91F-3AE9-49A3-B8CF-26513DF2060D}" type="slidenum">
              <a:rPr lang="en-US" altLang="ja-JP" smtClean="0"/>
              <a:pPr>
                <a:defRPr/>
              </a:pPr>
              <a:t>2</a:t>
            </a:fld>
            <a:endParaRPr lang="en-US" altLang="ja-JP" dirty="0"/>
          </a:p>
        </p:txBody>
      </p:sp>
      <p:sp>
        <p:nvSpPr>
          <p:cNvPr id="2" name="正方形/長方形 1"/>
          <p:cNvSpPr/>
          <p:nvPr/>
        </p:nvSpPr>
        <p:spPr>
          <a:xfrm>
            <a:off x="1509696" y="907571"/>
            <a:ext cx="6518131" cy="1323439"/>
          </a:xfrm>
          <a:prstGeom prst="rect">
            <a:avLst/>
          </a:prstGeom>
          <a:noFill/>
        </p:spPr>
        <p:txBody>
          <a:bodyPr wrap="none" lIns="91440" tIns="45720" rIns="91440" bIns="45720">
            <a:spAutoFit/>
          </a:bodyPr>
          <a:lstStyle/>
          <a:p>
            <a:pPr algn="ctr"/>
            <a:r>
              <a:rPr lang="ja-JP" altLang="en-US" sz="4000" b="1" cap="none" spc="0" dirty="0" smtClean="0">
                <a:ln w="10160">
                  <a:solidFill>
                    <a:schemeClr val="accent5"/>
                  </a:solidFill>
                  <a:prstDash val="solid"/>
                </a:ln>
                <a:effectLst>
                  <a:outerShdw blurRad="38100" dist="22860" dir="5400000" algn="tl" rotWithShape="0">
                    <a:srgbClr val="000000">
                      <a:alpha val="30000"/>
                    </a:srgbClr>
                  </a:outerShdw>
                </a:effectLst>
              </a:rPr>
              <a:t>「ひと」と「しごと」の好循環</a:t>
            </a:r>
            <a:endParaRPr lang="en-US" altLang="ja-JP" sz="4000" b="1" cap="none" spc="0" dirty="0" smtClean="0">
              <a:ln w="10160">
                <a:solidFill>
                  <a:schemeClr val="accent5"/>
                </a:solidFill>
                <a:prstDash val="solid"/>
              </a:ln>
              <a:effectLst>
                <a:outerShdw blurRad="38100" dist="22860" dir="5400000" algn="tl" rotWithShape="0">
                  <a:srgbClr val="000000">
                    <a:alpha val="30000"/>
                  </a:srgbClr>
                </a:outerShdw>
              </a:effectLst>
            </a:endParaRPr>
          </a:p>
          <a:p>
            <a:pPr algn="ctr"/>
            <a:r>
              <a:rPr lang="ja-JP" altLang="en-US" sz="4000" b="1" dirty="0">
                <a:ln w="10160">
                  <a:solidFill>
                    <a:schemeClr val="accent5"/>
                  </a:solidFill>
                  <a:prstDash val="solid"/>
                </a:ln>
                <a:effectLst>
                  <a:outerShdw blurRad="38100" dist="22860" dir="5400000" algn="tl" rotWithShape="0">
                    <a:srgbClr val="000000">
                      <a:alpha val="30000"/>
                    </a:srgbClr>
                  </a:outerShdw>
                </a:effectLst>
              </a:rPr>
              <a:t>それ</a:t>
            </a:r>
            <a:r>
              <a:rPr lang="ja-JP" altLang="en-US" sz="4000" b="1" dirty="0" smtClean="0">
                <a:ln w="10160">
                  <a:solidFill>
                    <a:schemeClr val="accent5"/>
                  </a:solidFill>
                  <a:prstDash val="solid"/>
                </a:ln>
                <a:effectLst>
                  <a:outerShdw blurRad="38100" dist="22860" dir="5400000" algn="tl" rotWithShape="0">
                    <a:srgbClr val="000000">
                      <a:alpha val="30000"/>
                    </a:srgbClr>
                  </a:outerShdw>
                </a:effectLst>
              </a:rPr>
              <a:t>を支える「まち」の活性化</a:t>
            </a:r>
            <a:endParaRPr lang="ja-JP" altLang="en-US" sz="40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3" name="正方形/長方形 2"/>
          <p:cNvSpPr/>
          <p:nvPr/>
        </p:nvSpPr>
        <p:spPr>
          <a:xfrm>
            <a:off x="1065972" y="5275881"/>
            <a:ext cx="7938392" cy="769441"/>
          </a:xfrm>
          <a:prstGeom prst="rect">
            <a:avLst/>
          </a:prstGeom>
          <a:noFill/>
        </p:spPr>
        <p:txBody>
          <a:bodyPr wrap="none" lIns="91440" tIns="45720" rIns="91440" bIns="45720">
            <a:spAutoFit/>
          </a:bodyPr>
          <a:lstStyle/>
          <a:p>
            <a:pPr algn="ctr"/>
            <a:r>
              <a:rPr lang="en-US" altLang="ja-JP"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SDGs</a:t>
            </a:r>
            <a:r>
              <a:rPr lang="ja-JP"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を</a:t>
            </a:r>
            <a:r>
              <a:rPr lang="ja-JP" altLang="en-US"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キー</a:t>
            </a:r>
            <a:r>
              <a:rPr lang="ja-JP" altLang="en-US" sz="44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に</a:t>
            </a:r>
            <a:r>
              <a:rPr lang="ja-JP" altLang="en-US"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ひめじ</a:t>
            </a:r>
            <a:r>
              <a:rPr lang="ja-JP" altLang="en-US" sz="44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創生</a:t>
            </a:r>
            <a:r>
              <a:rPr lang="ja-JP" alt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rPr>
              <a:t>を推進</a:t>
            </a:r>
            <a:endParaRPr lang="ja-JP" alt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ea"/>
              <a:ea typeface="+mn-ea"/>
            </a:endParaRPr>
          </a:p>
        </p:txBody>
      </p:sp>
    </p:spTree>
    <p:extLst>
      <p:ext uri="{BB962C8B-B14F-4D97-AF65-F5344CB8AC3E}">
        <p14:creationId xmlns:p14="http://schemas.microsoft.com/office/powerpoint/2010/main" val="2313348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47555" y="989728"/>
            <a:ext cx="8220456" cy="830997"/>
          </a:xfrm>
          <a:prstGeom prst="rect">
            <a:avLst/>
          </a:prstGeom>
          <a:noFill/>
        </p:spPr>
        <p:txBody>
          <a:bodyPr wrap="square" rtlCol="0">
            <a:spAutoFit/>
          </a:bodyPr>
          <a:lstStyle/>
          <a:p>
            <a:pPr algn="ctr"/>
            <a:r>
              <a:rPr lang="ja-JP" altLang="en-US" dirty="0">
                <a:solidFill>
                  <a:schemeClr val="accent3">
                    <a:lumMod val="50000"/>
                  </a:schemeClr>
                </a:solidFill>
                <a:latin typeface="ＭＳ Ｐゴシック" panose="020B0600070205080204" pitchFamily="50" charset="-128"/>
              </a:rPr>
              <a:t>姫路市ＳＤＧｓ未来都市　</a:t>
            </a:r>
            <a:endParaRPr lang="en-US" altLang="ja-JP" dirty="0">
              <a:solidFill>
                <a:schemeClr val="accent3">
                  <a:lumMod val="50000"/>
                </a:schemeClr>
              </a:solidFill>
              <a:latin typeface="ＭＳ Ｐゴシック" panose="020B0600070205080204" pitchFamily="50" charset="-128"/>
            </a:endParaRPr>
          </a:p>
          <a:p>
            <a:pPr algn="ctr"/>
            <a:r>
              <a:rPr lang="ja-JP" altLang="en-US" dirty="0">
                <a:solidFill>
                  <a:schemeClr val="accent3">
                    <a:lumMod val="50000"/>
                  </a:schemeClr>
                </a:solidFill>
                <a:latin typeface="ＭＳ Ｐゴシック" panose="020B0600070205080204" pitchFamily="50" charset="-128"/>
              </a:rPr>
              <a:t>～世界をつなぐ</a:t>
            </a:r>
            <a:r>
              <a:rPr lang="en-US" altLang="ja-JP" dirty="0">
                <a:solidFill>
                  <a:schemeClr val="accent3">
                    <a:lumMod val="50000"/>
                  </a:schemeClr>
                </a:solidFill>
                <a:latin typeface="ＭＳ Ｐゴシック" panose="020B0600070205080204" pitchFamily="50" charset="-128"/>
              </a:rPr>
              <a:t>SDGs</a:t>
            </a:r>
            <a:r>
              <a:rPr lang="ja-JP" altLang="en-US" dirty="0">
                <a:solidFill>
                  <a:schemeClr val="accent3">
                    <a:lumMod val="50000"/>
                  </a:schemeClr>
                </a:solidFill>
                <a:latin typeface="ＭＳ Ｐゴシック" panose="020B0600070205080204" pitchFamily="50" charset="-128"/>
              </a:rPr>
              <a:t>推進都市ひめじの夢～</a:t>
            </a:r>
          </a:p>
        </p:txBody>
      </p:sp>
      <p:sp>
        <p:nvSpPr>
          <p:cNvPr id="2048" name="Rectangle 91"/>
          <p:cNvSpPr>
            <a:spLocks noChangeArrowheads="1"/>
          </p:cNvSpPr>
          <p:nvPr/>
        </p:nvSpPr>
        <p:spPr bwMode="auto">
          <a:xfrm>
            <a:off x="3106739" y="1549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8" name="正方形/長方形 67"/>
          <p:cNvSpPr/>
          <p:nvPr/>
        </p:nvSpPr>
        <p:spPr>
          <a:xfrm>
            <a:off x="666942" y="2166614"/>
            <a:ext cx="4879592" cy="2573077"/>
          </a:xfrm>
          <a:prstGeom prst="rect">
            <a:avLst/>
          </a:prstGeom>
        </p:spPr>
        <p:txBody>
          <a:bodyPr wrap="square">
            <a:spAutoFit/>
          </a:bodyPr>
          <a:lstStyle/>
          <a:p>
            <a:pPr>
              <a:lnSpc>
                <a:spcPts val="2800"/>
              </a:lnSpc>
            </a:pPr>
            <a:r>
              <a:rPr lang="en-US" altLang="ja-JP" sz="2000" dirty="0"/>
              <a:t>【2030</a:t>
            </a:r>
            <a:r>
              <a:rPr lang="ja-JP" altLang="en-US" sz="2000" dirty="0"/>
              <a:t>年のあるべき姿</a:t>
            </a:r>
            <a:r>
              <a:rPr lang="en-US" altLang="ja-JP" sz="2000" dirty="0"/>
              <a:t>】</a:t>
            </a:r>
            <a:r>
              <a:rPr lang="ja-JP" altLang="en-US" sz="2000" dirty="0"/>
              <a:t>　</a:t>
            </a:r>
          </a:p>
          <a:p>
            <a:pPr>
              <a:lnSpc>
                <a:spcPts val="2800"/>
              </a:lnSpc>
            </a:pPr>
            <a:r>
              <a:rPr lang="ja-JP" altLang="en-US" sz="2000" dirty="0"/>
              <a:t>姫路市は</a:t>
            </a:r>
            <a:r>
              <a:rPr lang="en-US" altLang="ja-JP" sz="2000" dirty="0"/>
              <a:t>SDGs</a:t>
            </a:r>
            <a:r>
              <a:rPr lang="ja-JP" altLang="en-US" sz="2000" dirty="0"/>
              <a:t>未来都市を推進することにより、国際人材（グローカル人材）を育成します。当市で郷土愛を育み、脱炭素型のライフスタイルを身につけた</a:t>
            </a:r>
            <a:r>
              <a:rPr lang="en-US" altLang="ja-JP" sz="2000" dirty="0"/>
              <a:t>SDGs</a:t>
            </a:r>
            <a:r>
              <a:rPr lang="ja-JP" altLang="en-US" sz="2000" dirty="0"/>
              <a:t>マインドを持つ若者が、姫路地域で活躍しつつ、海外と本国をつなぐ「架け橋」となっている姿を目指す。</a:t>
            </a:r>
          </a:p>
        </p:txBody>
      </p:sp>
      <p:sp>
        <p:nvSpPr>
          <p:cNvPr id="69" name="正方形/長方形 68"/>
          <p:cNvSpPr/>
          <p:nvPr/>
        </p:nvSpPr>
        <p:spPr>
          <a:xfrm>
            <a:off x="3272831" y="5994285"/>
            <a:ext cx="6961069" cy="400110"/>
          </a:xfrm>
          <a:prstGeom prst="rect">
            <a:avLst/>
          </a:prstGeom>
        </p:spPr>
        <p:txBody>
          <a:bodyPr wrap="square">
            <a:spAutoFit/>
          </a:bodyPr>
          <a:lstStyle/>
          <a:p>
            <a:r>
              <a:rPr lang="ja-JP" altLang="en-US" sz="2000" u="sng" dirty="0">
                <a:solidFill>
                  <a:srgbClr val="0070C0"/>
                </a:solidFill>
              </a:rPr>
              <a:t>姫路市は令和</a:t>
            </a:r>
            <a:r>
              <a:rPr lang="en-US" altLang="ja-JP" sz="2000" u="sng" dirty="0">
                <a:solidFill>
                  <a:srgbClr val="0070C0"/>
                </a:solidFill>
              </a:rPr>
              <a:t>3</a:t>
            </a:r>
            <a:r>
              <a:rPr lang="ja-JP" altLang="en-US" sz="2000" u="sng" dirty="0">
                <a:solidFill>
                  <a:srgbClr val="0070C0"/>
                </a:solidFill>
              </a:rPr>
              <a:t>年</a:t>
            </a:r>
            <a:r>
              <a:rPr lang="en-US" altLang="ja-JP" sz="2000" u="sng" dirty="0">
                <a:solidFill>
                  <a:srgbClr val="0070C0"/>
                </a:solidFill>
              </a:rPr>
              <a:t>5</a:t>
            </a:r>
            <a:r>
              <a:rPr lang="ja-JP" altLang="en-US" sz="2000" u="sng" dirty="0">
                <a:solidFill>
                  <a:srgbClr val="0070C0"/>
                </a:solidFill>
              </a:rPr>
              <a:t>月に</a:t>
            </a:r>
            <a:r>
              <a:rPr lang="en-US" altLang="ja-JP" sz="2000" u="sng" dirty="0">
                <a:solidFill>
                  <a:srgbClr val="0070C0"/>
                </a:solidFill>
              </a:rPr>
              <a:t>SDGs</a:t>
            </a:r>
            <a:r>
              <a:rPr lang="ja-JP" altLang="en-US" sz="2000" u="sng" dirty="0">
                <a:solidFill>
                  <a:srgbClr val="0070C0"/>
                </a:solidFill>
              </a:rPr>
              <a:t>未来都市に選定されました。</a:t>
            </a:r>
          </a:p>
        </p:txBody>
      </p:sp>
      <p:sp>
        <p:nvSpPr>
          <p:cNvPr id="6" name="正方形/長方形 5"/>
          <p:cNvSpPr/>
          <p:nvPr/>
        </p:nvSpPr>
        <p:spPr>
          <a:xfrm>
            <a:off x="550708" y="5214343"/>
            <a:ext cx="5112061" cy="584775"/>
          </a:xfrm>
          <a:prstGeom prst="rect">
            <a:avLst/>
          </a:prstGeom>
        </p:spPr>
        <p:txBody>
          <a:bodyPr wrap="square">
            <a:spAutoFit/>
          </a:bodyPr>
          <a:lstStyle/>
          <a:p>
            <a:r>
              <a:rPr lang="en-US" altLang="ja-JP" sz="1600" dirty="0"/>
              <a:t>※</a:t>
            </a:r>
            <a:r>
              <a:rPr lang="ja-JP" altLang="en-US" sz="1600" dirty="0"/>
              <a:t>グローカルとはグローバルと</a:t>
            </a:r>
            <a:r>
              <a:rPr lang="ja-JP" altLang="en-US" sz="1600" dirty="0" smtClean="0"/>
              <a:t>ローカルを合わせた</a:t>
            </a:r>
            <a:endParaRPr lang="en-US" altLang="ja-JP" sz="1600" dirty="0" smtClean="0"/>
          </a:p>
          <a:p>
            <a:r>
              <a:rPr lang="ja-JP" altLang="en-US" sz="1600" dirty="0"/>
              <a:t>　</a:t>
            </a:r>
            <a:r>
              <a:rPr lang="ja-JP" altLang="en-US" sz="1600" dirty="0" smtClean="0"/>
              <a:t> 造語</a:t>
            </a:r>
            <a:r>
              <a:rPr lang="ja-JP" altLang="en-US" sz="1600" dirty="0"/>
              <a:t>で、地域に住み世界</a:t>
            </a:r>
            <a:r>
              <a:rPr lang="ja-JP" altLang="en-US" sz="1600" dirty="0" smtClean="0"/>
              <a:t>で活躍</a:t>
            </a:r>
            <a:r>
              <a:rPr lang="ja-JP" altLang="en-US" sz="1600" dirty="0"/>
              <a:t>することです</a:t>
            </a:r>
          </a:p>
        </p:txBody>
      </p:sp>
      <p:pic>
        <p:nvPicPr>
          <p:cNvPr id="3" name="図 2"/>
          <p:cNvPicPr>
            <a:picLocks noChangeAspect="1"/>
          </p:cNvPicPr>
          <p:nvPr/>
        </p:nvPicPr>
        <p:blipFill>
          <a:blip r:embed="rId3"/>
          <a:stretch>
            <a:fillRect/>
          </a:stretch>
        </p:blipFill>
        <p:spPr>
          <a:xfrm>
            <a:off x="5763090" y="458670"/>
            <a:ext cx="3739303" cy="5287678"/>
          </a:xfrm>
          <a:prstGeom prst="rect">
            <a:avLst/>
          </a:prstGeom>
        </p:spPr>
      </p:pic>
      <p:sp>
        <p:nvSpPr>
          <p:cNvPr id="4" name="スライド番号プレースホルダー 3"/>
          <p:cNvSpPr>
            <a:spLocks noGrp="1"/>
          </p:cNvSpPr>
          <p:nvPr>
            <p:ph type="sldNum" sz="quarter" idx="12"/>
          </p:nvPr>
        </p:nvSpPr>
        <p:spPr>
          <a:xfrm>
            <a:off x="7338265" y="5949280"/>
            <a:ext cx="2311400" cy="365125"/>
          </a:xfrm>
        </p:spPr>
        <p:txBody>
          <a:bodyPr/>
          <a:lstStyle/>
          <a:p>
            <a:pPr>
              <a:defRPr/>
            </a:pPr>
            <a:fld id="{6FD6BE65-1A69-4B6D-833F-D9C4DBCB47B9}" type="slidenum">
              <a:rPr lang="en-US" altLang="ja-JP" smtClean="0"/>
              <a:pPr>
                <a:defRPr/>
              </a:pPr>
              <a:t>3</a:t>
            </a:fld>
            <a:endParaRPr lang="en-US" altLang="ja-JP" dirty="0"/>
          </a:p>
        </p:txBody>
      </p:sp>
      <p:sp>
        <p:nvSpPr>
          <p:cNvPr id="10" name="テキスト ボックス 9"/>
          <p:cNvSpPr txBox="1"/>
          <p:nvPr/>
        </p:nvSpPr>
        <p:spPr>
          <a:xfrm>
            <a:off x="803576" y="458670"/>
            <a:ext cx="8220456" cy="400110"/>
          </a:xfrm>
          <a:prstGeom prst="rect">
            <a:avLst/>
          </a:prstGeom>
          <a:noFill/>
        </p:spPr>
        <p:txBody>
          <a:bodyPr wrap="square" rtlCol="0">
            <a:spAutoFit/>
          </a:bodyPr>
          <a:lstStyle/>
          <a:p>
            <a:pPr algn="ctr"/>
            <a:r>
              <a:rPr lang="ja-JP" altLang="en-US" sz="2000" dirty="0" smtClean="0">
                <a:latin typeface="ＭＳ Ｐゴシック" panose="020B0600070205080204" pitchFamily="50" charset="-128"/>
              </a:rPr>
              <a:t>ＳＤＧｓに</a:t>
            </a:r>
            <a:r>
              <a:rPr lang="ja-JP" altLang="en-US" sz="2000" dirty="0">
                <a:latin typeface="ＭＳ Ｐゴシック" panose="020B0600070205080204" pitchFamily="50" charset="-128"/>
              </a:rPr>
              <a:t>ついて</a:t>
            </a:r>
            <a:endParaRPr lang="en-US" altLang="ja-JP" sz="2000" dirty="0">
              <a:latin typeface="ＭＳ Ｐゴシック" panose="020B0600070205080204" pitchFamily="50" charset="-128"/>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t="5448" r="8007" b="19962"/>
          <a:stretch/>
        </p:blipFill>
        <p:spPr>
          <a:xfrm>
            <a:off x="8720917" y="548680"/>
            <a:ext cx="728775" cy="282254"/>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653" y="368660"/>
            <a:ext cx="2521240" cy="502525"/>
          </a:xfrm>
          <a:prstGeom prst="rect">
            <a:avLst/>
          </a:prstGeom>
        </p:spPr>
      </p:pic>
      <p:cxnSp>
        <p:nvCxnSpPr>
          <p:cNvPr id="13" name="直線コネクタ 12"/>
          <p:cNvCxnSpPr/>
          <p:nvPr/>
        </p:nvCxnSpPr>
        <p:spPr>
          <a:xfrm>
            <a:off x="418653" y="908720"/>
            <a:ext cx="91440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1209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ハート 24"/>
          <p:cNvSpPr/>
          <p:nvPr/>
        </p:nvSpPr>
        <p:spPr>
          <a:xfrm>
            <a:off x="1406554" y="5632305"/>
            <a:ext cx="150812" cy="176213"/>
          </a:xfrm>
          <a:prstGeom prst="heart">
            <a:avLst/>
          </a:prstGeom>
          <a:solidFill>
            <a:srgbClr val="FCD8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円/楕円 62"/>
          <p:cNvSpPr/>
          <p:nvPr/>
        </p:nvSpPr>
        <p:spPr>
          <a:xfrm>
            <a:off x="5879660" y="2453629"/>
            <a:ext cx="3609926" cy="2530837"/>
          </a:xfrm>
          <a:prstGeom prst="ellipse">
            <a:avLst/>
          </a:prstGeom>
          <a:solidFill>
            <a:srgbClr val="FFCC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a:p>
        </p:txBody>
      </p:sp>
      <p:sp>
        <p:nvSpPr>
          <p:cNvPr id="27" name="円/楕円 83"/>
          <p:cNvSpPr/>
          <p:nvPr/>
        </p:nvSpPr>
        <p:spPr>
          <a:xfrm>
            <a:off x="468377" y="2340404"/>
            <a:ext cx="3824287" cy="2475897"/>
          </a:xfrm>
          <a:prstGeom prst="ellips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28" name="円/楕円 84"/>
          <p:cNvSpPr/>
          <p:nvPr/>
        </p:nvSpPr>
        <p:spPr>
          <a:xfrm>
            <a:off x="2785306" y="3563590"/>
            <a:ext cx="4015807" cy="2685288"/>
          </a:xfrm>
          <a:prstGeom prst="ellipse">
            <a:avLst/>
          </a:prstGeom>
          <a:solidFill>
            <a:srgbClr val="99FF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a:p>
        </p:txBody>
      </p:sp>
      <p:sp>
        <p:nvSpPr>
          <p:cNvPr id="29" name="テキスト ボックス 89"/>
          <p:cNvSpPr txBox="1"/>
          <p:nvPr/>
        </p:nvSpPr>
        <p:spPr>
          <a:xfrm>
            <a:off x="4439930" y="5181601"/>
            <a:ext cx="1866900" cy="1248291"/>
          </a:xfrm>
          <a:prstGeom prst="rect">
            <a:avLst/>
          </a:prstGeom>
          <a:noFill/>
        </p:spPr>
        <p:txBody>
          <a:bodyPr wrap="square" rtlCol="0">
            <a:noAutofit/>
          </a:bodyPr>
          <a:lstStyle/>
          <a:p>
            <a:pPr>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a:t>
            </a:r>
            <a:r>
              <a:rPr lang="ja-JP" altLang="en-US" sz="1050" b="1" dirty="0">
                <a:latin typeface="ＭＳ Ｐゴシック" panose="020B0600070205080204" pitchFamily="50" charset="-128"/>
                <a:cs typeface="Times New Roman" panose="02020603050405020304" pitchFamily="18" charset="0"/>
              </a:rPr>
              <a:t>ライフステージに応じた</a:t>
            </a:r>
            <a:endParaRPr lang="ja-JP" altLang="en-US" sz="1200" dirty="0">
              <a:latin typeface="ＭＳ Ｐゴシック" panose="020B0600070205080204" pitchFamily="50" charset="-128"/>
              <a:cs typeface="ＭＳ Ｐゴシック" panose="020B0600070205080204" pitchFamily="50" charset="-128"/>
            </a:endParaRPr>
          </a:p>
          <a:p>
            <a:pPr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環境学習（</a:t>
            </a:r>
            <a:r>
              <a:rPr lang="en-US" sz="1050" b="1" dirty="0">
                <a:solidFill>
                  <a:srgbClr val="FF0000"/>
                </a:solidFill>
                <a:latin typeface="ＭＳ Ｐゴシック" panose="020B0600070205080204" pitchFamily="50" charset="-128"/>
                <a:cs typeface="Times New Roman" panose="02020603050405020304" pitchFamily="18" charset="0"/>
              </a:rPr>
              <a:t>ESD</a:t>
            </a:r>
            <a:r>
              <a:rPr lang="ja-JP" altLang="en-US" sz="1050" b="1" dirty="0">
                <a:solidFill>
                  <a:srgbClr val="FF0000"/>
                </a:solidFill>
                <a:latin typeface="ＭＳ Ｐゴシック" panose="020B0600070205080204" pitchFamily="50" charset="-128"/>
                <a:cs typeface="Times New Roman" panose="02020603050405020304" pitchFamily="18" charset="0"/>
              </a:rPr>
              <a:t>）の推進</a:t>
            </a:r>
            <a:endParaRPr lang="ja-JP" altLang="en-US" sz="1200" dirty="0">
              <a:latin typeface="ＭＳ Ｐゴシック" panose="020B0600070205080204" pitchFamily="50" charset="-128"/>
              <a:cs typeface="ＭＳ Ｐゴシック" panose="020B0600070205080204" pitchFamily="50" charset="-128"/>
            </a:endParaRPr>
          </a:p>
          <a:p>
            <a:pPr marL="133985"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a:t>
            </a:r>
            <a:r>
              <a:rPr lang="ja-JP" altLang="en-US" sz="1050" b="1" dirty="0">
                <a:latin typeface="ＭＳ Ｐゴシック" panose="020B0600070205080204" pitchFamily="50" charset="-128"/>
                <a:cs typeface="Times New Roman" panose="02020603050405020304" pitchFamily="18" charset="0"/>
              </a:rPr>
              <a:t>食品ロスを削減する</a:t>
            </a:r>
            <a:endParaRPr lang="ja-JP" altLang="en-US" sz="1200" dirty="0">
              <a:latin typeface="ＭＳ Ｐゴシック" panose="020B0600070205080204" pitchFamily="50" charset="-128"/>
              <a:cs typeface="ＭＳ Ｐゴシック" panose="020B0600070205080204" pitchFamily="50" charset="-128"/>
            </a:endParaRPr>
          </a:p>
          <a:p>
            <a:pPr marL="133350">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姫路市食品ロス</a:t>
            </a:r>
            <a:endParaRPr lang="en-US" altLang="ja-JP" sz="1050" b="1" dirty="0">
              <a:solidFill>
                <a:srgbClr val="FF0000"/>
              </a:solidFill>
              <a:latin typeface="ＭＳ Ｐゴシック" panose="020B0600070205080204" pitchFamily="50" charset="-128"/>
              <a:cs typeface="Times New Roman" panose="02020603050405020304" pitchFamily="18" charset="0"/>
            </a:endParaRPr>
          </a:p>
          <a:p>
            <a:pPr marL="133350">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もったいない運動</a:t>
            </a:r>
            <a:r>
              <a:rPr lang="ja-JP" altLang="en-US" sz="1050" b="1" dirty="0">
                <a:latin typeface="ＭＳ Ｐゴシック" panose="020B0600070205080204" pitchFamily="50" charset="-128"/>
                <a:cs typeface="Times New Roman" panose="02020603050405020304" pitchFamily="18" charset="0"/>
              </a:rPr>
              <a:t>の推進</a:t>
            </a:r>
            <a:endParaRPr lang="ja-JP" altLang="en-US" sz="1200" dirty="0">
              <a:latin typeface="ＭＳ Ｐゴシック" panose="020B0600070205080204" pitchFamily="50" charset="-128"/>
              <a:cs typeface="ＭＳ Ｐゴシック" panose="020B0600070205080204" pitchFamily="50" charset="-128"/>
            </a:endParaRPr>
          </a:p>
        </p:txBody>
      </p:sp>
      <p:sp>
        <p:nvSpPr>
          <p:cNvPr id="30" name="テキスト ボックス 92"/>
          <p:cNvSpPr txBox="1"/>
          <p:nvPr/>
        </p:nvSpPr>
        <p:spPr>
          <a:xfrm>
            <a:off x="1138775" y="1710126"/>
            <a:ext cx="1952625" cy="982662"/>
          </a:xfrm>
          <a:prstGeom prst="rect">
            <a:avLst/>
          </a:prstGeom>
          <a:noFill/>
        </p:spPr>
        <p:txBody>
          <a:bodyPr wrap="square" rtlCol="0">
            <a:noAutofit/>
          </a:bodyPr>
          <a:lstStyle/>
          <a:p>
            <a:pPr>
              <a:spcAft>
                <a:spcPts val="0"/>
              </a:spcAft>
            </a:pPr>
            <a:r>
              <a:rPr lang="ja-JP" altLang="en-US" sz="1200" b="1" dirty="0">
                <a:solidFill>
                  <a:srgbClr val="000000"/>
                </a:solidFill>
                <a:latin typeface="ＭＳ Ｐゴシック" panose="020B0600070205080204" pitchFamily="50" charset="-128"/>
                <a:cs typeface="ＭＳ Ｐゴシック" panose="020B0600070205080204" pitchFamily="50" charset="-128"/>
              </a:rPr>
              <a:t>（課題）</a:t>
            </a:r>
            <a:endParaRPr lang="ja-JP" altLang="en-US" sz="1200" dirty="0">
              <a:latin typeface="ＭＳ Ｐゴシック" panose="020B0600070205080204" pitchFamily="50" charset="-128"/>
              <a:cs typeface="ＭＳ Ｐゴシック" panose="020B0600070205080204" pitchFamily="50" charset="-128"/>
            </a:endParaRPr>
          </a:p>
          <a:p>
            <a:pPr>
              <a:spcAft>
                <a:spcPts val="0"/>
              </a:spcAft>
            </a:pPr>
            <a:r>
              <a:rPr lang="ja-JP" altLang="en-US" sz="1200" b="1" u="sng" dirty="0">
                <a:solidFill>
                  <a:srgbClr val="000000"/>
                </a:solidFill>
                <a:latin typeface="ＭＳ Ｐゴシック" panose="020B0600070205080204" pitchFamily="50" charset="-128"/>
                <a:cs typeface="ＭＳ Ｐゴシック" panose="020B0600070205080204" pitchFamily="50" charset="-128"/>
              </a:rPr>
              <a:t>経済界への</a:t>
            </a:r>
            <a:r>
              <a:rPr lang="en-US" sz="1200" b="1" u="sng" dirty="0">
                <a:solidFill>
                  <a:srgbClr val="000000"/>
                </a:solidFill>
                <a:latin typeface="ＭＳ Ｐゴシック" panose="020B0600070205080204" pitchFamily="50" charset="-128"/>
                <a:cs typeface="ＭＳ Ｐゴシック" panose="020B0600070205080204" pitchFamily="50" charset="-128"/>
              </a:rPr>
              <a:t>SDGs</a:t>
            </a:r>
            <a:r>
              <a:rPr lang="ja-JP" altLang="en-US" sz="1200" b="1" u="sng" dirty="0">
                <a:solidFill>
                  <a:srgbClr val="000000"/>
                </a:solidFill>
                <a:latin typeface="ＭＳ Ｐゴシック" panose="020B0600070205080204" pitchFamily="50" charset="-128"/>
                <a:cs typeface="ＭＳ Ｐゴシック" panose="020B0600070205080204" pitchFamily="50" charset="-128"/>
              </a:rPr>
              <a:t>の浸透・新たなビジネスの機会創出</a:t>
            </a:r>
            <a:endParaRPr lang="ja-JP" altLang="en-US" sz="1200" dirty="0">
              <a:latin typeface="ＭＳ Ｐゴシック" panose="020B0600070205080204" pitchFamily="50" charset="-128"/>
              <a:cs typeface="ＭＳ Ｐゴシック" panose="020B0600070205080204" pitchFamily="50" charset="-128"/>
            </a:endParaRPr>
          </a:p>
        </p:txBody>
      </p:sp>
      <p:sp>
        <p:nvSpPr>
          <p:cNvPr id="31" name="テキスト ボックス 88"/>
          <p:cNvSpPr txBox="1"/>
          <p:nvPr/>
        </p:nvSpPr>
        <p:spPr>
          <a:xfrm>
            <a:off x="445366" y="1845633"/>
            <a:ext cx="718317" cy="401932"/>
          </a:xfrm>
          <a:prstGeom prst="rect">
            <a:avLst/>
          </a:prstGeom>
          <a:solidFill>
            <a:srgbClr val="0070C0"/>
          </a:solidFill>
          <a:ln w="25400">
            <a:solidFill>
              <a:schemeClr val="tx1"/>
            </a:solidFill>
          </a:ln>
        </p:spPr>
        <p:txBody>
          <a:bodyPr wrap="square" lIns="72000" tIns="0" rIns="72000" bIns="0" rtlCol="0" anchor="ctr" anchorCtr="0">
            <a:noAutofit/>
          </a:bodyPr>
          <a:lstStyle/>
          <a:p>
            <a:pPr algn="ctr">
              <a:spcAft>
                <a:spcPts val="0"/>
              </a:spcAft>
            </a:pPr>
            <a:r>
              <a:rPr lang="ja-JP" altLang="en-US" sz="2200" b="1" dirty="0">
                <a:solidFill>
                  <a:srgbClr val="FFFFFF"/>
                </a:solidFill>
                <a:latin typeface="ＭＳ Ｐゴシック" panose="020B0600070205080204" pitchFamily="50" charset="-128"/>
                <a:cs typeface="Times New Roman" panose="02020603050405020304" pitchFamily="18" charset="0"/>
              </a:rPr>
              <a:t>経済</a:t>
            </a:r>
            <a:endParaRPr lang="ja-JP" altLang="en-US" sz="1200" dirty="0">
              <a:latin typeface="ＭＳ Ｐゴシック" panose="020B0600070205080204" pitchFamily="50" charset="-128"/>
              <a:cs typeface="ＭＳ Ｐゴシック" panose="020B0600070205080204" pitchFamily="50" charset="-128"/>
            </a:endParaRPr>
          </a:p>
        </p:txBody>
      </p:sp>
      <p:sp>
        <p:nvSpPr>
          <p:cNvPr id="32" name="テキスト ボックス 101"/>
          <p:cNvSpPr txBox="1"/>
          <p:nvPr/>
        </p:nvSpPr>
        <p:spPr>
          <a:xfrm>
            <a:off x="3756681" y="4768836"/>
            <a:ext cx="742383" cy="413893"/>
          </a:xfrm>
          <a:prstGeom prst="rect">
            <a:avLst/>
          </a:prstGeom>
          <a:solidFill>
            <a:srgbClr val="00B050"/>
          </a:solidFill>
          <a:ln w="25400">
            <a:solidFill>
              <a:schemeClr val="tx1"/>
            </a:solidFill>
          </a:ln>
        </p:spPr>
        <p:txBody>
          <a:bodyPr wrap="square" lIns="72000" tIns="0" rIns="72000" bIns="0" rtlCol="0" anchor="ctr" anchorCtr="0">
            <a:noAutofit/>
          </a:bodyPr>
          <a:lstStyle/>
          <a:p>
            <a:pPr algn="ctr">
              <a:spcAft>
                <a:spcPts val="0"/>
              </a:spcAft>
            </a:pPr>
            <a:r>
              <a:rPr lang="ja-JP" altLang="en-US" sz="2200" b="1" dirty="0">
                <a:solidFill>
                  <a:srgbClr val="FFFFFF"/>
                </a:solidFill>
                <a:latin typeface="ＭＳ Ｐゴシック" panose="020B0600070205080204" pitchFamily="50" charset="-128"/>
                <a:cs typeface="Times New Roman" panose="02020603050405020304" pitchFamily="18" charset="0"/>
              </a:rPr>
              <a:t>環境</a:t>
            </a:r>
            <a:endParaRPr lang="ja-JP" altLang="en-US" sz="1200" dirty="0">
              <a:latin typeface="ＭＳ Ｐゴシック" panose="020B0600070205080204" pitchFamily="50" charset="-128"/>
              <a:cs typeface="ＭＳ Ｐゴシック" panose="020B0600070205080204" pitchFamily="50" charset="-128"/>
            </a:endParaRPr>
          </a:p>
        </p:txBody>
      </p:sp>
      <p:sp>
        <p:nvSpPr>
          <p:cNvPr id="33" name="テキスト ボックス 102"/>
          <p:cNvSpPr txBox="1"/>
          <p:nvPr/>
        </p:nvSpPr>
        <p:spPr>
          <a:xfrm>
            <a:off x="6880370" y="1841649"/>
            <a:ext cx="782988" cy="393864"/>
          </a:xfrm>
          <a:prstGeom prst="rect">
            <a:avLst/>
          </a:prstGeom>
          <a:solidFill>
            <a:srgbClr val="FF6600"/>
          </a:solidFill>
          <a:ln w="25400">
            <a:solidFill>
              <a:schemeClr val="tx1"/>
            </a:solidFill>
          </a:ln>
        </p:spPr>
        <p:txBody>
          <a:bodyPr wrap="square" lIns="72000" tIns="0" rIns="72000" bIns="0" rtlCol="0" anchor="ctr" anchorCtr="0">
            <a:noAutofit/>
          </a:bodyPr>
          <a:lstStyle/>
          <a:p>
            <a:pPr algn="ctr">
              <a:spcAft>
                <a:spcPts val="0"/>
              </a:spcAft>
            </a:pPr>
            <a:r>
              <a:rPr lang="ja-JP" altLang="en-US" sz="2200" b="1" dirty="0">
                <a:solidFill>
                  <a:srgbClr val="FFFFFF"/>
                </a:solidFill>
                <a:latin typeface="ＭＳ Ｐゴシック" panose="020B0600070205080204" pitchFamily="50" charset="-128"/>
                <a:cs typeface="Times New Roman" panose="02020603050405020304" pitchFamily="18" charset="0"/>
              </a:rPr>
              <a:t>社会</a:t>
            </a:r>
            <a:endParaRPr lang="ja-JP" altLang="en-US" sz="1200" dirty="0">
              <a:latin typeface="ＭＳ Ｐゴシック" panose="020B0600070205080204" pitchFamily="50" charset="-128"/>
              <a:cs typeface="ＭＳ Ｐゴシック" panose="020B0600070205080204" pitchFamily="50" charset="-128"/>
            </a:endParaRPr>
          </a:p>
        </p:txBody>
      </p:sp>
      <p:sp>
        <p:nvSpPr>
          <p:cNvPr id="34" name="角丸四角形 33"/>
          <p:cNvSpPr/>
          <p:nvPr/>
        </p:nvSpPr>
        <p:spPr>
          <a:xfrm>
            <a:off x="2749281" y="2600501"/>
            <a:ext cx="4056649" cy="1933328"/>
          </a:xfrm>
          <a:prstGeom prst="roundRect">
            <a:avLst/>
          </a:prstGeom>
          <a:solidFill>
            <a:srgbClr val="FFCCFF"/>
          </a:solidFill>
          <a:ln w="63500" cmpd="sng">
            <a:solidFill>
              <a:srgbClr val="FF0000"/>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nchorCtr="0">
            <a:noAutofit/>
          </a:bodyPr>
          <a:lstStyle/>
          <a:p>
            <a:pPr algn="ctr">
              <a:lnSpc>
                <a:spcPts val="1600"/>
              </a:lnSpc>
              <a:spcAft>
                <a:spcPts val="0"/>
              </a:spcAft>
            </a:pPr>
            <a:r>
              <a:rPr lang="en-US" altLang="ja-JP" sz="1600" b="1" dirty="0">
                <a:latin typeface="ＭＳ Ｐゴシック" panose="020B0600070205080204" pitchFamily="50" charset="-128"/>
                <a:ea typeface="ＭＳ Ｐゴシック" panose="020B0600070205080204" pitchFamily="50" charset="-128"/>
              </a:rPr>
              <a:t>【</a:t>
            </a:r>
            <a:r>
              <a:rPr lang="ja-JP" altLang="en-US" sz="1600" b="1" u="sng" dirty="0">
                <a:latin typeface="ＭＳ Ｐゴシック" panose="020B0600070205080204" pitchFamily="50" charset="-128"/>
                <a:ea typeface="ＭＳ Ｐゴシック" panose="020B0600070205080204" pitchFamily="50" charset="-128"/>
              </a:rPr>
              <a:t>高校生等をターゲットとしたＳＤＧｓに基づく国際人材育成・定住促進事業</a:t>
            </a:r>
            <a:r>
              <a:rPr lang="en-US" altLang="ja-JP" sz="1600" b="1" dirty="0">
                <a:latin typeface="ＭＳ Ｐゴシック" panose="020B0600070205080204" pitchFamily="50" charset="-128"/>
                <a:ea typeface="ＭＳ Ｐゴシック" panose="020B0600070205080204" pitchFamily="50" charset="-128"/>
              </a:rPr>
              <a:t>】</a:t>
            </a:r>
          </a:p>
          <a:p>
            <a:pPr>
              <a:lnSpc>
                <a:spcPts val="1600"/>
              </a:lnSpc>
              <a:spcAft>
                <a:spcPts val="0"/>
              </a:spcAft>
            </a:pPr>
            <a:r>
              <a:rPr lang="ja-JP" altLang="en-US" sz="13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①初等・中等教育段階における短期交流イベント</a:t>
            </a:r>
            <a:endParaRPr lang="en-US" altLang="ja-JP" sz="13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nSpc>
                <a:spcPts val="1600"/>
              </a:lnSpc>
              <a:spcAft>
                <a:spcPts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0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≪歴史・平和を学ぶ相互学習教育、交換留学生の受入等≫</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1600"/>
              </a:lnSpc>
              <a:spcAft>
                <a:spcPts val="0"/>
              </a:spcAft>
            </a:pPr>
            <a:r>
              <a:rPr lang="ja-JP" altLang="en-US" sz="13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②高校・大学・社会人における社会課題解決</a:t>
            </a:r>
            <a:r>
              <a:rPr lang="ja-JP" altLang="en-US" sz="12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en-US" altLang="ja-JP" sz="12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nSpc>
                <a:spcPts val="1600"/>
              </a:lnSpc>
              <a:spcAft>
                <a:spcPts val="0"/>
              </a:spcAft>
            </a:pPr>
            <a:r>
              <a:rPr lang="ja-JP" altLang="en-US" sz="12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10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0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高校生等</a:t>
            </a:r>
            <a:r>
              <a:rPr lang="ja-JP" altLang="en-US" sz="1000" b="1" dirty="0">
                <a:latin typeface="ＭＳ Ｐゴシック" panose="020B0600070205080204" pitchFamily="50" charset="-128"/>
                <a:ea typeface="ＭＳ Ｐゴシック" panose="020B0600070205080204" pitchFamily="50" charset="-128"/>
                <a:cs typeface="Times New Roman" panose="02020603050405020304" pitchFamily="18" charset="0"/>
              </a:rPr>
              <a:t>による社会課題解決の検討</a:t>
            </a:r>
            <a:r>
              <a:rPr lang="ja-JP" altLang="ja-JP" sz="10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1600"/>
              </a:lnSpc>
              <a:spcAft>
                <a:spcPts val="0"/>
              </a:spcAft>
            </a:pPr>
            <a:r>
              <a:rPr lang="ja-JP" altLang="en-US" sz="13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en-US" altLang="ja-JP" sz="13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SDGs</a:t>
            </a:r>
            <a:r>
              <a:rPr lang="ja-JP" altLang="en-US" sz="13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推進に係る定期的なイベント</a:t>
            </a:r>
            <a:endParaRPr lang="ja-JP" altLang="en-US" sz="13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1600"/>
              </a:lnSpc>
              <a:spcAft>
                <a:spcPts val="0"/>
              </a:spcAft>
            </a:pPr>
            <a:r>
              <a:rPr lang="ja-JP" altLang="en-US" sz="10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≪フードドライブ活動交流イベント・ひめじ創生</a:t>
            </a:r>
            <a:r>
              <a:rPr lang="en-US" sz="1000" b="1" dirty="0">
                <a:latin typeface="ＭＳ Ｐゴシック" panose="020B0600070205080204" pitchFamily="50" charset="-128"/>
                <a:ea typeface="ＭＳ Ｐゴシック" panose="020B0600070205080204" pitchFamily="50" charset="-128"/>
                <a:cs typeface="Times New Roman" panose="02020603050405020304" pitchFamily="18" charset="0"/>
              </a:rPr>
              <a:t>SDGs</a:t>
            </a:r>
            <a:r>
              <a:rPr lang="ja-JP" altLang="en-US" sz="1000" b="1" dirty="0">
                <a:latin typeface="ＭＳ Ｐゴシック" panose="020B0600070205080204" pitchFamily="50" charset="-128"/>
                <a:ea typeface="ＭＳ Ｐゴシック" panose="020B0600070205080204" pitchFamily="50" charset="-128"/>
                <a:cs typeface="Times New Roman" panose="02020603050405020304" pitchFamily="18" charset="0"/>
              </a:rPr>
              <a:t>アワード</a:t>
            </a:r>
            <a:r>
              <a:rPr lang="ja-JP" altLang="en-US" sz="1000" b="1"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等≫</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6" name="テキスト ボックス 115"/>
          <p:cNvSpPr txBox="1"/>
          <p:nvPr/>
        </p:nvSpPr>
        <p:spPr>
          <a:xfrm>
            <a:off x="7700982" y="1761640"/>
            <a:ext cx="1651993" cy="742393"/>
          </a:xfrm>
          <a:prstGeom prst="rect">
            <a:avLst/>
          </a:prstGeom>
          <a:noFill/>
        </p:spPr>
        <p:txBody>
          <a:bodyPr wrap="square" rtlCol="0">
            <a:noAutofit/>
          </a:bodyPr>
          <a:lstStyle/>
          <a:p>
            <a:pPr>
              <a:spcAft>
                <a:spcPts val="0"/>
              </a:spcAft>
            </a:pPr>
            <a:r>
              <a:rPr lang="ja-JP" altLang="en-US" sz="1200" b="1" dirty="0">
                <a:solidFill>
                  <a:srgbClr val="000000"/>
                </a:solidFill>
                <a:latin typeface="ＭＳ Ｐゴシック" panose="020B0600070205080204" pitchFamily="50" charset="-128"/>
                <a:cs typeface="ＭＳ Ｐゴシック" panose="020B0600070205080204" pitchFamily="50" charset="-128"/>
              </a:rPr>
              <a:t>（課題）</a:t>
            </a:r>
            <a:endParaRPr lang="ja-JP" altLang="en-US" sz="1200" dirty="0">
              <a:latin typeface="ＭＳ Ｐゴシック" panose="020B0600070205080204" pitchFamily="50" charset="-128"/>
              <a:cs typeface="ＭＳ Ｐゴシック" panose="020B0600070205080204" pitchFamily="50" charset="-128"/>
            </a:endParaRPr>
          </a:p>
          <a:p>
            <a:pPr>
              <a:spcAft>
                <a:spcPts val="0"/>
              </a:spcAft>
            </a:pPr>
            <a:r>
              <a:rPr lang="en-US" sz="1200" b="1" u="sng" dirty="0">
                <a:solidFill>
                  <a:srgbClr val="000000"/>
                </a:solidFill>
                <a:latin typeface="ＭＳ Ｐゴシック" panose="020B0600070205080204" pitchFamily="50" charset="-128"/>
                <a:cs typeface="ＭＳ Ｐゴシック" panose="020B0600070205080204" pitchFamily="50" charset="-128"/>
              </a:rPr>
              <a:t>SDGs</a:t>
            </a:r>
            <a:r>
              <a:rPr lang="ja-JP" altLang="en-US" sz="1200" b="1" u="sng" dirty="0" err="1">
                <a:solidFill>
                  <a:srgbClr val="000000"/>
                </a:solidFill>
                <a:latin typeface="ＭＳ Ｐゴシック" panose="020B0600070205080204" pitchFamily="50" charset="-128"/>
                <a:cs typeface="Times New Roman" panose="02020603050405020304" pitchFamily="18" charset="0"/>
              </a:rPr>
              <a:t>に精</a:t>
            </a:r>
            <a:r>
              <a:rPr lang="ja-JP" altLang="en-US" sz="1200" b="1" u="sng" dirty="0">
                <a:solidFill>
                  <a:srgbClr val="000000"/>
                </a:solidFill>
                <a:latin typeface="ＭＳ Ｐゴシック" panose="020B0600070205080204" pitchFamily="50" charset="-128"/>
                <a:cs typeface="Times New Roman" panose="02020603050405020304" pitchFamily="18" charset="0"/>
              </a:rPr>
              <a:t>通した国際人材の育成</a:t>
            </a:r>
            <a:endParaRPr lang="ja-JP" altLang="en-US" sz="1200" dirty="0">
              <a:latin typeface="ＭＳ Ｐゴシック" panose="020B0600070205080204" pitchFamily="50" charset="-128"/>
              <a:cs typeface="ＭＳ Ｐゴシック" panose="020B0600070205080204" pitchFamily="50" charset="-128"/>
            </a:endParaRPr>
          </a:p>
        </p:txBody>
      </p:sp>
      <p:grpSp>
        <p:nvGrpSpPr>
          <p:cNvPr id="37" name="グループ化 36"/>
          <p:cNvGrpSpPr/>
          <p:nvPr/>
        </p:nvGrpSpPr>
        <p:grpSpPr>
          <a:xfrm>
            <a:off x="2939714" y="2231318"/>
            <a:ext cx="3925888" cy="269875"/>
            <a:chOff x="2530152" y="496530"/>
            <a:chExt cx="5457045" cy="343466"/>
          </a:xfrm>
          <a:solidFill>
            <a:srgbClr val="FF6600"/>
          </a:solidFill>
        </p:grpSpPr>
        <p:sp>
          <p:nvSpPr>
            <p:cNvPr id="38" name="下カーブ矢印 37"/>
            <p:cNvSpPr/>
            <p:nvPr/>
          </p:nvSpPr>
          <p:spPr>
            <a:xfrm>
              <a:off x="2530152" y="496530"/>
              <a:ext cx="5457045" cy="277447"/>
            </a:xfrm>
            <a:prstGeom prst="curvedDownArrow">
              <a:avLst>
                <a:gd name="adj1" fmla="val 89780"/>
                <a:gd name="adj2" fmla="val 90142"/>
                <a:gd name="adj3" fmla="val 25000"/>
              </a:avLst>
            </a:prstGeom>
            <a:gr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9" name="二等辺三角形 38"/>
            <p:cNvSpPr/>
            <p:nvPr/>
          </p:nvSpPr>
          <p:spPr>
            <a:xfrm rot="900000">
              <a:off x="2532402" y="519503"/>
              <a:ext cx="350279" cy="320493"/>
            </a:xfrm>
            <a:prstGeom prst="triangle">
              <a:avLst/>
            </a:prstGeom>
            <a:gr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grpSp>
        <p:nvGrpSpPr>
          <p:cNvPr id="40" name="グループ化 39"/>
          <p:cNvGrpSpPr/>
          <p:nvPr/>
        </p:nvGrpSpPr>
        <p:grpSpPr>
          <a:xfrm flipH="1">
            <a:off x="2885512" y="1876492"/>
            <a:ext cx="3929062" cy="252412"/>
            <a:chOff x="2499487" y="253061"/>
            <a:chExt cx="5460564" cy="322449"/>
          </a:xfrm>
          <a:solidFill>
            <a:srgbClr val="0070C0"/>
          </a:solidFill>
        </p:grpSpPr>
        <p:sp>
          <p:nvSpPr>
            <p:cNvPr id="41" name="下カーブ矢印 40"/>
            <p:cNvSpPr/>
            <p:nvPr/>
          </p:nvSpPr>
          <p:spPr>
            <a:xfrm>
              <a:off x="2503006" y="253061"/>
              <a:ext cx="5457045" cy="277447"/>
            </a:xfrm>
            <a:prstGeom prst="curvedDownArrow">
              <a:avLst>
                <a:gd name="adj1" fmla="val 89780"/>
                <a:gd name="adj2" fmla="val 90142"/>
                <a:gd name="adj3" fmla="val 25000"/>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2" name="二等辺三角形 41"/>
            <p:cNvSpPr/>
            <p:nvPr/>
          </p:nvSpPr>
          <p:spPr>
            <a:xfrm rot="900000">
              <a:off x="2499487" y="255018"/>
              <a:ext cx="350279" cy="320492"/>
            </a:xfrm>
            <a:prstGeom prst="triangl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sp>
        <p:nvSpPr>
          <p:cNvPr id="43" name="正方形/長方形 42"/>
          <p:cNvSpPr/>
          <p:nvPr/>
        </p:nvSpPr>
        <p:spPr>
          <a:xfrm>
            <a:off x="4086052" y="2003948"/>
            <a:ext cx="1466389" cy="324570"/>
          </a:xfrm>
          <a:prstGeom prst="rect">
            <a:avLst/>
          </a:prstGeom>
          <a:solidFill>
            <a:srgbClr val="FCD5B5"/>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lnSpc>
                <a:spcPts val="1500"/>
              </a:lnSpc>
              <a:spcAft>
                <a:spcPts val="0"/>
              </a:spcAft>
            </a:pPr>
            <a:r>
              <a:rPr lang="ja-JP" altLang="en-US"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多様な人材の確保</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4" name="正方形/長方形 43"/>
          <p:cNvSpPr/>
          <p:nvPr/>
        </p:nvSpPr>
        <p:spPr>
          <a:xfrm>
            <a:off x="4098272" y="1602222"/>
            <a:ext cx="1454168" cy="357747"/>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lnSpc>
                <a:spcPts val="1500"/>
              </a:lnSpc>
              <a:spcAft>
                <a:spcPts val="0"/>
              </a:spcAft>
            </a:pPr>
            <a:r>
              <a:rPr lang="ja-JP" altLang="en-US"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経済界との事業協働</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2099" name="図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704" y="3245920"/>
            <a:ext cx="498475" cy="498475"/>
          </a:xfrm>
          <a:prstGeom prst="rect">
            <a:avLst/>
          </a:prstGeom>
          <a:noFill/>
          <a:extLst>
            <a:ext uri="{909E8E84-426E-40DD-AFC4-6F175D3DCCD1}">
              <a14:hiddenFill xmlns:a14="http://schemas.microsoft.com/office/drawing/2010/main">
                <a:solidFill>
                  <a:srgbClr val="FFFFFF"/>
                </a:solidFill>
              </a14:hiddenFill>
            </a:ext>
          </a:extLst>
        </p:spPr>
      </p:pic>
      <p:sp>
        <p:nvSpPr>
          <p:cNvPr id="46" name="角丸四角形 45"/>
          <p:cNvSpPr/>
          <p:nvPr/>
        </p:nvSpPr>
        <p:spPr>
          <a:xfrm>
            <a:off x="6900173" y="2695004"/>
            <a:ext cx="692171" cy="235682"/>
          </a:xfrm>
          <a:prstGeom prst="roundRect">
            <a:avLst/>
          </a:prstGeom>
          <a:solidFill>
            <a:srgbClr val="FFF2CC"/>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oAutofit/>
          </a:bodyPr>
          <a:lstStyle/>
          <a:p>
            <a:pPr algn="ctr">
              <a:spcAft>
                <a:spcPts val="0"/>
              </a:spcAft>
            </a:pPr>
            <a:r>
              <a:rPr lang="ja-JP" altLang="en-US" sz="1000" b="1" dirty="0">
                <a:solidFill>
                  <a:srgbClr val="FF6600"/>
                </a:solidFill>
                <a:latin typeface="ＭＳ Ｐゴシック" panose="020B0600070205080204" pitchFamily="50" charset="-128"/>
                <a:ea typeface="ＭＳ Ｐゴシック" panose="020B0600070205080204" pitchFamily="50" charset="-128"/>
                <a:cs typeface="Times New Roman" panose="02020603050405020304" pitchFamily="18" charset="0"/>
              </a:rPr>
              <a:t>人材育成</a:t>
            </a:r>
            <a:endParaRPr lang="ja-JP" altLang="en-US" sz="10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47" name="グループ化 46"/>
          <p:cNvGrpSpPr/>
          <p:nvPr/>
        </p:nvGrpSpPr>
        <p:grpSpPr>
          <a:xfrm>
            <a:off x="1885229" y="4230321"/>
            <a:ext cx="782638" cy="1800225"/>
            <a:chOff x="1696463" y="1939614"/>
            <a:chExt cx="784846" cy="3022650"/>
          </a:xfrm>
          <a:solidFill>
            <a:schemeClr val="accent6">
              <a:lumMod val="20000"/>
              <a:lumOff val="80000"/>
            </a:schemeClr>
          </a:solidFill>
        </p:grpSpPr>
        <p:sp>
          <p:nvSpPr>
            <p:cNvPr id="48" name="下カーブ矢印 47"/>
            <p:cNvSpPr/>
            <p:nvPr/>
          </p:nvSpPr>
          <p:spPr>
            <a:xfrm rot="13500000">
              <a:off x="819268" y="3300222"/>
              <a:ext cx="3022650" cy="301433"/>
            </a:xfrm>
            <a:prstGeom prst="curvedDownArrow">
              <a:avLst>
                <a:gd name="adj1" fmla="val 37271"/>
                <a:gd name="adj2" fmla="val 31259"/>
                <a:gd name="adj3" fmla="val 0"/>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9" name="二等辺三角形 48"/>
            <p:cNvSpPr/>
            <p:nvPr/>
          </p:nvSpPr>
          <p:spPr>
            <a:xfrm>
              <a:off x="1696463" y="2070000"/>
              <a:ext cx="268124" cy="193806"/>
            </a:xfrm>
            <a:prstGeom prst="triangl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grpSp>
        <p:nvGrpSpPr>
          <p:cNvPr id="50" name="グループ化 49"/>
          <p:cNvGrpSpPr/>
          <p:nvPr/>
        </p:nvGrpSpPr>
        <p:grpSpPr>
          <a:xfrm rot="5400000" flipH="1">
            <a:off x="2492007" y="4507516"/>
            <a:ext cx="696912" cy="1511300"/>
            <a:chOff x="2056296" y="3225839"/>
            <a:chExt cx="701265" cy="2159182"/>
          </a:xfrm>
          <a:solidFill>
            <a:srgbClr val="0070C0"/>
          </a:solidFill>
        </p:grpSpPr>
        <p:sp>
          <p:nvSpPr>
            <p:cNvPr id="51" name="下カーブ矢印 50"/>
            <p:cNvSpPr/>
            <p:nvPr/>
          </p:nvSpPr>
          <p:spPr>
            <a:xfrm rot="13500000">
              <a:off x="1544375" y="4171834"/>
              <a:ext cx="2159182" cy="267191"/>
            </a:xfrm>
            <a:prstGeom prst="curvedDownArrow">
              <a:avLst>
                <a:gd name="adj1" fmla="val 37271"/>
                <a:gd name="adj2" fmla="val 31259"/>
                <a:gd name="adj3" fmla="val 0"/>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2" name="二等辺三角形 51"/>
            <p:cNvSpPr/>
            <p:nvPr/>
          </p:nvSpPr>
          <p:spPr>
            <a:xfrm>
              <a:off x="2056296" y="3290005"/>
              <a:ext cx="275509" cy="193808"/>
            </a:xfrm>
            <a:prstGeom prst="triangl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grpSp>
        <p:nvGrpSpPr>
          <p:cNvPr id="53" name="グループ化 52"/>
          <p:cNvGrpSpPr/>
          <p:nvPr/>
        </p:nvGrpSpPr>
        <p:grpSpPr>
          <a:xfrm flipH="1">
            <a:off x="7184232" y="4145374"/>
            <a:ext cx="768856" cy="1719547"/>
            <a:chOff x="6535537" y="1986680"/>
            <a:chExt cx="769383" cy="2282464"/>
          </a:xfrm>
          <a:solidFill>
            <a:schemeClr val="accent6">
              <a:lumMod val="20000"/>
              <a:lumOff val="80000"/>
            </a:schemeClr>
          </a:solidFill>
        </p:grpSpPr>
        <p:sp>
          <p:nvSpPr>
            <p:cNvPr id="54" name="下カーブ矢印 53"/>
            <p:cNvSpPr/>
            <p:nvPr/>
          </p:nvSpPr>
          <p:spPr>
            <a:xfrm rot="13500000">
              <a:off x="6026888" y="2991111"/>
              <a:ext cx="2282464" cy="273601"/>
            </a:xfrm>
            <a:prstGeom prst="curvedDownArrow">
              <a:avLst>
                <a:gd name="adj1" fmla="val 37271"/>
                <a:gd name="adj2" fmla="val 31259"/>
                <a:gd name="adj3" fmla="val 0"/>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二等辺三角形 54"/>
            <p:cNvSpPr/>
            <p:nvPr/>
          </p:nvSpPr>
          <p:spPr>
            <a:xfrm>
              <a:off x="6535537" y="2146713"/>
              <a:ext cx="268124" cy="193806"/>
            </a:xfrm>
            <a:prstGeom prst="triangl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grpSp>
        <p:nvGrpSpPr>
          <p:cNvPr id="56" name="グループ化 55"/>
          <p:cNvGrpSpPr/>
          <p:nvPr/>
        </p:nvGrpSpPr>
        <p:grpSpPr>
          <a:xfrm rot="16200000">
            <a:off x="6594344" y="4244473"/>
            <a:ext cx="833950" cy="1957285"/>
            <a:chOff x="5330356" y="2188964"/>
            <a:chExt cx="1022321" cy="2937529"/>
          </a:xfrm>
          <a:solidFill>
            <a:srgbClr val="FF6600"/>
          </a:solidFill>
        </p:grpSpPr>
        <p:sp>
          <p:nvSpPr>
            <p:cNvPr id="57" name="下カーブ矢印 56"/>
            <p:cNvSpPr/>
            <p:nvPr/>
          </p:nvSpPr>
          <p:spPr>
            <a:xfrm rot="13500000">
              <a:off x="4704161" y="3477978"/>
              <a:ext cx="2937529" cy="359502"/>
            </a:xfrm>
            <a:prstGeom prst="curvedDownArrow">
              <a:avLst>
                <a:gd name="adj1" fmla="val 37271"/>
                <a:gd name="adj2" fmla="val 31259"/>
                <a:gd name="adj3" fmla="val 0"/>
              </a:avLst>
            </a:prstGeom>
            <a:gr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8" name="二等辺三角形 57"/>
            <p:cNvSpPr/>
            <p:nvPr/>
          </p:nvSpPr>
          <p:spPr>
            <a:xfrm>
              <a:off x="5330356" y="2403609"/>
              <a:ext cx="268124" cy="193807"/>
            </a:xfrm>
            <a:prstGeom prst="triangle">
              <a:avLst/>
            </a:prstGeom>
            <a:gr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sp>
        <p:nvSpPr>
          <p:cNvPr id="59" name="正方形/長方形 58"/>
          <p:cNvSpPr/>
          <p:nvPr/>
        </p:nvSpPr>
        <p:spPr>
          <a:xfrm>
            <a:off x="624671" y="4528493"/>
            <a:ext cx="1652587" cy="331787"/>
          </a:xfrm>
          <a:prstGeom prst="rect">
            <a:avLst/>
          </a:prstGeom>
          <a:solidFill>
            <a:schemeClr val="accent3">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lnSpc>
                <a:spcPts val="1500"/>
              </a:lnSpc>
              <a:spcAft>
                <a:spcPts val="0"/>
              </a:spcAft>
            </a:pPr>
            <a:r>
              <a:rPr lang="ja-JP" altLang="en-US" sz="1200" dirty="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食品関連産業の活性化</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0" name="正方形/長方形 59"/>
          <p:cNvSpPr/>
          <p:nvPr/>
        </p:nvSpPr>
        <p:spPr>
          <a:xfrm>
            <a:off x="6836726" y="4438210"/>
            <a:ext cx="1393834" cy="406262"/>
          </a:xfrm>
          <a:prstGeom prst="rect">
            <a:avLst/>
          </a:prstGeom>
          <a:solidFill>
            <a:schemeClr val="accent3">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lnSpc>
                <a:spcPts val="1500"/>
              </a:lnSpc>
              <a:spcAft>
                <a:spcPts val="0"/>
              </a:spcAft>
            </a:pPr>
            <a:r>
              <a:rPr lang="ja-JP" altLang="en-US"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脱炭素型ライフ</a:t>
            </a:r>
            <a:endParaRPr lang="en-US" altLang="ja-JP"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1500"/>
              </a:lnSpc>
              <a:spcAft>
                <a:spcPts val="0"/>
              </a:spcAft>
            </a:pPr>
            <a:r>
              <a:rPr lang="ja-JP" altLang="en-US"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スタイルへの転換</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1" name="正方形/長方形 60"/>
          <p:cNvSpPr/>
          <p:nvPr/>
        </p:nvSpPr>
        <p:spPr>
          <a:xfrm>
            <a:off x="5847843" y="4908321"/>
            <a:ext cx="1435100" cy="311150"/>
          </a:xfrm>
          <a:prstGeom prst="rect">
            <a:avLst/>
          </a:prstGeom>
          <a:solidFill>
            <a:schemeClr val="accent6">
              <a:lumMod val="40000"/>
              <a:lumOff val="60000"/>
            </a:schemeClr>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lnSpc>
                <a:spcPts val="1500"/>
              </a:lnSpc>
              <a:spcAft>
                <a:spcPts val="0"/>
              </a:spcAft>
            </a:pPr>
            <a:r>
              <a:rPr lang="ja-JP" altLang="en-US" sz="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環境人材</a:t>
            </a:r>
            <a:r>
              <a:rPr lang="ja-JP" altLang="en-US"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の育成</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2" name="正方形/長方形 61"/>
          <p:cNvSpPr/>
          <p:nvPr/>
        </p:nvSpPr>
        <p:spPr>
          <a:xfrm>
            <a:off x="2095705" y="4902295"/>
            <a:ext cx="1593850" cy="327025"/>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lnSpc>
                <a:spcPts val="1500"/>
              </a:lnSpc>
              <a:spcAft>
                <a:spcPts val="0"/>
              </a:spcAft>
            </a:pPr>
            <a:r>
              <a:rPr lang="ja-JP" altLang="en-US" sz="1200" dirty="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経済界の政策協働</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3" name="角丸四角形 62"/>
          <p:cNvSpPr/>
          <p:nvPr/>
        </p:nvSpPr>
        <p:spPr>
          <a:xfrm>
            <a:off x="410799" y="2404552"/>
            <a:ext cx="623616" cy="281996"/>
          </a:xfrm>
          <a:prstGeom prst="roundRect">
            <a:avLst/>
          </a:prstGeom>
          <a:solidFill>
            <a:srgbClr val="5B9BD5">
              <a:lumMod val="20000"/>
              <a:lumOff val="80000"/>
            </a:srgbClr>
          </a:solidFill>
          <a:ln w="9525" cap="flat" cmpd="sng" algn="ctr">
            <a:solidFill>
              <a:srgbClr val="0070C0"/>
            </a:solidFill>
            <a:prstDash val="solid"/>
            <a:miter lim="800000"/>
          </a:ln>
          <a:effectLst/>
        </p:spPr>
        <p:txBody>
          <a:bodyPr wrap="square" lIns="36000" rIns="36000" rtlCol="0" anchor="ctr">
            <a:noAutofit/>
          </a:bodyPr>
          <a:lstStyle/>
          <a:p>
            <a:pPr algn="ctr">
              <a:spcAft>
                <a:spcPts val="0"/>
              </a:spcAft>
            </a:pPr>
            <a:r>
              <a:rPr lang="ja-JP" altLang="en-US" sz="1000" b="1" dirty="0">
                <a:solidFill>
                  <a:srgbClr val="0070C0"/>
                </a:solidFill>
                <a:latin typeface="ＭＳ Ｐゴシック" panose="020B0600070205080204" pitchFamily="50" charset="-128"/>
                <a:cs typeface="Times New Roman" panose="02020603050405020304" pitchFamily="18" charset="0"/>
              </a:rPr>
              <a:t>経済振興</a:t>
            </a:r>
            <a:endParaRPr lang="ja-JP" altLang="en-US" sz="1000" dirty="0">
              <a:latin typeface="ＭＳ Ｐゴシック" panose="020B0600070205080204" pitchFamily="50" charset="-128"/>
              <a:cs typeface="ＭＳ Ｐゴシック" panose="020B0600070205080204" pitchFamily="50" charset="-128"/>
            </a:endParaRPr>
          </a:p>
        </p:txBody>
      </p:sp>
      <p:sp>
        <p:nvSpPr>
          <p:cNvPr id="64" name="角丸四角形 63"/>
          <p:cNvSpPr/>
          <p:nvPr/>
        </p:nvSpPr>
        <p:spPr>
          <a:xfrm>
            <a:off x="407710" y="2741494"/>
            <a:ext cx="641682" cy="267444"/>
          </a:xfrm>
          <a:prstGeom prst="roundRect">
            <a:avLst/>
          </a:prstGeom>
          <a:solidFill>
            <a:srgbClr val="5B9BD5">
              <a:lumMod val="20000"/>
              <a:lumOff val="80000"/>
            </a:srgbClr>
          </a:solidFill>
          <a:ln w="9525" cap="flat" cmpd="sng" algn="ctr">
            <a:solidFill>
              <a:srgbClr val="0070C0"/>
            </a:solidFill>
            <a:prstDash val="solid"/>
            <a:miter lim="800000"/>
          </a:ln>
          <a:effectLst/>
        </p:spPr>
        <p:txBody>
          <a:bodyPr wrap="square" lIns="36000" rIns="36000" rtlCol="0" anchor="ctr">
            <a:noAutofit/>
          </a:bodyPr>
          <a:lstStyle/>
          <a:p>
            <a:pPr algn="ctr">
              <a:spcAft>
                <a:spcPts val="0"/>
              </a:spcAft>
            </a:pPr>
            <a:r>
              <a:rPr lang="ja-JP" altLang="en-US" sz="1000" b="1" dirty="0">
                <a:solidFill>
                  <a:srgbClr val="0070C0"/>
                </a:solidFill>
                <a:latin typeface="ＭＳ Ｐゴシック" panose="020B0600070205080204" pitchFamily="50" charset="-128"/>
                <a:cs typeface="Times New Roman" panose="02020603050405020304" pitchFamily="18" charset="0"/>
              </a:rPr>
              <a:t>観光振興</a:t>
            </a:r>
            <a:endParaRPr lang="ja-JP" altLang="en-US" sz="1000" dirty="0">
              <a:latin typeface="ＭＳ Ｐゴシック" panose="020B0600070205080204" pitchFamily="50" charset="-128"/>
              <a:cs typeface="ＭＳ Ｐゴシック" panose="020B0600070205080204" pitchFamily="50" charset="-128"/>
            </a:endParaRPr>
          </a:p>
        </p:txBody>
      </p:sp>
      <p:sp>
        <p:nvSpPr>
          <p:cNvPr id="65" name="角丸四角形 64"/>
          <p:cNvSpPr/>
          <p:nvPr/>
        </p:nvSpPr>
        <p:spPr>
          <a:xfrm>
            <a:off x="3747394" y="5237546"/>
            <a:ext cx="754204" cy="282863"/>
          </a:xfrm>
          <a:prstGeom prst="roundRect">
            <a:avLst/>
          </a:prstGeom>
          <a:solidFill>
            <a:srgbClr val="E2F0D9"/>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oAutofit/>
          </a:bodyPr>
          <a:lstStyle/>
          <a:p>
            <a:pPr algn="ctr">
              <a:spcAft>
                <a:spcPts val="0"/>
              </a:spcAft>
            </a:pPr>
            <a:r>
              <a:rPr lang="ja-JP" altLang="en-US" sz="1200" b="1" dirty="0">
                <a:solidFill>
                  <a:srgbClr val="00B050"/>
                </a:solidFill>
                <a:latin typeface="ＭＳ Ｐゴシック" panose="020B0600070205080204" pitchFamily="50" charset="-128"/>
                <a:ea typeface="ＭＳ Ｐゴシック" panose="020B0600070205080204" pitchFamily="50" charset="-128"/>
                <a:cs typeface="Times New Roman" panose="02020603050405020304" pitchFamily="18" charset="0"/>
              </a:rPr>
              <a:t>ﾘｻｲｸﾙ</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6" name="テキスト ボックス 87"/>
          <p:cNvSpPr txBox="1"/>
          <p:nvPr/>
        </p:nvSpPr>
        <p:spPr>
          <a:xfrm>
            <a:off x="993210" y="2524397"/>
            <a:ext cx="1828800" cy="2400300"/>
          </a:xfrm>
          <a:prstGeom prst="rect">
            <a:avLst/>
          </a:prstGeom>
          <a:noFill/>
        </p:spPr>
        <p:txBody>
          <a:bodyPr wrap="square" rtlCol="0">
            <a:noAutofit/>
          </a:bodyPr>
          <a:lstStyle/>
          <a:p>
            <a:pPr marL="133985"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a:t>
            </a:r>
            <a:r>
              <a:rPr lang="ja-JP" altLang="en-US" sz="1050" b="1" dirty="0">
                <a:latin typeface="ＭＳ Ｐゴシック" panose="020B0600070205080204" pitchFamily="50" charset="-128"/>
                <a:cs typeface="Times New Roman" panose="02020603050405020304" pitchFamily="18" charset="0"/>
              </a:rPr>
              <a:t>姫路城とヴァヴェル城の</a:t>
            </a:r>
            <a:endParaRPr lang="en-US" altLang="ja-JP" sz="1050" b="1" dirty="0">
              <a:latin typeface="ＭＳ Ｐゴシック" panose="020B0600070205080204" pitchFamily="50" charset="-128"/>
              <a:cs typeface="Times New Roman" panose="02020603050405020304" pitchFamily="18" charset="0"/>
            </a:endParaRPr>
          </a:p>
          <a:p>
            <a:pPr marL="133985" indent="-133985">
              <a:lnSpc>
                <a:spcPts val="1800"/>
              </a:lnSpc>
              <a:spcAft>
                <a:spcPts val="0"/>
              </a:spcAft>
            </a:pPr>
            <a:r>
              <a:rPr lang="ja-JP" altLang="en-US" sz="1050" b="1" dirty="0">
                <a:latin typeface="ＭＳ Ｐゴシック" panose="020B0600070205080204" pitchFamily="50" charset="-128"/>
                <a:cs typeface="Times New Roman" panose="02020603050405020304" pitchFamily="18" charset="0"/>
              </a:rPr>
              <a:t>　姉妹城提携に基づく持続</a:t>
            </a:r>
            <a:endParaRPr lang="en-US" altLang="ja-JP" sz="1050" b="1" dirty="0">
              <a:latin typeface="ＭＳ Ｐゴシック" panose="020B0600070205080204" pitchFamily="50" charset="-128"/>
              <a:cs typeface="Times New Roman" panose="02020603050405020304" pitchFamily="18" charset="0"/>
            </a:endParaRPr>
          </a:p>
          <a:p>
            <a:pPr marL="133985" indent="-133985">
              <a:lnSpc>
                <a:spcPts val="1800"/>
              </a:lnSpc>
              <a:spcAft>
                <a:spcPts val="0"/>
              </a:spcAft>
            </a:pPr>
            <a:r>
              <a:rPr lang="ja-JP" altLang="en-US" sz="1050" b="1" dirty="0">
                <a:latin typeface="ＭＳ Ｐゴシック" panose="020B0600070205080204" pitchFamily="50" charset="-128"/>
                <a:cs typeface="Times New Roman" panose="02020603050405020304" pitchFamily="18" charset="0"/>
              </a:rPr>
              <a:t>　可能能な</a:t>
            </a:r>
            <a:r>
              <a:rPr lang="ja-JP" altLang="en-US" sz="1050" b="1" dirty="0">
                <a:solidFill>
                  <a:srgbClr val="FF0000"/>
                </a:solidFill>
                <a:latin typeface="ＭＳ Ｐゴシック" panose="020B0600070205080204" pitchFamily="50" charset="-128"/>
                <a:cs typeface="Times New Roman" panose="02020603050405020304" pitchFamily="18" charset="0"/>
              </a:rPr>
              <a:t>観光客誘客事業</a:t>
            </a:r>
            <a:endParaRPr lang="ja-JP" altLang="en-US" sz="1200" dirty="0">
              <a:latin typeface="ＭＳ Ｐゴシック" panose="020B0600070205080204" pitchFamily="50" charset="-128"/>
              <a:cs typeface="ＭＳ Ｐゴシック" panose="020B0600070205080204" pitchFamily="50" charset="-128"/>
            </a:endParaRPr>
          </a:p>
          <a:p>
            <a:pPr marL="133985"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a:t>
            </a:r>
            <a:r>
              <a:rPr lang="ja-JP" altLang="en-US" sz="1050" b="1" dirty="0">
                <a:latin typeface="ＭＳ Ｐゴシック" panose="020B0600070205080204" pitchFamily="50" charset="-128"/>
                <a:cs typeface="Times New Roman" panose="02020603050405020304" pitchFamily="18" charset="0"/>
              </a:rPr>
              <a:t>ビジネス機会の</a:t>
            </a:r>
            <a:r>
              <a:rPr lang="ja-JP" altLang="en-US" sz="1050" b="1" dirty="0">
                <a:solidFill>
                  <a:srgbClr val="FF0000"/>
                </a:solidFill>
                <a:latin typeface="ＭＳ Ｐゴシック" panose="020B0600070205080204" pitchFamily="50" charset="-128"/>
                <a:cs typeface="Times New Roman" panose="02020603050405020304" pitchFamily="18" charset="0"/>
              </a:rPr>
              <a:t>研究・創出</a:t>
            </a:r>
            <a:endParaRPr lang="en-US" altLang="ja-JP" sz="1050" b="1" dirty="0">
              <a:solidFill>
                <a:srgbClr val="FF0000"/>
              </a:solidFill>
              <a:latin typeface="ＭＳ Ｐゴシック" panose="020B0600070205080204" pitchFamily="50" charset="-128"/>
              <a:cs typeface="Times New Roman" panose="02020603050405020304" pitchFamily="18" charset="0"/>
            </a:endParaRPr>
          </a:p>
          <a:p>
            <a:pPr marL="133985" indent="-133985">
              <a:lnSpc>
                <a:spcPts val="1800"/>
              </a:lnSpc>
            </a:pPr>
            <a:r>
              <a:rPr lang="ja-JP" altLang="ja-JP" sz="1050" b="1" dirty="0">
                <a:solidFill>
                  <a:srgbClr val="FF0000"/>
                </a:solidFill>
                <a:latin typeface="ＭＳ Ｐゴシック" panose="020B0600070205080204" pitchFamily="50" charset="-128"/>
                <a:cs typeface="Times New Roman" panose="02020603050405020304" pitchFamily="18" charset="0"/>
              </a:rPr>
              <a:t>●</a:t>
            </a:r>
            <a:r>
              <a:rPr lang="ja-JP" altLang="en-US" sz="1050" b="1" dirty="0">
                <a:latin typeface="ＭＳ Ｐゴシック" panose="020B0600070205080204" pitchFamily="50" charset="-128"/>
                <a:cs typeface="Times New Roman" panose="02020603050405020304" pitchFamily="18" charset="0"/>
              </a:rPr>
              <a:t>先端技術を活用した生産性の向上</a:t>
            </a:r>
            <a:endParaRPr lang="en-US" altLang="ja-JP" sz="1050" b="1" dirty="0">
              <a:solidFill>
                <a:srgbClr val="FF0000"/>
              </a:solidFill>
              <a:latin typeface="ＭＳ Ｐゴシック" panose="020B0600070205080204" pitchFamily="50" charset="-128"/>
              <a:cs typeface="Times New Roman" panose="02020603050405020304" pitchFamily="18" charset="0"/>
            </a:endParaRPr>
          </a:p>
          <a:p>
            <a:pPr marL="133985" indent="-133985">
              <a:lnSpc>
                <a:spcPts val="1800"/>
              </a:lnSpc>
              <a:spcAft>
                <a:spcPts val="0"/>
              </a:spcAft>
            </a:pPr>
            <a:endParaRPr lang="ja-JP" altLang="en-US" sz="1200" dirty="0">
              <a:latin typeface="ＭＳ Ｐゴシック" panose="020B0600070205080204" pitchFamily="50" charset="-128"/>
              <a:cs typeface="ＭＳ Ｐゴシック" panose="020B0600070205080204" pitchFamily="50" charset="-128"/>
            </a:endParaRPr>
          </a:p>
        </p:txBody>
      </p:sp>
      <p:sp>
        <p:nvSpPr>
          <p:cNvPr id="67" name="テキスト ボックス 114"/>
          <p:cNvSpPr txBox="1"/>
          <p:nvPr/>
        </p:nvSpPr>
        <p:spPr>
          <a:xfrm>
            <a:off x="7652017" y="2370920"/>
            <a:ext cx="1844675" cy="2070100"/>
          </a:xfrm>
          <a:prstGeom prst="rect">
            <a:avLst/>
          </a:prstGeom>
          <a:noFill/>
        </p:spPr>
        <p:txBody>
          <a:bodyPr wrap="square" rtlCol="0">
            <a:noAutofit/>
          </a:bodyPr>
          <a:lstStyle/>
          <a:p>
            <a:pPr>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a:t>
            </a:r>
            <a:r>
              <a:rPr lang="en-US" sz="1050" b="1" dirty="0">
                <a:latin typeface="ＭＳ Ｐゴシック" panose="020B0600070205080204" pitchFamily="50" charset="-128"/>
                <a:cs typeface="Times New Roman" panose="02020603050405020304" pitchFamily="18" charset="0"/>
              </a:rPr>
              <a:t>SDGs</a:t>
            </a:r>
            <a:r>
              <a:rPr lang="ja-JP" altLang="en-US" sz="1050" b="1" dirty="0">
                <a:latin typeface="ＭＳ Ｐゴシック" panose="020B0600070205080204" pitchFamily="50" charset="-128"/>
                <a:cs typeface="Times New Roman" panose="02020603050405020304" pitchFamily="18" charset="0"/>
              </a:rPr>
              <a:t>を題材とした</a:t>
            </a:r>
            <a:endParaRPr lang="ja-JP" altLang="en-US" sz="1200" dirty="0">
              <a:latin typeface="ＭＳ Ｐゴシック" panose="020B0600070205080204" pitchFamily="50" charset="-128"/>
              <a:cs typeface="ＭＳ Ｐゴシック" panose="020B0600070205080204" pitchFamily="50" charset="-128"/>
            </a:endParaRPr>
          </a:p>
          <a:p>
            <a:pPr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高校生の国際交流事業</a:t>
            </a:r>
            <a:endParaRPr lang="ja-JP" altLang="en-US" sz="1200" dirty="0">
              <a:latin typeface="ＭＳ Ｐゴシック" panose="020B0600070205080204" pitchFamily="50" charset="-128"/>
              <a:cs typeface="ＭＳ Ｐゴシック" panose="020B0600070205080204" pitchFamily="50" charset="-128"/>
            </a:endParaRPr>
          </a:p>
          <a:p>
            <a:pPr marL="133985"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a:t>
            </a:r>
            <a:r>
              <a:rPr lang="ja-JP" altLang="en-US" sz="1050" b="1" dirty="0">
                <a:latin typeface="ＭＳ Ｐゴシック" panose="020B0600070205080204" pitchFamily="50" charset="-128"/>
                <a:cs typeface="Times New Roman" panose="02020603050405020304" pitchFamily="18" charset="0"/>
              </a:rPr>
              <a:t>高校生等が</a:t>
            </a:r>
            <a:r>
              <a:rPr lang="en-US" sz="1050" b="1" dirty="0">
                <a:latin typeface="ＭＳ Ｐゴシック" panose="020B0600070205080204" pitchFamily="50" charset="-128"/>
                <a:cs typeface="Times New Roman" panose="02020603050405020304" pitchFamily="18" charset="0"/>
              </a:rPr>
              <a:t>SDGs</a:t>
            </a:r>
            <a:r>
              <a:rPr lang="ja-JP" altLang="en-US" sz="1050" b="1" dirty="0">
                <a:latin typeface="ＭＳ Ｐゴシック" panose="020B0600070205080204" pitchFamily="50" charset="-128"/>
                <a:cs typeface="Times New Roman" panose="02020603050405020304" pitchFamily="18" charset="0"/>
              </a:rPr>
              <a:t>について意見交換し提言する</a:t>
            </a:r>
            <a:endParaRPr lang="ja-JP" altLang="en-US" sz="1200" dirty="0">
              <a:latin typeface="ＭＳ Ｐゴシック" panose="020B0600070205080204" pitchFamily="50" charset="-128"/>
              <a:cs typeface="ＭＳ Ｐゴシック" panose="020B0600070205080204" pitchFamily="50" charset="-128"/>
            </a:endParaRPr>
          </a:p>
          <a:p>
            <a:pPr marL="133350">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ひめじ創生</a:t>
            </a:r>
            <a:r>
              <a:rPr lang="en-US" sz="1050" b="1" dirty="0">
                <a:solidFill>
                  <a:srgbClr val="FF0000"/>
                </a:solidFill>
                <a:latin typeface="ＭＳ Ｐゴシック" panose="020B0600070205080204" pitchFamily="50" charset="-128"/>
                <a:cs typeface="Times New Roman" panose="02020603050405020304" pitchFamily="18" charset="0"/>
              </a:rPr>
              <a:t>SDGs</a:t>
            </a:r>
            <a:r>
              <a:rPr lang="ja-JP" altLang="en-US" sz="1050" b="1" dirty="0">
                <a:solidFill>
                  <a:srgbClr val="FF0000"/>
                </a:solidFill>
                <a:latin typeface="ＭＳ Ｐゴシック" panose="020B0600070205080204" pitchFamily="50" charset="-128"/>
                <a:cs typeface="Times New Roman" panose="02020603050405020304" pitchFamily="18" charset="0"/>
              </a:rPr>
              <a:t>カフェ</a:t>
            </a:r>
            <a:endParaRPr lang="ja-JP" altLang="en-US" sz="1200" dirty="0">
              <a:latin typeface="ＭＳ Ｐゴシック" panose="020B0600070205080204" pitchFamily="50" charset="-128"/>
              <a:cs typeface="ＭＳ Ｐゴシック" panose="020B0600070205080204" pitchFamily="50" charset="-128"/>
            </a:endParaRPr>
          </a:p>
          <a:p>
            <a:pPr marL="133985"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●世界遺産等文化の調査</a:t>
            </a:r>
            <a:endParaRPr lang="en-US" altLang="ja-JP" sz="1050" b="1" dirty="0">
              <a:solidFill>
                <a:srgbClr val="FF0000"/>
              </a:solidFill>
              <a:latin typeface="ＭＳ Ｐゴシック" panose="020B0600070205080204" pitchFamily="50" charset="-128"/>
              <a:cs typeface="Times New Roman" panose="02020603050405020304" pitchFamily="18" charset="0"/>
            </a:endParaRPr>
          </a:p>
          <a:p>
            <a:pPr marL="133985" indent="-133985">
              <a:lnSpc>
                <a:spcPts val="1800"/>
              </a:lnSpc>
              <a:spcAft>
                <a:spcPts val="0"/>
              </a:spcAft>
            </a:pPr>
            <a:r>
              <a:rPr lang="ja-JP" altLang="en-US" sz="1050" b="1" dirty="0">
                <a:solidFill>
                  <a:srgbClr val="FF0000"/>
                </a:solidFill>
                <a:latin typeface="ＭＳ Ｐゴシック" panose="020B0600070205080204" pitchFamily="50" charset="-128"/>
                <a:cs typeface="Times New Roman" panose="02020603050405020304" pitchFamily="18" charset="0"/>
              </a:rPr>
              <a:t>　研究</a:t>
            </a:r>
            <a:endParaRPr lang="ja-JP" altLang="en-US" sz="1200" dirty="0">
              <a:latin typeface="ＭＳ Ｐゴシック" panose="020B0600070205080204" pitchFamily="50" charset="-128"/>
              <a:cs typeface="ＭＳ Ｐゴシック" panose="020B0600070205080204" pitchFamily="50" charset="-128"/>
            </a:endParaRPr>
          </a:p>
        </p:txBody>
      </p:sp>
      <p:pic>
        <p:nvPicPr>
          <p:cNvPr id="2072" name="図 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270" y="5413382"/>
            <a:ext cx="922506" cy="615004"/>
          </a:xfrm>
          <a:prstGeom prst="rect">
            <a:avLst/>
          </a:prstGeom>
          <a:noFill/>
          <a:extLst>
            <a:ext uri="{909E8E84-426E-40DD-AFC4-6F175D3DCCD1}">
              <a14:hiddenFill xmlns:a14="http://schemas.microsoft.com/office/drawing/2010/main">
                <a:solidFill>
                  <a:srgbClr val="FFFFFF"/>
                </a:solidFill>
              </a14:hiddenFill>
            </a:ext>
          </a:extLst>
        </p:spPr>
      </p:pic>
      <p:pic>
        <p:nvPicPr>
          <p:cNvPr id="2103" name="図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18" y="3125320"/>
            <a:ext cx="539750" cy="539750"/>
          </a:xfrm>
          <a:prstGeom prst="rect">
            <a:avLst/>
          </a:prstGeom>
          <a:noFill/>
          <a:extLst>
            <a:ext uri="{909E8E84-426E-40DD-AFC4-6F175D3DCCD1}">
              <a14:hiddenFill xmlns:a14="http://schemas.microsoft.com/office/drawing/2010/main">
                <a:solidFill>
                  <a:srgbClr val="FFFFFF"/>
                </a:solidFill>
              </a14:hiddenFill>
            </a:ext>
          </a:extLst>
        </p:spPr>
      </p:pic>
      <p:sp>
        <p:nvSpPr>
          <p:cNvPr id="71" name="角丸四角形 70"/>
          <p:cNvSpPr/>
          <p:nvPr/>
        </p:nvSpPr>
        <p:spPr>
          <a:xfrm>
            <a:off x="6754964" y="2325979"/>
            <a:ext cx="949073" cy="332636"/>
          </a:xfrm>
          <a:prstGeom prst="roundRect">
            <a:avLst/>
          </a:prstGeom>
          <a:solidFill>
            <a:srgbClr val="FFF2CC"/>
          </a:solidFill>
          <a:ln w="9525" cap="flat" cmpd="sng" algn="ctr">
            <a:solidFill>
              <a:srgbClr val="FF6600"/>
            </a:solidFill>
            <a:prstDash val="solid"/>
            <a:miter lim="800000"/>
          </a:ln>
          <a:effectLst/>
        </p:spPr>
        <p:txBody>
          <a:bodyPr wrap="square" lIns="36000" rIns="36000" rtlCol="0" anchor="ctr">
            <a:noAutofit/>
          </a:bodyPr>
          <a:lstStyle/>
          <a:p>
            <a:pPr algn="ctr">
              <a:spcAft>
                <a:spcPts val="0"/>
              </a:spcAft>
            </a:pPr>
            <a:r>
              <a:rPr lang="ja-JP" altLang="en-US" sz="1000" b="1" dirty="0">
                <a:solidFill>
                  <a:srgbClr val="FF6600"/>
                </a:solidFill>
                <a:latin typeface="ＭＳ Ｐゴシック" panose="020B0600070205080204" pitchFamily="50" charset="-128"/>
                <a:cs typeface="Times New Roman" panose="02020603050405020304" pitchFamily="18" charset="0"/>
              </a:rPr>
              <a:t>社会課題解決</a:t>
            </a:r>
            <a:endParaRPr lang="ja-JP" altLang="en-US" sz="1000" dirty="0">
              <a:latin typeface="ＭＳ Ｐゴシック" panose="020B0600070205080204" pitchFamily="50" charset="-128"/>
              <a:cs typeface="ＭＳ Ｐゴシック" panose="020B0600070205080204" pitchFamily="50" charset="-128"/>
            </a:endParaRPr>
          </a:p>
        </p:txBody>
      </p:sp>
      <p:sp>
        <p:nvSpPr>
          <p:cNvPr id="72" name="テキスト ボックス 115"/>
          <p:cNvSpPr txBox="1"/>
          <p:nvPr/>
        </p:nvSpPr>
        <p:spPr>
          <a:xfrm>
            <a:off x="4450212" y="4733806"/>
            <a:ext cx="1828800" cy="625475"/>
          </a:xfrm>
          <a:prstGeom prst="rect">
            <a:avLst/>
          </a:prstGeom>
          <a:noFill/>
        </p:spPr>
        <p:txBody>
          <a:bodyPr wrap="square" rtlCol="0">
            <a:noAutofit/>
          </a:bodyPr>
          <a:lstStyle/>
          <a:p>
            <a:pPr>
              <a:spcAft>
                <a:spcPts val="0"/>
              </a:spcAft>
            </a:pPr>
            <a:r>
              <a:rPr lang="ja-JP" altLang="en-US" sz="1200" b="1" dirty="0">
                <a:solidFill>
                  <a:srgbClr val="000000"/>
                </a:solidFill>
                <a:latin typeface="ＭＳ Ｐゴシック" panose="020B0600070205080204" pitchFamily="50" charset="-128"/>
                <a:cs typeface="Times New Roman" panose="02020603050405020304" pitchFamily="18" charset="0"/>
              </a:rPr>
              <a:t>（課題）</a:t>
            </a:r>
            <a:endParaRPr lang="ja-JP" altLang="en-US" sz="1200" dirty="0">
              <a:latin typeface="ＭＳ Ｐゴシック" panose="020B0600070205080204" pitchFamily="50" charset="-128"/>
              <a:cs typeface="ＭＳ Ｐゴシック" panose="020B0600070205080204" pitchFamily="50" charset="-128"/>
            </a:endParaRPr>
          </a:p>
          <a:p>
            <a:pPr>
              <a:spcAft>
                <a:spcPts val="0"/>
              </a:spcAft>
            </a:pPr>
            <a:r>
              <a:rPr lang="ja-JP" altLang="en-US" sz="1200" b="1" u="sng">
                <a:solidFill>
                  <a:srgbClr val="000000"/>
                </a:solidFill>
                <a:latin typeface="ＭＳ Ｐゴシック" panose="020B0600070205080204" pitchFamily="50" charset="-128"/>
                <a:cs typeface="Times New Roman" panose="02020603050405020304" pitchFamily="18" charset="0"/>
              </a:rPr>
              <a:t>脱炭素社会</a:t>
            </a:r>
            <a:r>
              <a:rPr lang="ja-JP" altLang="en-US" sz="1200" b="1" u="sng" dirty="0">
                <a:solidFill>
                  <a:srgbClr val="000000"/>
                </a:solidFill>
                <a:latin typeface="ＭＳ Ｐゴシック" panose="020B0600070205080204" pitchFamily="50" charset="-128"/>
                <a:cs typeface="Times New Roman" panose="02020603050405020304" pitchFamily="18" charset="0"/>
              </a:rPr>
              <a:t>の実現</a:t>
            </a:r>
            <a:endParaRPr lang="ja-JP" altLang="en-US" sz="1200" dirty="0">
              <a:latin typeface="ＭＳ Ｐゴシック" panose="020B0600070205080204" pitchFamily="50" charset="-128"/>
              <a:cs typeface="ＭＳ Ｐゴシック" panose="020B0600070205080204" pitchFamily="50" charset="-128"/>
            </a:endParaRPr>
          </a:p>
        </p:txBody>
      </p:sp>
      <p:sp>
        <p:nvSpPr>
          <p:cNvPr id="73" name="角丸四角形 72"/>
          <p:cNvSpPr/>
          <p:nvPr/>
        </p:nvSpPr>
        <p:spPr>
          <a:xfrm>
            <a:off x="3754552" y="5576329"/>
            <a:ext cx="737318" cy="254722"/>
          </a:xfrm>
          <a:prstGeom prst="roundRect">
            <a:avLst/>
          </a:prstGeom>
          <a:solidFill>
            <a:srgbClr val="70AD47">
              <a:lumMod val="20000"/>
              <a:lumOff val="80000"/>
            </a:srgbClr>
          </a:solidFill>
          <a:ln w="9525" cap="flat" cmpd="sng" algn="ctr">
            <a:solidFill>
              <a:srgbClr val="00B050"/>
            </a:solidFill>
            <a:prstDash val="solid"/>
            <a:miter lim="800000"/>
          </a:ln>
          <a:effectLst/>
        </p:spPr>
        <p:txBody>
          <a:bodyPr wrap="square" lIns="36000" rIns="36000" rtlCol="0" anchor="ctr">
            <a:noAutofit/>
          </a:bodyPr>
          <a:lstStyle/>
          <a:p>
            <a:pPr algn="ctr">
              <a:spcAft>
                <a:spcPts val="0"/>
              </a:spcAft>
            </a:pPr>
            <a:r>
              <a:rPr lang="ja-JP" altLang="en-US" sz="1000" b="1" dirty="0">
                <a:solidFill>
                  <a:srgbClr val="00B050"/>
                </a:solidFill>
                <a:latin typeface="ＭＳ Ｐゴシック" panose="020B0600070205080204" pitchFamily="50" charset="-128"/>
                <a:cs typeface="Times New Roman" panose="02020603050405020304" pitchFamily="18" charset="0"/>
              </a:rPr>
              <a:t>環境学習</a:t>
            </a:r>
            <a:endParaRPr lang="ja-JP" altLang="en-US" sz="1000" dirty="0">
              <a:latin typeface="ＭＳ Ｐゴシック" panose="020B0600070205080204" pitchFamily="50" charset="-128"/>
              <a:cs typeface="ＭＳ Ｐゴシック" panose="020B0600070205080204" pitchFamily="50" charset="-128"/>
            </a:endParaRPr>
          </a:p>
        </p:txBody>
      </p:sp>
      <p:pic>
        <p:nvPicPr>
          <p:cNvPr id="2078" name="図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5388" y="5712865"/>
            <a:ext cx="506412" cy="503237"/>
          </a:xfrm>
          <a:prstGeom prst="rect">
            <a:avLst/>
          </a:prstGeom>
          <a:noFill/>
          <a:extLst>
            <a:ext uri="{909E8E84-426E-40DD-AFC4-6F175D3DCCD1}">
              <a14:hiddenFill xmlns:a14="http://schemas.microsoft.com/office/drawing/2010/main">
                <a:solidFill>
                  <a:srgbClr val="FFFFFF"/>
                </a:solidFill>
              </a14:hiddenFill>
            </a:ext>
          </a:extLst>
        </p:spPr>
      </p:pic>
      <p:pic>
        <p:nvPicPr>
          <p:cNvPr id="2096" name="図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345" y="4056808"/>
            <a:ext cx="1020762" cy="677862"/>
          </a:xfrm>
          <a:prstGeom prst="rect">
            <a:avLst/>
          </a:prstGeom>
          <a:noFill/>
          <a:extLst>
            <a:ext uri="{909E8E84-426E-40DD-AFC4-6F175D3DCCD1}">
              <a14:hiddenFill xmlns:a14="http://schemas.microsoft.com/office/drawing/2010/main">
                <a:solidFill>
                  <a:srgbClr val="FFFFFF"/>
                </a:solidFill>
              </a14:hiddenFill>
            </a:ext>
          </a:extLst>
        </p:spPr>
      </p:pic>
      <p:sp>
        <p:nvSpPr>
          <p:cNvPr id="76" name="テキスト ボックス 2"/>
          <p:cNvSpPr txBox="1">
            <a:spLocks noChangeArrowheads="1"/>
          </p:cNvSpPr>
          <p:nvPr/>
        </p:nvSpPr>
        <p:spPr bwMode="auto">
          <a:xfrm>
            <a:off x="3858751" y="2383335"/>
            <a:ext cx="1876425" cy="303213"/>
          </a:xfrm>
          <a:prstGeom prst="rect">
            <a:avLst/>
          </a:prstGeom>
          <a:solidFill>
            <a:srgbClr val="F8B6EF"/>
          </a:solidFill>
          <a:ln w="34925" cap="rnd" cmpd="sng">
            <a:solidFill>
              <a:srgbClr val="FF0000"/>
            </a:solidFill>
            <a:bevel/>
            <a:headEnd/>
            <a:tailEnd/>
          </a:ln>
        </p:spPr>
        <p:txBody>
          <a:bodyPr rot="0" vert="horz" wrap="square" lIns="91440" tIns="45720" rIns="91440" bIns="45720" anchor="t" anchorCtr="0">
            <a:noAutofit/>
          </a:bodyPr>
          <a:lstStyle/>
          <a:p>
            <a:pPr algn="ctr">
              <a:lnSpc>
                <a:spcPts val="1600"/>
              </a:lnSpc>
              <a:spcAft>
                <a:spcPts val="0"/>
              </a:spcAft>
            </a:pPr>
            <a:r>
              <a:rPr lang="ja-JP" altLang="en-US" sz="1100" b="1" dirty="0">
                <a:solidFill>
                  <a:srgbClr val="000000"/>
                </a:solidFill>
                <a:latin typeface="ＭＳ Ｐゴシック" panose="020B0600070205080204" pitchFamily="50" charset="-128"/>
                <a:cs typeface="Times New Roman" panose="02020603050405020304" pitchFamily="18" charset="0"/>
              </a:rPr>
              <a:t>三側面をつなぐ統合的取組</a:t>
            </a:r>
            <a:endParaRPr lang="ja-JP" altLang="en-US" sz="1200" b="1" dirty="0">
              <a:latin typeface="ＭＳ Ｐゴシック" panose="020B0600070205080204" pitchFamily="50" charset="-128"/>
              <a:cs typeface="ＭＳ Ｐゴシック" panose="020B0600070205080204" pitchFamily="50" charset="-128"/>
            </a:endParaRPr>
          </a:p>
        </p:txBody>
      </p:sp>
      <p:sp>
        <p:nvSpPr>
          <p:cNvPr id="77" name="テキスト ボックス 2"/>
          <p:cNvSpPr txBox="1">
            <a:spLocks noChangeArrowheads="1"/>
          </p:cNvSpPr>
          <p:nvPr/>
        </p:nvSpPr>
        <p:spPr bwMode="auto">
          <a:xfrm>
            <a:off x="7329145" y="5251121"/>
            <a:ext cx="2043814" cy="946263"/>
          </a:xfrm>
          <a:prstGeom prst="rect">
            <a:avLst/>
          </a:prstGeom>
          <a:solidFill>
            <a:schemeClr val="accent4">
              <a:lumMod val="20000"/>
              <a:lumOff val="80000"/>
            </a:schemeClr>
          </a:solidFill>
          <a:ln w="22225">
            <a:solidFill>
              <a:srgbClr val="000000"/>
            </a:solidFill>
            <a:miter lim="800000"/>
            <a:headEnd/>
            <a:tailEnd/>
          </a:ln>
        </p:spPr>
        <p:txBody>
          <a:bodyPr rot="0" vert="horz" wrap="square" lIns="91440" tIns="45720" rIns="91440" bIns="45720" anchor="t" anchorCtr="0">
            <a:noAutofit/>
          </a:bodyPr>
          <a:lstStyle/>
          <a:p>
            <a:pPr algn="ctr">
              <a:spcAft>
                <a:spcPts val="0"/>
              </a:spcAft>
            </a:pPr>
            <a:r>
              <a:rPr lang="en-US" altLang="ja-JP" sz="1100" b="1" dirty="0">
                <a:latin typeface="ＭＳ Ｐゴシック" panose="020B0600070205080204" pitchFamily="50" charset="-128"/>
                <a:cs typeface="Times New Roman" panose="02020603050405020304" pitchFamily="18" charset="0"/>
              </a:rPr>
              <a:t>【</a:t>
            </a:r>
            <a:r>
              <a:rPr lang="ja-JP" altLang="en-US" sz="1100" b="1" dirty="0">
                <a:latin typeface="ＭＳ Ｐゴシック" panose="020B0600070205080204" pitchFamily="50" charset="-128"/>
                <a:cs typeface="Times New Roman" panose="02020603050405020304" pitchFamily="18" charset="0"/>
              </a:rPr>
              <a:t>ステークホルダーとの連携</a:t>
            </a:r>
            <a:r>
              <a:rPr lang="en-US" altLang="ja-JP" sz="1100" b="1" dirty="0">
                <a:latin typeface="ＭＳ Ｐゴシック" panose="020B0600070205080204" pitchFamily="50" charset="-128"/>
                <a:cs typeface="Times New Roman" panose="02020603050405020304" pitchFamily="18" charset="0"/>
              </a:rPr>
              <a:t>】</a:t>
            </a:r>
            <a:endParaRPr lang="ja-JP" altLang="en-US" sz="1200" dirty="0">
              <a:latin typeface="ＭＳ Ｐゴシック" panose="020B0600070205080204" pitchFamily="50" charset="-128"/>
              <a:cs typeface="ＭＳ Ｐゴシック" panose="020B0600070205080204" pitchFamily="50" charset="-128"/>
            </a:endParaRPr>
          </a:p>
          <a:p>
            <a:pPr>
              <a:spcAft>
                <a:spcPts val="0"/>
              </a:spcAft>
            </a:pPr>
            <a:r>
              <a:rPr lang="ja-JP" altLang="en-US" sz="1050" dirty="0">
                <a:latin typeface="ＭＳ Ｐゴシック" panose="020B0600070205080204" pitchFamily="50" charset="-128"/>
                <a:cs typeface="Times New Roman" panose="02020603050405020304" pitchFamily="18" charset="0"/>
              </a:rPr>
              <a:t>学校や民間企業をはじめ、地域の多様なステークホルダーと連携し、総合的に地域課題解決に取り組む。</a:t>
            </a:r>
            <a:endParaRPr lang="ja-JP" altLang="en-US" sz="1200" dirty="0">
              <a:latin typeface="ＭＳ Ｐゴシック" panose="020B0600070205080204" pitchFamily="50" charset="-128"/>
              <a:cs typeface="ＭＳ Ｐゴシック" panose="020B0600070205080204" pitchFamily="50" charset="-128"/>
            </a:endParaRPr>
          </a:p>
        </p:txBody>
      </p:sp>
      <p:pic>
        <p:nvPicPr>
          <p:cNvPr id="2073" name="図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5926" y="5412436"/>
            <a:ext cx="917575" cy="615950"/>
          </a:xfrm>
          <a:prstGeom prst="rect">
            <a:avLst/>
          </a:prstGeom>
          <a:noFill/>
          <a:extLst>
            <a:ext uri="{909E8E84-426E-40DD-AFC4-6F175D3DCCD1}">
              <a14:hiddenFill xmlns:a14="http://schemas.microsoft.com/office/drawing/2010/main">
                <a:solidFill>
                  <a:srgbClr val="FFFFFF"/>
                </a:solidFill>
              </a14:hiddenFill>
            </a:ext>
          </a:extLst>
        </p:spPr>
      </p:pic>
      <p:pic>
        <p:nvPicPr>
          <p:cNvPr id="2097" name="図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2105" y="3798122"/>
            <a:ext cx="498529" cy="498530"/>
          </a:xfrm>
          <a:prstGeom prst="rect">
            <a:avLst/>
          </a:prstGeom>
          <a:noFill/>
          <a:extLst>
            <a:ext uri="{909E8E84-426E-40DD-AFC4-6F175D3DCCD1}">
              <a14:hiddenFill xmlns:a14="http://schemas.microsoft.com/office/drawing/2010/main">
                <a:solidFill>
                  <a:srgbClr val="FFFFFF"/>
                </a:solidFill>
              </a14:hiddenFill>
            </a:ext>
          </a:extLst>
        </p:spPr>
      </p:pic>
      <p:sp>
        <p:nvSpPr>
          <p:cNvPr id="84" name="角丸四角形 83"/>
          <p:cNvSpPr/>
          <p:nvPr/>
        </p:nvSpPr>
        <p:spPr>
          <a:xfrm>
            <a:off x="6904813" y="2970634"/>
            <a:ext cx="687531" cy="231980"/>
          </a:xfrm>
          <a:prstGeom prst="roundRect">
            <a:avLst/>
          </a:prstGeom>
          <a:solidFill>
            <a:srgbClr val="FFF2CC"/>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oAutofit/>
          </a:bodyPr>
          <a:lstStyle/>
          <a:p>
            <a:pPr algn="ctr">
              <a:spcAft>
                <a:spcPts val="0"/>
              </a:spcAft>
            </a:pPr>
            <a:r>
              <a:rPr lang="ja-JP" altLang="en-US" sz="1000" b="1" dirty="0">
                <a:solidFill>
                  <a:srgbClr val="FF6600"/>
                </a:solidFill>
                <a:latin typeface="ＭＳ Ｐゴシック" panose="020B0600070205080204" pitchFamily="50" charset="-128"/>
                <a:ea typeface="ＭＳ Ｐゴシック" panose="020B0600070205080204" pitchFamily="50" charset="-128"/>
                <a:cs typeface="Times New Roman" panose="02020603050405020304" pitchFamily="18" charset="0"/>
              </a:rPr>
              <a:t>平和教育</a:t>
            </a:r>
            <a:endParaRPr lang="ja-JP" altLang="en-US" sz="10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4" name="テキスト ボックス 23"/>
          <p:cNvSpPr txBox="1"/>
          <p:nvPr/>
        </p:nvSpPr>
        <p:spPr>
          <a:xfrm>
            <a:off x="435865" y="5120671"/>
            <a:ext cx="1883647" cy="276999"/>
          </a:xfrm>
          <a:prstGeom prst="rect">
            <a:avLst/>
          </a:prstGeom>
          <a:noFill/>
        </p:spPr>
        <p:txBody>
          <a:bodyPr wrap="square" rtlCol="0">
            <a:spAutoFit/>
          </a:bodyPr>
          <a:lstStyle/>
          <a:p>
            <a:pPr algn="ctr"/>
            <a:r>
              <a:rPr lang="ja-JP" altLang="en-US" sz="1200" b="1" dirty="0">
                <a:latin typeface="ＭＳ Ｐゴシック" panose="020B0600070205080204" pitchFamily="50" charset="-128"/>
              </a:rPr>
              <a:t>世界遺産姉妹城提携</a:t>
            </a:r>
          </a:p>
        </p:txBody>
      </p:sp>
      <p:sp>
        <p:nvSpPr>
          <p:cNvPr id="2051" name="正方形/長方形 2050"/>
          <p:cNvSpPr/>
          <p:nvPr/>
        </p:nvSpPr>
        <p:spPr>
          <a:xfrm>
            <a:off x="649538" y="6003368"/>
            <a:ext cx="1829347" cy="246221"/>
          </a:xfrm>
          <a:prstGeom prst="rect">
            <a:avLst/>
          </a:prstGeom>
        </p:spPr>
        <p:txBody>
          <a:bodyPr wrap="none">
            <a:spAutoFit/>
          </a:bodyPr>
          <a:lstStyle/>
          <a:p>
            <a:pPr algn="just">
              <a:spcAft>
                <a:spcPts val="0"/>
              </a:spcAft>
            </a:pPr>
            <a:r>
              <a:rPr lang="ja-JP" altLang="ja-JP" sz="1000" kern="100" dirty="0">
                <a:latin typeface="Century" panose="02040604050505020304" pitchFamily="18" charset="0"/>
                <a:ea typeface="ＭＳ ゴシック" panose="020B0609070205080204" pitchFamily="49" charset="-128"/>
                <a:cs typeface="Times New Roman" panose="02020603050405020304" pitchFamily="18" charset="0"/>
              </a:rPr>
              <a:t>姫路城　　　   ヴァヴェル城</a:t>
            </a:r>
            <a:endParaRPr lang="ja-JP" altLang="ja-JP" sz="1000"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6" name="図 5">
            <a:extLst>
              <a:ext uri="{FF2B5EF4-FFF2-40B4-BE49-F238E27FC236}">
                <a16:creationId xmlns:a16="http://schemas.microsoft.com/office/drawing/2014/main" id="{C3B91F6D-DB4F-40B3-A2EC-BF7BE0398D28}"/>
              </a:ext>
            </a:extLst>
          </p:cNvPr>
          <p:cNvPicPr>
            <a:picLocks noChangeAspect="1"/>
          </p:cNvPicPr>
          <p:nvPr/>
        </p:nvPicPr>
        <p:blipFill>
          <a:blip r:embed="rId10"/>
          <a:stretch>
            <a:fillRect/>
          </a:stretch>
        </p:blipFill>
        <p:spPr>
          <a:xfrm>
            <a:off x="3207463" y="5709328"/>
            <a:ext cx="504000" cy="504000"/>
          </a:xfrm>
          <a:prstGeom prst="rect">
            <a:avLst/>
          </a:prstGeom>
        </p:spPr>
      </p:pic>
      <p:pic>
        <p:nvPicPr>
          <p:cNvPr id="15" name="図 14">
            <a:extLst>
              <a:ext uri="{FF2B5EF4-FFF2-40B4-BE49-F238E27FC236}">
                <a16:creationId xmlns:a16="http://schemas.microsoft.com/office/drawing/2014/main" id="{9323BD0F-1197-41E3-979A-07C385B18BCA}"/>
              </a:ext>
            </a:extLst>
          </p:cNvPr>
          <p:cNvPicPr>
            <a:picLocks noChangeAspect="1"/>
          </p:cNvPicPr>
          <p:nvPr/>
        </p:nvPicPr>
        <p:blipFill>
          <a:blip r:embed="rId11"/>
          <a:stretch>
            <a:fillRect/>
          </a:stretch>
        </p:blipFill>
        <p:spPr>
          <a:xfrm>
            <a:off x="458316" y="3724547"/>
            <a:ext cx="535574" cy="540000"/>
          </a:xfrm>
          <a:prstGeom prst="rect">
            <a:avLst/>
          </a:prstGeom>
        </p:spPr>
      </p:pic>
      <p:sp>
        <p:nvSpPr>
          <p:cNvPr id="68" name="テキスト ボックス 67"/>
          <p:cNvSpPr txBox="1"/>
          <p:nvPr/>
        </p:nvSpPr>
        <p:spPr>
          <a:xfrm>
            <a:off x="803576" y="553615"/>
            <a:ext cx="8220456" cy="400110"/>
          </a:xfrm>
          <a:prstGeom prst="rect">
            <a:avLst/>
          </a:prstGeom>
          <a:noFill/>
        </p:spPr>
        <p:txBody>
          <a:bodyPr wrap="square" rtlCol="0">
            <a:spAutoFit/>
          </a:bodyPr>
          <a:lstStyle/>
          <a:p>
            <a:pPr algn="ctr"/>
            <a:r>
              <a:rPr lang="ja-JP" altLang="en-US" sz="2000" dirty="0">
                <a:latin typeface="ＭＳ Ｐゴシック" panose="020B0600070205080204" pitchFamily="50" charset="-128"/>
              </a:rPr>
              <a:t>姫路市ＳＤＧｓ未来都市の概要</a:t>
            </a:r>
            <a:endParaRPr lang="en-US" altLang="ja-JP" sz="2000" dirty="0">
              <a:latin typeface="ＭＳ Ｐゴシック" panose="020B0600070205080204" pitchFamily="50" charset="-128"/>
            </a:endParaRPr>
          </a:p>
        </p:txBody>
      </p:sp>
      <p:pic>
        <p:nvPicPr>
          <p:cNvPr id="69" name="図 68"/>
          <p:cNvPicPr>
            <a:picLocks noChangeAspect="1"/>
          </p:cNvPicPr>
          <p:nvPr/>
        </p:nvPicPr>
        <p:blipFill rotWithShape="1">
          <a:blip r:embed="rId12" cstate="print">
            <a:extLst>
              <a:ext uri="{28A0092B-C50C-407E-A947-70E740481C1C}">
                <a14:useLocalDpi xmlns:a14="http://schemas.microsoft.com/office/drawing/2010/main" val="0"/>
              </a:ext>
            </a:extLst>
          </a:blip>
          <a:srcRect t="5448" r="8007" b="19962"/>
          <a:stretch/>
        </p:blipFill>
        <p:spPr>
          <a:xfrm>
            <a:off x="8720917" y="671471"/>
            <a:ext cx="728775" cy="282254"/>
          </a:xfrm>
          <a:prstGeom prst="rect">
            <a:avLst/>
          </a:prstGeom>
        </p:spPr>
      </p:pic>
      <p:pic>
        <p:nvPicPr>
          <p:cNvPr id="70" name="図 6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653" y="451200"/>
            <a:ext cx="2521240" cy="502525"/>
          </a:xfrm>
          <a:prstGeom prst="rect">
            <a:avLst/>
          </a:prstGeom>
        </p:spPr>
      </p:pic>
      <p:cxnSp>
        <p:nvCxnSpPr>
          <p:cNvPr id="75" name="直線コネクタ 74"/>
          <p:cNvCxnSpPr/>
          <p:nvPr/>
        </p:nvCxnSpPr>
        <p:spPr>
          <a:xfrm>
            <a:off x="381000" y="998730"/>
            <a:ext cx="9144000"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スライド番号プレースホルダー 1"/>
          <p:cNvSpPr>
            <a:spLocks noGrp="1"/>
          </p:cNvSpPr>
          <p:nvPr>
            <p:ph type="sldNum" sz="quarter" idx="12"/>
          </p:nvPr>
        </p:nvSpPr>
        <p:spPr>
          <a:xfrm>
            <a:off x="7088584" y="6124185"/>
            <a:ext cx="2311400" cy="365125"/>
          </a:xfrm>
        </p:spPr>
        <p:txBody>
          <a:bodyPr/>
          <a:lstStyle/>
          <a:p>
            <a:pPr>
              <a:defRPr/>
            </a:pPr>
            <a:fld id="{6FD6BE65-1A69-4B6D-833F-D9C4DBCB47B9}" type="slidenum">
              <a:rPr lang="en-US" altLang="ja-JP" smtClean="0"/>
              <a:pPr>
                <a:defRPr/>
              </a:pPr>
              <a:t>4</a:t>
            </a:fld>
            <a:endParaRPr lang="en-US" altLang="ja-JP"/>
          </a:p>
        </p:txBody>
      </p:sp>
    </p:spTree>
    <p:extLst>
      <p:ext uri="{BB962C8B-B14F-4D97-AF65-F5344CB8AC3E}">
        <p14:creationId xmlns:p14="http://schemas.microsoft.com/office/powerpoint/2010/main" val="369120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290656" y="6138981"/>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5</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57308" y="1066800"/>
            <a:ext cx="3962400" cy="2971800"/>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姫路市</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未来都市</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に定める</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KPI(1)</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2030</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年のゴール）</a:t>
            </a:r>
            <a:endParaRPr 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658186" y="6039290"/>
            <a:ext cx="728775" cy="282254"/>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495" y="504983"/>
            <a:ext cx="2521240" cy="502525"/>
          </a:xfrm>
          <a:prstGeom prst="rect">
            <a:avLst/>
          </a:prstGeom>
        </p:spPr>
      </p:pic>
      <p:sp>
        <p:nvSpPr>
          <p:cNvPr id="2" name="正方形/長方形 1"/>
          <p:cNvSpPr/>
          <p:nvPr/>
        </p:nvSpPr>
        <p:spPr>
          <a:xfrm>
            <a:off x="4929809" y="466501"/>
            <a:ext cx="4572000" cy="6247864"/>
          </a:xfrm>
          <a:prstGeom prst="rect">
            <a:avLst/>
          </a:prstGeom>
        </p:spPr>
        <p:txBody>
          <a:bodyPr>
            <a:spAutoFit/>
          </a:bodyPr>
          <a:lstStyle/>
          <a:p>
            <a:r>
              <a:rPr lang="ja-JP" altLang="en-US" sz="2000" u="sng" dirty="0"/>
              <a:t>（経済）</a:t>
            </a:r>
            <a:endParaRPr lang="en-US" altLang="ja-JP" sz="2000" u="sng" dirty="0"/>
          </a:p>
          <a:p>
            <a:r>
              <a:rPr lang="ja-JP" altLang="en-US" sz="2000" dirty="0"/>
              <a:t>　市内総生産（名目）</a:t>
            </a:r>
            <a:endParaRPr lang="en-US" altLang="ja-JP" sz="2000" dirty="0"/>
          </a:p>
          <a:p>
            <a:r>
              <a:rPr lang="ja-JP" altLang="en-US" sz="2000" dirty="0"/>
              <a:t>　　</a:t>
            </a:r>
            <a:r>
              <a:rPr lang="en-US" altLang="zh-TW" sz="2000" dirty="0"/>
              <a:t>2</a:t>
            </a:r>
            <a:r>
              <a:rPr lang="zh-TW" altLang="en-US" sz="2000" dirty="0"/>
              <a:t>兆</a:t>
            </a:r>
            <a:r>
              <a:rPr lang="en-US" altLang="zh-TW" sz="2000" dirty="0"/>
              <a:t>4,031</a:t>
            </a:r>
            <a:r>
              <a:rPr lang="zh-TW" altLang="en-US" sz="2000" dirty="0"/>
              <a:t>億円（</a:t>
            </a:r>
            <a:r>
              <a:rPr lang="en-US" altLang="zh-TW" sz="2000" dirty="0"/>
              <a:t>2017</a:t>
            </a:r>
            <a:r>
              <a:rPr lang="zh-TW" altLang="en-US" sz="2000" dirty="0"/>
              <a:t>年度）</a:t>
            </a:r>
            <a:endParaRPr lang="en-US" altLang="zh-TW" sz="2000" dirty="0"/>
          </a:p>
          <a:p>
            <a:r>
              <a:rPr lang="ja-JP" altLang="en-US" sz="2000" dirty="0"/>
              <a:t>　　　　　⇓</a:t>
            </a:r>
            <a:endParaRPr lang="en-US" altLang="zh-TW" sz="2000" dirty="0"/>
          </a:p>
          <a:p>
            <a:r>
              <a:rPr lang="ja-JP" altLang="en-US" sz="2000" dirty="0"/>
              <a:t>　　</a:t>
            </a:r>
            <a:r>
              <a:rPr lang="en-US" altLang="zh-TW" sz="2000" dirty="0"/>
              <a:t>2</a:t>
            </a:r>
            <a:r>
              <a:rPr lang="zh-TW" altLang="en-US" sz="2000" dirty="0"/>
              <a:t>兆</a:t>
            </a:r>
            <a:r>
              <a:rPr lang="en-US" altLang="zh-TW" sz="2000" dirty="0"/>
              <a:t>8,837</a:t>
            </a:r>
            <a:r>
              <a:rPr lang="zh-TW" altLang="en-US" sz="2000" dirty="0"/>
              <a:t>億円</a:t>
            </a:r>
            <a:r>
              <a:rPr lang="ja-JP" altLang="en-US" sz="2000" dirty="0"/>
              <a:t>（</a:t>
            </a:r>
            <a:r>
              <a:rPr lang="en-US" altLang="zh-TW" sz="2000" dirty="0"/>
              <a:t>2030</a:t>
            </a:r>
            <a:r>
              <a:rPr lang="zh-TW" altLang="en-US" sz="2000" dirty="0"/>
              <a:t>年度</a:t>
            </a:r>
            <a:r>
              <a:rPr lang="ja-JP" altLang="en-US" sz="2000" dirty="0"/>
              <a:t>）</a:t>
            </a:r>
            <a:endParaRPr lang="en-US" altLang="ja-JP" sz="2000" dirty="0"/>
          </a:p>
          <a:p>
            <a:endParaRPr lang="en-US" altLang="ja-JP" sz="2000" dirty="0"/>
          </a:p>
          <a:p>
            <a:endParaRPr lang="en-US" altLang="ja-JP" sz="2000" dirty="0"/>
          </a:p>
          <a:p>
            <a:r>
              <a:rPr lang="zh-TW" altLang="en-US" sz="2000" u="sng" dirty="0"/>
              <a:t>（</a:t>
            </a:r>
            <a:r>
              <a:rPr lang="ja-JP" altLang="en-US" sz="2000" u="sng" dirty="0"/>
              <a:t>社会</a:t>
            </a:r>
            <a:r>
              <a:rPr lang="zh-TW" altLang="en-US" sz="2000" u="sng" dirty="0"/>
              <a:t>）</a:t>
            </a:r>
          </a:p>
          <a:p>
            <a:r>
              <a:rPr lang="zh-TW" altLang="en-US" sz="2000" dirty="0"/>
              <a:t>　</a:t>
            </a:r>
            <a:r>
              <a:rPr lang="ja-JP" altLang="en-US" sz="2000" dirty="0"/>
              <a:t>定住人口</a:t>
            </a:r>
            <a:endParaRPr lang="zh-TW" altLang="en-US" sz="2000" dirty="0"/>
          </a:p>
          <a:p>
            <a:r>
              <a:rPr lang="zh-TW" altLang="en-US" sz="2000" dirty="0"/>
              <a:t>　　</a:t>
            </a:r>
            <a:r>
              <a:rPr lang="en-US" altLang="ja-JP" sz="2000" dirty="0"/>
              <a:t>53.6</a:t>
            </a:r>
            <a:r>
              <a:rPr lang="ja-JP" altLang="en-US" sz="2000" dirty="0"/>
              <a:t>万人</a:t>
            </a:r>
            <a:r>
              <a:rPr lang="zh-TW" altLang="en-US" sz="2000" dirty="0"/>
              <a:t>（</a:t>
            </a:r>
            <a:r>
              <a:rPr lang="en-US" altLang="zh-TW" sz="2000" dirty="0"/>
              <a:t>201</a:t>
            </a:r>
            <a:r>
              <a:rPr lang="en-US" altLang="ja-JP" sz="2000" dirty="0"/>
              <a:t>5</a:t>
            </a:r>
            <a:r>
              <a:rPr lang="zh-TW" altLang="en-US" sz="2000" dirty="0"/>
              <a:t>年</a:t>
            </a:r>
            <a:r>
              <a:rPr lang="en-US" altLang="ja-JP" sz="2000" dirty="0"/>
              <a:t>10</a:t>
            </a:r>
            <a:r>
              <a:rPr lang="ja-JP" altLang="en-US" sz="2000" dirty="0"/>
              <a:t>月</a:t>
            </a:r>
            <a:r>
              <a:rPr lang="zh-TW" altLang="en-US" sz="2000" dirty="0"/>
              <a:t>）</a:t>
            </a:r>
          </a:p>
          <a:p>
            <a:r>
              <a:rPr lang="zh-TW" altLang="en-US" sz="2000" dirty="0"/>
              <a:t>　　　　　⇓</a:t>
            </a:r>
          </a:p>
          <a:p>
            <a:r>
              <a:rPr lang="zh-TW" altLang="en-US" sz="2000" dirty="0"/>
              <a:t>　　</a:t>
            </a:r>
            <a:r>
              <a:rPr lang="en-US" altLang="ja-JP" sz="2000" dirty="0"/>
              <a:t>51.8</a:t>
            </a:r>
            <a:r>
              <a:rPr lang="ja-JP" altLang="en-US" sz="2000" dirty="0"/>
              <a:t>万人</a:t>
            </a:r>
            <a:r>
              <a:rPr lang="zh-TW" altLang="en-US" sz="2000" dirty="0"/>
              <a:t>（</a:t>
            </a:r>
            <a:r>
              <a:rPr lang="en-US" altLang="zh-TW" sz="2000" dirty="0"/>
              <a:t>2030</a:t>
            </a:r>
            <a:r>
              <a:rPr lang="zh-TW" altLang="en-US" sz="2000" dirty="0"/>
              <a:t>年</a:t>
            </a:r>
            <a:r>
              <a:rPr lang="en-US" altLang="ja-JP" sz="2000" dirty="0"/>
              <a:t>10</a:t>
            </a:r>
            <a:r>
              <a:rPr lang="ja-JP" altLang="en-US" sz="2000" dirty="0"/>
              <a:t>月</a:t>
            </a:r>
            <a:r>
              <a:rPr lang="zh-TW" altLang="en-US" sz="2000" dirty="0"/>
              <a:t>）</a:t>
            </a:r>
            <a:endParaRPr lang="en-US" altLang="zh-TW" sz="2000" dirty="0"/>
          </a:p>
          <a:p>
            <a:endParaRPr lang="en-US" altLang="zh-TW" sz="2000" dirty="0"/>
          </a:p>
          <a:p>
            <a:endParaRPr lang="en-US" altLang="zh-TW" sz="2000" dirty="0"/>
          </a:p>
          <a:p>
            <a:r>
              <a:rPr lang="zh-TW" altLang="en-US" sz="2000" u="sng" dirty="0"/>
              <a:t>（</a:t>
            </a:r>
            <a:r>
              <a:rPr lang="ja-JP" altLang="en-US" sz="2000" u="sng" dirty="0"/>
              <a:t>環境</a:t>
            </a:r>
            <a:r>
              <a:rPr lang="zh-TW" altLang="en-US" sz="2000" u="sng" dirty="0"/>
              <a:t>）</a:t>
            </a:r>
          </a:p>
          <a:p>
            <a:r>
              <a:rPr lang="zh-TW" altLang="en-US" sz="2000" dirty="0"/>
              <a:t>　</a:t>
            </a:r>
            <a:r>
              <a:rPr lang="ja-JP" altLang="en-US" sz="2000" dirty="0"/>
              <a:t>市域の温室効果ガス排出量の削減</a:t>
            </a:r>
            <a:endParaRPr lang="zh-TW" altLang="en-US" sz="2000" dirty="0"/>
          </a:p>
          <a:p>
            <a:r>
              <a:rPr lang="zh-TW" altLang="en-US" sz="2000" dirty="0"/>
              <a:t>　　</a:t>
            </a:r>
            <a:r>
              <a:rPr lang="en-US" altLang="zh-TW" sz="2000" dirty="0"/>
              <a:t>10,887kt-CO₂</a:t>
            </a:r>
            <a:r>
              <a:rPr lang="zh-TW" altLang="en-US" sz="2000" dirty="0"/>
              <a:t>（</a:t>
            </a:r>
            <a:r>
              <a:rPr lang="en-US" altLang="zh-TW" sz="2000" dirty="0"/>
              <a:t>201</a:t>
            </a:r>
            <a:r>
              <a:rPr lang="en-US" altLang="ja-JP" sz="2000" dirty="0"/>
              <a:t>3</a:t>
            </a:r>
            <a:r>
              <a:rPr lang="zh-TW" altLang="en-US" sz="2000" dirty="0"/>
              <a:t>年度）</a:t>
            </a:r>
          </a:p>
          <a:p>
            <a:r>
              <a:rPr lang="zh-TW" altLang="en-US" sz="2000" dirty="0"/>
              <a:t>　　　　　⇓</a:t>
            </a:r>
          </a:p>
          <a:p>
            <a:r>
              <a:rPr lang="zh-TW" altLang="en-US" sz="2000" dirty="0"/>
              <a:t>　　  </a:t>
            </a:r>
            <a:r>
              <a:rPr lang="en-US" altLang="zh-TW" sz="2000" dirty="0"/>
              <a:t>8,044kt-CO₂</a:t>
            </a:r>
            <a:r>
              <a:rPr lang="zh-TW" altLang="en-US" sz="2000" dirty="0"/>
              <a:t>（</a:t>
            </a:r>
            <a:r>
              <a:rPr lang="en-US" altLang="zh-TW" sz="2000" dirty="0"/>
              <a:t>2030</a:t>
            </a:r>
            <a:r>
              <a:rPr lang="zh-TW" altLang="en-US" sz="2000" dirty="0"/>
              <a:t>年度）</a:t>
            </a:r>
          </a:p>
          <a:p>
            <a:endParaRPr lang="zh-TW" altLang="en-US" sz="2000" dirty="0"/>
          </a:p>
        </p:txBody>
      </p:sp>
      <p:pic>
        <p:nvPicPr>
          <p:cNvPr id="12" name="図 11"/>
          <p:cNvPicPr/>
          <p:nvPr/>
        </p:nvPicPr>
        <p:blipFill>
          <a:blip r:embed="rId5">
            <a:extLst>
              <a:ext uri="{28A0092B-C50C-407E-A947-70E740481C1C}">
                <a14:useLocalDpi xmlns:a14="http://schemas.microsoft.com/office/drawing/2010/main" val="0"/>
              </a:ext>
            </a:extLst>
          </a:blip>
          <a:srcRect/>
          <a:stretch>
            <a:fillRect/>
          </a:stretch>
        </p:blipFill>
        <p:spPr bwMode="auto">
          <a:xfrm>
            <a:off x="7540541" y="524789"/>
            <a:ext cx="469265" cy="469265"/>
          </a:xfrm>
          <a:prstGeom prst="rect">
            <a:avLst/>
          </a:prstGeom>
          <a:noFill/>
          <a:ln>
            <a:noFill/>
          </a:ln>
        </p:spPr>
      </p:pic>
      <p:pic>
        <p:nvPicPr>
          <p:cNvPr id="13" name="図 12"/>
          <p:cNvPicPr/>
          <p:nvPr/>
        </p:nvPicPr>
        <p:blipFill>
          <a:blip r:embed="rId6">
            <a:extLst>
              <a:ext uri="{28A0092B-C50C-407E-A947-70E740481C1C}">
                <a14:useLocalDpi xmlns:a14="http://schemas.microsoft.com/office/drawing/2010/main" val="0"/>
              </a:ext>
            </a:extLst>
          </a:blip>
          <a:srcRect/>
          <a:stretch>
            <a:fillRect/>
          </a:stretch>
        </p:blipFill>
        <p:spPr bwMode="auto">
          <a:xfrm>
            <a:off x="8085359" y="518439"/>
            <a:ext cx="475615" cy="475615"/>
          </a:xfrm>
          <a:prstGeom prst="rect">
            <a:avLst/>
          </a:prstGeom>
          <a:noFill/>
          <a:ln>
            <a:noFill/>
          </a:ln>
        </p:spPr>
      </p:pic>
      <p:pic>
        <p:nvPicPr>
          <p:cNvPr id="8" name="図 7"/>
          <p:cNvPicPr>
            <a:picLocks noChangeAspect="1"/>
          </p:cNvPicPr>
          <p:nvPr/>
        </p:nvPicPr>
        <p:blipFill>
          <a:blip r:embed="rId7"/>
          <a:stretch>
            <a:fillRect/>
          </a:stretch>
        </p:blipFill>
        <p:spPr>
          <a:xfrm>
            <a:off x="7540541" y="2682282"/>
            <a:ext cx="469433" cy="469433"/>
          </a:xfrm>
          <a:prstGeom prst="rect">
            <a:avLst/>
          </a:prstGeom>
        </p:spPr>
      </p:pic>
      <p:pic>
        <p:nvPicPr>
          <p:cNvPr id="15" name="図 14" descr="\\db02\2_産業振興部\20_産業政策\02_姫路経済研究所\02_調査・研究\10_都市まちづくり\01_SDGs\SDGSフローチャート\SDGsマーク\sdg_icon_11_ja-300x300.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5359" y="2683720"/>
            <a:ext cx="467995" cy="467995"/>
          </a:xfrm>
          <a:prstGeom prst="rect">
            <a:avLst/>
          </a:prstGeom>
          <a:noFill/>
          <a:ln>
            <a:noFill/>
          </a:ln>
        </p:spPr>
      </p:pic>
      <p:pic>
        <p:nvPicPr>
          <p:cNvPr id="9" name="図 8"/>
          <p:cNvPicPr>
            <a:picLocks noChangeAspect="1"/>
          </p:cNvPicPr>
          <p:nvPr/>
        </p:nvPicPr>
        <p:blipFill>
          <a:blip r:embed="rId9"/>
          <a:stretch>
            <a:fillRect/>
          </a:stretch>
        </p:blipFill>
        <p:spPr>
          <a:xfrm>
            <a:off x="7074368" y="4529389"/>
            <a:ext cx="469433" cy="469433"/>
          </a:xfrm>
          <a:prstGeom prst="rect">
            <a:avLst/>
          </a:prstGeom>
        </p:spPr>
      </p:pic>
      <p:pic>
        <p:nvPicPr>
          <p:cNvPr id="17" name="図 16" descr="\\db02\2_産業振興部\20_産業政策\02_姫路経済研究所\02_調査・研究\10_都市まちづくり\01_SDGs\SDGSフローチャート\SDGsマーク\sdg_icon_12_ja-300x300.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09206" y="4529389"/>
            <a:ext cx="467995" cy="467995"/>
          </a:xfrm>
          <a:prstGeom prst="rect">
            <a:avLst/>
          </a:prstGeom>
          <a:noFill/>
          <a:ln>
            <a:noFill/>
          </a:ln>
        </p:spPr>
      </p:pic>
      <p:pic>
        <p:nvPicPr>
          <p:cNvPr id="10" name="図 9"/>
          <p:cNvPicPr>
            <a:picLocks noChangeAspect="1"/>
          </p:cNvPicPr>
          <p:nvPr/>
        </p:nvPicPr>
        <p:blipFill>
          <a:blip r:embed="rId11"/>
          <a:stretch>
            <a:fillRect/>
          </a:stretch>
        </p:blipFill>
        <p:spPr>
          <a:xfrm>
            <a:off x="8141168" y="4527951"/>
            <a:ext cx="469433" cy="469433"/>
          </a:xfrm>
          <a:prstGeom prst="rect">
            <a:avLst/>
          </a:prstGeom>
        </p:spPr>
      </p:pic>
    </p:spTree>
    <p:extLst>
      <p:ext uri="{BB962C8B-B14F-4D97-AF65-F5344CB8AC3E}">
        <p14:creationId xmlns:p14="http://schemas.microsoft.com/office/powerpoint/2010/main" val="2691220315"/>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315201" y="6011739"/>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6</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1485901" y="152400"/>
            <a:ext cx="6934200" cy="1723414"/>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姫路市</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未来都市</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に定める</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KPI(</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２</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3</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年度間のゴール）</a:t>
            </a:r>
            <a:endParaRPr 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545" y="507395"/>
            <a:ext cx="2521240" cy="502525"/>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5448" r="8007" b="19962"/>
          <a:stretch/>
        </p:blipFill>
        <p:spPr>
          <a:xfrm>
            <a:off x="635646" y="5912047"/>
            <a:ext cx="728775" cy="282254"/>
          </a:xfrm>
          <a:prstGeom prst="rect">
            <a:avLst/>
          </a:prstGeom>
        </p:spPr>
      </p:pic>
      <p:sp>
        <p:nvSpPr>
          <p:cNvPr id="11" name="正方形/長方形 10"/>
          <p:cNvSpPr/>
          <p:nvPr/>
        </p:nvSpPr>
        <p:spPr>
          <a:xfrm>
            <a:off x="6427272" y="1876003"/>
            <a:ext cx="2945329" cy="3970318"/>
          </a:xfrm>
          <a:prstGeom prst="rect">
            <a:avLst/>
          </a:prstGeom>
          <a:ln w="25400">
            <a:solidFill>
              <a:srgbClr val="00B050"/>
            </a:solidFill>
          </a:ln>
        </p:spPr>
        <p:txBody>
          <a:bodyPr wrap="square">
            <a:spAutoFit/>
          </a:bodyPr>
          <a:lstStyle/>
          <a:p>
            <a:r>
              <a:rPr lang="zh-TW" altLang="en-US" sz="1400" u="sng" dirty="0"/>
              <a:t>（</a:t>
            </a:r>
            <a:r>
              <a:rPr lang="ja-JP" altLang="en-US" sz="1400" u="sng" dirty="0"/>
              <a:t>環境</a:t>
            </a:r>
            <a:r>
              <a:rPr lang="zh-TW" altLang="en-US" sz="1400" u="sng" dirty="0"/>
              <a:t>）</a:t>
            </a:r>
          </a:p>
          <a:p>
            <a:r>
              <a:rPr lang="ja-JP" altLang="en-US" sz="1400" dirty="0"/>
              <a:t>１　</a:t>
            </a:r>
            <a:r>
              <a:rPr lang="en-US" altLang="ja-JP" sz="1400" dirty="0"/>
              <a:t>1</a:t>
            </a:r>
            <a:r>
              <a:rPr lang="ja-JP" altLang="en-US" sz="1400" dirty="0"/>
              <a:t>人</a:t>
            </a:r>
            <a:r>
              <a:rPr lang="en-US" altLang="ja-JP" sz="1400" dirty="0"/>
              <a:t>1</a:t>
            </a:r>
            <a:r>
              <a:rPr lang="ja-JP" altLang="en-US" sz="1400" dirty="0"/>
              <a:t>日当たりの家庭系</a:t>
            </a:r>
            <a:endParaRPr lang="en-US" altLang="ja-JP" sz="1400" dirty="0"/>
          </a:p>
          <a:p>
            <a:r>
              <a:rPr lang="ja-JP" altLang="en-US" sz="1400" dirty="0"/>
              <a:t>　ごみ排出量</a:t>
            </a:r>
            <a:endParaRPr lang="en-US" altLang="ja-JP" sz="1400" dirty="0"/>
          </a:p>
          <a:p>
            <a:r>
              <a:rPr lang="ja-JP" altLang="en-US" sz="1400" dirty="0"/>
              <a:t>　</a:t>
            </a:r>
            <a:r>
              <a:rPr lang="zh-TW" altLang="en-US" sz="1400" dirty="0"/>
              <a:t>現在（</a:t>
            </a:r>
            <a:r>
              <a:rPr lang="en-US" altLang="zh-TW" sz="1400" dirty="0"/>
              <a:t>2019</a:t>
            </a:r>
            <a:r>
              <a:rPr lang="zh-TW" altLang="en-US" sz="1400" dirty="0"/>
              <a:t>年度）</a:t>
            </a:r>
            <a:r>
              <a:rPr lang="en-US" altLang="zh-TW" sz="1400" dirty="0"/>
              <a:t>508</a:t>
            </a:r>
            <a:r>
              <a:rPr lang="en-US" altLang="ja-JP" sz="1400" dirty="0"/>
              <a:t>.</a:t>
            </a:r>
            <a:r>
              <a:rPr lang="en-US" altLang="zh-TW" sz="1400" dirty="0"/>
              <a:t>7</a:t>
            </a:r>
            <a:r>
              <a:rPr lang="zh-TW" altLang="en-US" sz="1400" dirty="0"/>
              <a:t>ｇ</a:t>
            </a:r>
            <a:endParaRPr lang="en-US" altLang="zh-TW" sz="1400" dirty="0"/>
          </a:p>
          <a:p>
            <a:r>
              <a:rPr lang="ja-JP" altLang="en-US" sz="1400" dirty="0"/>
              <a:t>　　→（</a:t>
            </a:r>
            <a:r>
              <a:rPr lang="en-US" altLang="zh-TW" sz="1400" dirty="0"/>
              <a:t>2023</a:t>
            </a:r>
            <a:r>
              <a:rPr lang="zh-TW" altLang="en-US" sz="1400" dirty="0"/>
              <a:t>年</a:t>
            </a:r>
            <a:r>
              <a:rPr lang="ja-JP" altLang="en-US" sz="1400" dirty="0"/>
              <a:t>度）</a:t>
            </a:r>
            <a:r>
              <a:rPr lang="en-US" altLang="zh-TW" sz="1400" dirty="0"/>
              <a:t>469.3</a:t>
            </a:r>
            <a:r>
              <a:rPr lang="zh-TW" altLang="en-US" sz="1400" dirty="0"/>
              <a:t>ｇ</a:t>
            </a:r>
            <a:endParaRPr lang="en-US" altLang="zh-TW" sz="1400" dirty="0"/>
          </a:p>
          <a:p>
            <a:endParaRPr lang="en-US" altLang="zh-TW" sz="1400" dirty="0"/>
          </a:p>
          <a:p>
            <a:r>
              <a:rPr lang="ja-JP" altLang="en-US" sz="1400" dirty="0"/>
              <a:t>２　一般廃棄物の資源化率</a:t>
            </a:r>
            <a:endParaRPr lang="en-US" altLang="ja-JP" sz="1400" dirty="0"/>
          </a:p>
          <a:p>
            <a:r>
              <a:rPr lang="ja-JP" altLang="en-US" sz="1400" dirty="0"/>
              <a:t>　</a:t>
            </a:r>
            <a:r>
              <a:rPr lang="zh-TW" altLang="en-US" sz="1400" dirty="0"/>
              <a:t>現在（</a:t>
            </a:r>
            <a:r>
              <a:rPr lang="en-US" altLang="zh-TW" sz="1400" dirty="0"/>
              <a:t>2019</a:t>
            </a:r>
            <a:r>
              <a:rPr lang="zh-TW" altLang="en-US" sz="1400" dirty="0"/>
              <a:t>年度）</a:t>
            </a:r>
            <a:r>
              <a:rPr lang="en-US" altLang="zh-TW" sz="1400" dirty="0"/>
              <a:t>15.0</a:t>
            </a:r>
            <a:r>
              <a:rPr lang="zh-TW" altLang="en-US" sz="1400" dirty="0"/>
              <a:t>％</a:t>
            </a:r>
            <a:endParaRPr lang="en-US" altLang="zh-TW" sz="1400" dirty="0"/>
          </a:p>
          <a:p>
            <a:r>
              <a:rPr lang="ja-JP" altLang="en-US" sz="1400" dirty="0"/>
              <a:t>　　→（</a:t>
            </a:r>
            <a:r>
              <a:rPr lang="en-US" altLang="zh-TW" sz="1400" dirty="0"/>
              <a:t>2023</a:t>
            </a:r>
            <a:r>
              <a:rPr lang="zh-TW" altLang="en-US" sz="1400" dirty="0"/>
              <a:t>年</a:t>
            </a:r>
            <a:r>
              <a:rPr lang="ja-JP" altLang="en-US" sz="1400" dirty="0"/>
              <a:t>度）</a:t>
            </a:r>
            <a:r>
              <a:rPr lang="en-US" altLang="zh-TW" sz="1400" dirty="0"/>
              <a:t>17.1</a:t>
            </a:r>
            <a:r>
              <a:rPr lang="zh-TW" altLang="en-US" sz="1400" dirty="0"/>
              <a:t>％</a:t>
            </a:r>
            <a:endParaRPr lang="en-US" altLang="zh-TW" sz="1400" dirty="0"/>
          </a:p>
          <a:p>
            <a:endParaRPr lang="en-US" altLang="zh-TW" sz="1400" dirty="0"/>
          </a:p>
          <a:p>
            <a:r>
              <a:rPr lang="ja-JP" altLang="en-US" sz="1400" dirty="0"/>
              <a:t>３　一般廃棄物の最終処分量</a:t>
            </a:r>
            <a:endParaRPr lang="en-US" altLang="ja-JP" sz="1400" dirty="0"/>
          </a:p>
          <a:p>
            <a:r>
              <a:rPr lang="ja-JP" altLang="en-US" sz="1400" dirty="0"/>
              <a:t>　</a:t>
            </a:r>
            <a:r>
              <a:rPr lang="zh-TW" altLang="en-US" sz="1400" dirty="0"/>
              <a:t>現在（</a:t>
            </a:r>
            <a:r>
              <a:rPr lang="en-US" altLang="zh-TW" sz="1400" dirty="0"/>
              <a:t>2019</a:t>
            </a:r>
            <a:r>
              <a:rPr lang="zh-TW" altLang="en-US" sz="1400" dirty="0"/>
              <a:t>年度）</a:t>
            </a:r>
            <a:r>
              <a:rPr lang="en-US" altLang="zh-TW" sz="1400" dirty="0"/>
              <a:t>15,573</a:t>
            </a:r>
            <a:r>
              <a:rPr lang="zh-TW" altLang="en-US" sz="1400" dirty="0"/>
              <a:t>ｔ</a:t>
            </a:r>
            <a:endParaRPr lang="en-US" altLang="zh-TW" sz="1400" dirty="0"/>
          </a:p>
          <a:p>
            <a:r>
              <a:rPr lang="ja-JP" altLang="en-US" sz="1400" dirty="0"/>
              <a:t>　　→（</a:t>
            </a:r>
            <a:r>
              <a:rPr lang="en-US" altLang="ja-JP" sz="1400" dirty="0"/>
              <a:t>2023</a:t>
            </a:r>
            <a:r>
              <a:rPr lang="ja-JP" altLang="en-US" sz="1400" dirty="0"/>
              <a:t>年度）</a:t>
            </a:r>
            <a:r>
              <a:rPr lang="en-US" altLang="ja-JP" sz="1400" dirty="0"/>
              <a:t>13,246</a:t>
            </a:r>
            <a:r>
              <a:rPr lang="ja-JP" altLang="en-US" sz="1400" dirty="0" err="1"/>
              <a:t>ｔ</a:t>
            </a:r>
            <a:endParaRPr lang="en-US" altLang="ja-JP" sz="1400" dirty="0"/>
          </a:p>
          <a:p>
            <a:endParaRPr lang="en-US" altLang="ja-JP" sz="1400" dirty="0"/>
          </a:p>
          <a:p>
            <a:r>
              <a:rPr lang="ja-JP" altLang="en-US" sz="1400" dirty="0"/>
              <a:t>４　市域の温室効果ガス排出量</a:t>
            </a:r>
            <a:endParaRPr lang="en-US" altLang="ja-JP" sz="1400" dirty="0"/>
          </a:p>
          <a:p>
            <a:r>
              <a:rPr lang="ja-JP" altLang="en-US" sz="1400" dirty="0"/>
              <a:t>　の削減</a:t>
            </a:r>
            <a:endParaRPr lang="en-US" altLang="ja-JP" sz="1400" dirty="0"/>
          </a:p>
          <a:p>
            <a:r>
              <a:rPr lang="ja-JP" altLang="en-US" sz="1400" dirty="0"/>
              <a:t>　現在（</a:t>
            </a:r>
            <a:r>
              <a:rPr lang="en-US" altLang="ja-JP" sz="1400" dirty="0"/>
              <a:t>2013</a:t>
            </a:r>
            <a:r>
              <a:rPr lang="ja-JP" altLang="en-US" sz="1400" dirty="0"/>
              <a:t>年度）</a:t>
            </a:r>
            <a:r>
              <a:rPr lang="en-US" altLang="ja-JP" sz="1400" dirty="0"/>
              <a:t>10,887kt-CO₂</a:t>
            </a:r>
          </a:p>
          <a:p>
            <a:r>
              <a:rPr lang="ja-JP" altLang="en-US" sz="1400" dirty="0"/>
              <a:t>　　→（</a:t>
            </a:r>
            <a:r>
              <a:rPr lang="en-US" altLang="ja-JP" sz="1400" dirty="0"/>
              <a:t>2023</a:t>
            </a:r>
            <a:r>
              <a:rPr lang="ja-JP" altLang="en-US" sz="1400" dirty="0"/>
              <a:t>年度）</a:t>
            </a:r>
            <a:r>
              <a:rPr lang="en-US" altLang="ja-JP" sz="1400" dirty="0"/>
              <a:t>10,051kt-CO₂</a:t>
            </a:r>
          </a:p>
        </p:txBody>
      </p:sp>
      <p:sp>
        <p:nvSpPr>
          <p:cNvPr id="10" name="正方形/長方形 9"/>
          <p:cNvSpPr/>
          <p:nvPr/>
        </p:nvSpPr>
        <p:spPr>
          <a:xfrm>
            <a:off x="635646" y="1867441"/>
            <a:ext cx="2722605" cy="3754874"/>
          </a:xfrm>
          <a:prstGeom prst="rect">
            <a:avLst/>
          </a:prstGeom>
          <a:ln w="25400">
            <a:solidFill>
              <a:srgbClr val="FF0000"/>
            </a:solidFill>
          </a:ln>
        </p:spPr>
        <p:txBody>
          <a:bodyPr wrap="square">
            <a:spAutoFit/>
          </a:bodyPr>
          <a:lstStyle/>
          <a:p>
            <a:r>
              <a:rPr lang="ja-JP" altLang="en-US" sz="1400" u="sng" dirty="0"/>
              <a:t>（経済）</a:t>
            </a:r>
          </a:p>
          <a:p>
            <a:r>
              <a:rPr lang="ja-JP" altLang="en-US" sz="1400" dirty="0"/>
              <a:t>１　製造品出荷額等の全国</a:t>
            </a:r>
            <a:endParaRPr lang="en-US" altLang="ja-JP" sz="1400" dirty="0"/>
          </a:p>
          <a:p>
            <a:r>
              <a:rPr lang="ja-JP" altLang="en-US" sz="1400" dirty="0"/>
              <a:t>　シェア、県内シェア</a:t>
            </a:r>
            <a:r>
              <a:rPr lang="en-US" altLang="ja-JP" sz="1400" dirty="0"/>
              <a:t>(3</a:t>
            </a:r>
            <a:r>
              <a:rPr lang="ja-JP" altLang="en-US" sz="1400" dirty="0"/>
              <a:t>年平均</a:t>
            </a:r>
            <a:r>
              <a:rPr lang="en-US" altLang="ja-JP" sz="1400" dirty="0"/>
              <a:t>)</a:t>
            </a:r>
            <a:endParaRPr lang="ja-JP" altLang="en-US" sz="1400" dirty="0"/>
          </a:p>
          <a:p>
            <a:r>
              <a:rPr lang="ja-JP" altLang="en-US" sz="1400" dirty="0"/>
              <a:t>　全国シェア：</a:t>
            </a:r>
            <a:endParaRPr lang="en-US" altLang="ja-JP" sz="1400" dirty="0"/>
          </a:p>
          <a:p>
            <a:r>
              <a:rPr lang="ja-JP" altLang="en-US" sz="1400" dirty="0"/>
              <a:t>　　（</a:t>
            </a:r>
            <a:r>
              <a:rPr lang="en-US" altLang="ja-JP" sz="1400" dirty="0" smtClean="0"/>
              <a:t>2016</a:t>
            </a:r>
            <a:r>
              <a:rPr lang="ja-JP" altLang="en-US" sz="1400" dirty="0" smtClean="0"/>
              <a:t>～</a:t>
            </a:r>
            <a:r>
              <a:rPr lang="en-US" altLang="ja-JP" sz="1400" dirty="0" smtClean="0"/>
              <a:t>2018</a:t>
            </a:r>
            <a:r>
              <a:rPr lang="ja-JP" altLang="en-US" sz="1400" dirty="0" smtClean="0"/>
              <a:t>年</a:t>
            </a:r>
            <a:r>
              <a:rPr lang="ja-JP" altLang="en-US" sz="1400" dirty="0"/>
              <a:t>） </a:t>
            </a:r>
            <a:r>
              <a:rPr lang="en-US" altLang="ja-JP" sz="1400" dirty="0"/>
              <a:t>0.74</a:t>
            </a:r>
            <a:r>
              <a:rPr lang="ja-JP" altLang="en-US" sz="1400" dirty="0"/>
              <a:t>％</a:t>
            </a:r>
            <a:endParaRPr lang="en-US" altLang="ja-JP" sz="1400" dirty="0"/>
          </a:p>
          <a:p>
            <a:r>
              <a:rPr lang="ja-JP" altLang="en-US" sz="1400" dirty="0"/>
              <a:t>　→（</a:t>
            </a:r>
            <a:r>
              <a:rPr lang="en-US" altLang="ja-JP" sz="1400" dirty="0"/>
              <a:t>2021</a:t>
            </a:r>
            <a:r>
              <a:rPr lang="ja-JP" altLang="en-US" sz="1400" dirty="0"/>
              <a:t>～</a:t>
            </a:r>
            <a:r>
              <a:rPr lang="en-US" altLang="ja-JP" sz="1400" dirty="0"/>
              <a:t>2023</a:t>
            </a:r>
            <a:r>
              <a:rPr lang="ja-JP" altLang="en-US" sz="1400" dirty="0"/>
              <a:t>年） </a:t>
            </a:r>
            <a:r>
              <a:rPr lang="en-US" altLang="ja-JP" sz="1400" dirty="0"/>
              <a:t>0.74</a:t>
            </a:r>
            <a:r>
              <a:rPr lang="ja-JP" altLang="en-US" sz="1400" dirty="0"/>
              <a:t>％</a:t>
            </a:r>
          </a:p>
          <a:p>
            <a:r>
              <a:rPr lang="ja-JP" altLang="en-US" sz="1400" dirty="0"/>
              <a:t>　県内シェア：</a:t>
            </a:r>
            <a:endParaRPr lang="en-US" altLang="ja-JP" sz="1400" dirty="0"/>
          </a:p>
          <a:p>
            <a:r>
              <a:rPr lang="en-US" altLang="ja-JP" sz="1400" dirty="0"/>
              <a:t>       </a:t>
            </a:r>
            <a:r>
              <a:rPr lang="ja-JP" altLang="en-US" sz="1400" dirty="0"/>
              <a:t>（</a:t>
            </a:r>
            <a:r>
              <a:rPr lang="en-US" altLang="ja-JP" sz="1400" dirty="0" smtClean="0"/>
              <a:t>2016</a:t>
            </a:r>
            <a:r>
              <a:rPr lang="ja-JP" altLang="en-US" sz="1400" dirty="0" smtClean="0"/>
              <a:t>～</a:t>
            </a:r>
            <a:r>
              <a:rPr lang="en-US" altLang="ja-JP" sz="1400" dirty="0" smtClean="0"/>
              <a:t>2018</a:t>
            </a:r>
            <a:r>
              <a:rPr lang="ja-JP" altLang="en-US" sz="1400" dirty="0" smtClean="0"/>
              <a:t>年</a:t>
            </a:r>
            <a:r>
              <a:rPr lang="ja-JP" altLang="en-US" sz="1400" dirty="0"/>
              <a:t>）</a:t>
            </a:r>
            <a:r>
              <a:rPr lang="en-US" altLang="ja-JP" sz="1400" dirty="0"/>
              <a:t>14.97</a:t>
            </a:r>
            <a:r>
              <a:rPr lang="ja-JP" altLang="en-US" sz="1400" dirty="0"/>
              <a:t>％</a:t>
            </a:r>
            <a:endParaRPr lang="en-US" altLang="ja-JP" sz="1400" dirty="0"/>
          </a:p>
          <a:p>
            <a:r>
              <a:rPr lang="ja-JP" altLang="en-US" sz="1400" dirty="0"/>
              <a:t>　→（</a:t>
            </a:r>
            <a:r>
              <a:rPr lang="en-US" altLang="ja-JP" sz="1400" dirty="0"/>
              <a:t>2021</a:t>
            </a:r>
            <a:r>
              <a:rPr lang="ja-JP" altLang="en-US" sz="1400" dirty="0"/>
              <a:t>～</a:t>
            </a:r>
            <a:r>
              <a:rPr lang="en-US" altLang="ja-JP" sz="1400" dirty="0"/>
              <a:t>2023</a:t>
            </a:r>
            <a:r>
              <a:rPr lang="ja-JP" altLang="en-US" sz="1400" dirty="0"/>
              <a:t>年）</a:t>
            </a:r>
            <a:r>
              <a:rPr lang="en-US" altLang="ja-JP" sz="1400" dirty="0"/>
              <a:t>14.97</a:t>
            </a:r>
            <a:r>
              <a:rPr lang="ja-JP" altLang="en-US" sz="1400" dirty="0"/>
              <a:t>％</a:t>
            </a:r>
          </a:p>
          <a:p>
            <a:endParaRPr lang="ja-JP" altLang="en-US" sz="1400" dirty="0"/>
          </a:p>
          <a:p>
            <a:r>
              <a:rPr lang="ja-JP" altLang="en-US" sz="1400" dirty="0"/>
              <a:t>２　市内従業者数</a:t>
            </a:r>
          </a:p>
          <a:p>
            <a:r>
              <a:rPr lang="ja-JP" altLang="en-US" sz="1400" dirty="0"/>
              <a:t>　現在（</a:t>
            </a:r>
            <a:r>
              <a:rPr lang="en-US" altLang="ja-JP" sz="1400" dirty="0" smtClean="0"/>
              <a:t>2016</a:t>
            </a:r>
            <a:r>
              <a:rPr lang="ja-JP" altLang="en-US" sz="1400" dirty="0" smtClean="0"/>
              <a:t>年</a:t>
            </a:r>
            <a:r>
              <a:rPr lang="ja-JP" altLang="en-US" sz="1400" dirty="0"/>
              <a:t>）</a:t>
            </a:r>
            <a:r>
              <a:rPr lang="en-US" altLang="ja-JP" sz="1400" dirty="0" smtClean="0"/>
              <a:t>246,712</a:t>
            </a:r>
            <a:r>
              <a:rPr lang="ja-JP" altLang="en-US" sz="1400" dirty="0" smtClean="0"/>
              <a:t>人</a:t>
            </a:r>
            <a:endParaRPr lang="en-US" altLang="ja-JP" sz="1400" dirty="0"/>
          </a:p>
          <a:p>
            <a:r>
              <a:rPr lang="ja-JP" altLang="en-US" sz="1400" dirty="0"/>
              <a:t>　　→（</a:t>
            </a:r>
            <a:r>
              <a:rPr lang="en-US" altLang="ja-JP" sz="1400" dirty="0"/>
              <a:t>2023</a:t>
            </a:r>
            <a:r>
              <a:rPr lang="ja-JP" altLang="en-US" sz="1400" dirty="0"/>
              <a:t>年）</a:t>
            </a:r>
            <a:r>
              <a:rPr lang="en-US" altLang="ja-JP" sz="1400" dirty="0" smtClean="0"/>
              <a:t>248,500</a:t>
            </a:r>
            <a:r>
              <a:rPr lang="ja-JP" altLang="en-US" sz="1400" dirty="0" smtClean="0"/>
              <a:t>人</a:t>
            </a:r>
            <a:endParaRPr lang="ja-JP" altLang="en-US" sz="1400" dirty="0"/>
          </a:p>
          <a:p>
            <a:endParaRPr lang="ja-JP" altLang="en-US" sz="1400" dirty="0"/>
          </a:p>
          <a:p>
            <a:r>
              <a:rPr lang="ja-JP" altLang="en-US" sz="1400" dirty="0"/>
              <a:t>３　農業産出額（推計）　</a:t>
            </a:r>
          </a:p>
          <a:p>
            <a:r>
              <a:rPr lang="ja-JP" altLang="en-US" sz="1400" dirty="0"/>
              <a:t>　現在（</a:t>
            </a:r>
            <a:r>
              <a:rPr lang="en-US" altLang="ja-JP" sz="1400" dirty="0"/>
              <a:t>2018</a:t>
            </a:r>
            <a:r>
              <a:rPr lang="ja-JP" altLang="en-US" sz="1400" dirty="0"/>
              <a:t>年）</a:t>
            </a:r>
            <a:r>
              <a:rPr lang="en-US" altLang="ja-JP" sz="1400" dirty="0"/>
              <a:t>6,330</a:t>
            </a:r>
            <a:r>
              <a:rPr lang="ja-JP" altLang="en-US" sz="1400" dirty="0"/>
              <a:t>百万円</a:t>
            </a:r>
            <a:endParaRPr lang="en-US" altLang="ja-JP" sz="1400" dirty="0"/>
          </a:p>
          <a:p>
            <a:r>
              <a:rPr lang="ja-JP" altLang="en-US" sz="1400" dirty="0"/>
              <a:t>　　→（</a:t>
            </a:r>
            <a:r>
              <a:rPr lang="en-US" altLang="ja-JP" sz="1400" dirty="0"/>
              <a:t>2023</a:t>
            </a:r>
            <a:r>
              <a:rPr lang="ja-JP" altLang="en-US" sz="1400" dirty="0"/>
              <a:t>年）</a:t>
            </a:r>
            <a:r>
              <a:rPr lang="en-US" altLang="ja-JP" sz="1400" dirty="0"/>
              <a:t>6,940</a:t>
            </a:r>
            <a:r>
              <a:rPr lang="ja-JP" altLang="en-US" sz="1400" dirty="0"/>
              <a:t>百万円</a:t>
            </a:r>
          </a:p>
        </p:txBody>
      </p:sp>
      <p:sp>
        <p:nvSpPr>
          <p:cNvPr id="12" name="正方形/長方形 11"/>
          <p:cNvSpPr/>
          <p:nvPr/>
        </p:nvSpPr>
        <p:spPr>
          <a:xfrm>
            <a:off x="3537122" y="1867440"/>
            <a:ext cx="2711279" cy="3323987"/>
          </a:xfrm>
          <a:prstGeom prst="rect">
            <a:avLst/>
          </a:prstGeom>
          <a:ln w="25400">
            <a:solidFill>
              <a:srgbClr val="002060"/>
            </a:solidFill>
          </a:ln>
        </p:spPr>
        <p:txBody>
          <a:bodyPr wrap="square">
            <a:spAutoFit/>
          </a:bodyPr>
          <a:lstStyle/>
          <a:p>
            <a:r>
              <a:rPr lang="ja-JP" altLang="en-US" sz="1400" u="sng" dirty="0"/>
              <a:t>（社会）</a:t>
            </a:r>
          </a:p>
          <a:p>
            <a:r>
              <a:rPr lang="ja-JP" altLang="en-US" sz="1400" dirty="0"/>
              <a:t>１　東京圏・大阪府への転出</a:t>
            </a:r>
            <a:endParaRPr lang="en-US" altLang="ja-JP" sz="1400" dirty="0"/>
          </a:p>
          <a:p>
            <a:r>
              <a:rPr lang="ja-JP" altLang="en-US" sz="1400" dirty="0"/>
              <a:t>　超過数</a:t>
            </a:r>
          </a:p>
          <a:p>
            <a:r>
              <a:rPr lang="ja-JP" altLang="en-US" sz="1400" dirty="0"/>
              <a:t>　現在（</a:t>
            </a:r>
            <a:r>
              <a:rPr lang="en-US" altLang="ja-JP" sz="1400" dirty="0"/>
              <a:t>2019</a:t>
            </a:r>
            <a:r>
              <a:rPr lang="ja-JP" altLang="en-US" sz="1400" dirty="0"/>
              <a:t>年）</a:t>
            </a:r>
            <a:r>
              <a:rPr lang="en-US" altLang="ja-JP" sz="1400" dirty="0"/>
              <a:t>994</a:t>
            </a:r>
            <a:r>
              <a:rPr lang="ja-JP" altLang="en-US" sz="1400" dirty="0"/>
              <a:t>人</a:t>
            </a:r>
            <a:endParaRPr lang="en-US" altLang="ja-JP" sz="1400" dirty="0"/>
          </a:p>
          <a:p>
            <a:r>
              <a:rPr lang="ja-JP" altLang="en-US" sz="1400" dirty="0"/>
              <a:t>　　→（</a:t>
            </a:r>
            <a:r>
              <a:rPr lang="en-US" altLang="ja-JP" sz="1400" dirty="0"/>
              <a:t>2023</a:t>
            </a:r>
            <a:r>
              <a:rPr lang="ja-JP" altLang="en-US" sz="1400" dirty="0"/>
              <a:t>年）</a:t>
            </a:r>
            <a:r>
              <a:rPr lang="en-US" altLang="ja-JP" sz="1400" dirty="0"/>
              <a:t>694</a:t>
            </a:r>
            <a:r>
              <a:rPr lang="ja-JP" altLang="en-US" sz="1400" dirty="0"/>
              <a:t>人</a:t>
            </a:r>
          </a:p>
          <a:p>
            <a:endParaRPr lang="ja-JP" altLang="en-US" sz="1400" dirty="0"/>
          </a:p>
          <a:p>
            <a:r>
              <a:rPr lang="ja-JP" altLang="en-US" sz="1400" dirty="0"/>
              <a:t>２　国際交流イベントの参加</a:t>
            </a:r>
            <a:endParaRPr lang="en-US" altLang="ja-JP" sz="1400" dirty="0"/>
          </a:p>
          <a:p>
            <a:r>
              <a:rPr lang="ja-JP" altLang="en-US" sz="1400" dirty="0"/>
              <a:t>　者数</a:t>
            </a:r>
          </a:p>
          <a:p>
            <a:r>
              <a:rPr lang="ja-JP" altLang="en-US" sz="1400" dirty="0"/>
              <a:t>　現在（</a:t>
            </a:r>
            <a:r>
              <a:rPr lang="en-US" altLang="ja-JP" sz="1400" dirty="0"/>
              <a:t>2019</a:t>
            </a:r>
            <a:r>
              <a:rPr lang="ja-JP" altLang="en-US" sz="1400" dirty="0" smtClean="0"/>
              <a:t>年度）</a:t>
            </a:r>
            <a:r>
              <a:rPr lang="en-US" altLang="ja-JP" sz="1400" dirty="0"/>
              <a:t>20,958</a:t>
            </a:r>
            <a:r>
              <a:rPr lang="ja-JP" altLang="en-US" sz="1400" dirty="0"/>
              <a:t>人</a:t>
            </a:r>
            <a:endParaRPr lang="en-US" altLang="ja-JP" sz="1400" dirty="0"/>
          </a:p>
          <a:p>
            <a:r>
              <a:rPr lang="ja-JP" altLang="en-US" sz="1400" dirty="0"/>
              <a:t>　　→（</a:t>
            </a:r>
            <a:r>
              <a:rPr lang="en-US" altLang="ja-JP" sz="1400" dirty="0"/>
              <a:t>2023</a:t>
            </a:r>
            <a:r>
              <a:rPr lang="ja-JP" altLang="en-US" sz="1400" smtClean="0"/>
              <a:t>年度）</a:t>
            </a:r>
            <a:r>
              <a:rPr lang="en-US" altLang="ja-JP" sz="1400" dirty="0"/>
              <a:t>21,000</a:t>
            </a:r>
            <a:r>
              <a:rPr lang="ja-JP" altLang="en-US" sz="1400" dirty="0"/>
              <a:t>人</a:t>
            </a:r>
          </a:p>
          <a:p>
            <a:endParaRPr lang="ja-JP" altLang="en-US" sz="1400" dirty="0"/>
          </a:p>
          <a:p>
            <a:r>
              <a:rPr lang="ja-JP" altLang="en-US" sz="1400" dirty="0"/>
              <a:t>３　文化拠点施設の入館者数</a:t>
            </a:r>
          </a:p>
          <a:p>
            <a:r>
              <a:rPr lang="ja-JP" altLang="en-US" sz="1400" dirty="0"/>
              <a:t>　現在（</a:t>
            </a:r>
            <a:r>
              <a:rPr lang="en-US" altLang="ja-JP" sz="1400" dirty="0" smtClean="0"/>
              <a:t>2017</a:t>
            </a:r>
            <a:r>
              <a:rPr lang="ja-JP" altLang="en-US" sz="1400" dirty="0" smtClean="0"/>
              <a:t>～</a:t>
            </a:r>
            <a:r>
              <a:rPr lang="en-US" altLang="ja-JP" sz="1400" dirty="0" smtClean="0"/>
              <a:t>2019</a:t>
            </a:r>
            <a:r>
              <a:rPr lang="ja-JP" altLang="en-US" sz="1400" dirty="0" smtClean="0"/>
              <a:t>年度平均）</a:t>
            </a:r>
            <a:endParaRPr lang="en-US" altLang="ja-JP" sz="1400" dirty="0" smtClean="0"/>
          </a:p>
          <a:p>
            <a:r>
              <a:rPr lang="ja-JP" altLang="en-US" sz="1400" dirty="0"/>
              <a:t>　</a:t>
            </a:r>
            <a:r>
              <a:rPr lang="ja-JP" altLang="en-US" sz="1400" dirty="0" smtClean="0"/>
              <a:t>　　　　　　　　　</a:t>
            </a:r>
            <a:r>
              <a:rPr lang="en-US" altLang="ja-JP" sz="1400" dirty="0" smtClean="0"/>
              <a:t>1,338,401</a:t>
            </a:r>
            <a:r>
              <a:rPr lang="ja-JP" altLang="en-US" sz="1400" dirty="0" smtClean="0"/>
              <a:t>人</a:t>
            </a:r>
            <a:endParaRPr lang="en-US" altLang="ja-JP" sz="1400" dirty="0"/>
          </a:p>
          <a:p>
            <a:r>
              <a:rPr lang="ja-JP" altLang="en-US" sz="1400" dirty="0"/>
              <a:t>　　→（</a:t>
            </a:r>
            <a:r>
              <a:rPr lang="en-US" altLang="ja-JP" sz="1400" dirty="0"/>
              <a:t>2023</a:t>
            </a:r>
            <a:r>
              <a:rPr lang="ja-JP" altLang="en-US" sz="1400" dirty="0"/>
              <a:t>年）</a:t>
            </a:r>
            <a:r>
              <a:rPr lang="en-US" altLang="ja-JP" sz="1400" dirty="0"/>
              <a:t>1,314,000</a:t>
            </a:r>
            <a:r>
              <a:rPr lang="ja-JP" altLang="en-US" sz="1400" dirty="0"/>
              <a:t>人</a:t>
            </a:r>
          </a:p>
        </p:txBody>
      </p:sp>
    </p:spTree>
    <p:extLst>
      <p:ext uri="{BB962C8B-B14F-4D97-AF65-F5344CB8AC3E}">
        <p14:creationId xmlns:p14="http://schemas.microsoft.com/office/powerpoint/2010/main" val="3125722609"/>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277100" y="6100941"/>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7</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952500" y="876368"/>
            <a:ext cx="7696200" cy="1346215"/>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姫路市</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SDGs</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宣言</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の創設及び周知</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（令和</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3</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年</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11</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月</a:t>
            </a:r>
            <a:r>
              <a:rPr lang="en-US" altLang="ja-JP"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25</a:t>
            </a:r>
            <a:r>
              <a:rPr lang="ja-JP" alt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日～）</a:t>
            </a:r>
            <a:endPar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704028" y="594114"/>
            <a:ext cx="728775" cy="28225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02" y="451021"/>
            <a:ext cx="2521240" cy="502525"/>
          </a:xfrm>
          <a:prstGeom prst="rect">
            <a:avLst/>
          </a:prstGeom>
        </p:spPr>
      </p:pic>
      <p:sp>
        <p:nvSpPr>
          <p:cNvPr id="10" name="タイトル 11"/>
          <p:cNvSpPr txBox="1">
            <a:spLocks/>
          </p:cNvSpPr>
          <p:nvPr/>
        </p:nvSpPr>
        <p:spPr>
          <a:xfrm>
            <a:off x="952500" y="448479"/>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smtClean="0">
                <a:solidFill>
                  <a:srgbClr val="FF0000"/>
                </a:solidFill>
                <a:latin typeface="ＭＳ Ｐゴシック" panose="020B0600070205080204" pitchFamily="50" charset="-128"/>
                <a:ea typeface="ＭＳ Ｐゴシック" panose="020B0600070205080204" pitchFamily="50" charset="-128"/>
              </a:rPr>
              <a:t>「しごと」の</a:t>
            </a:r>
            <a:r>
              <a:rPr lang="ja-JP" altLang="en-US" sz="2215" dirty="0">
                <a:solidFill>
                  <a:srgbClr val="FF0000"/>
                </a:solidFill>
                <a:latin typeface="ＭＳ Ｐゴシック" panose="020B0600070205080204" pitchFamily="50" charset="-128"/>
                <a:ea typeface="ＭＳ Ｐゴシック" panose="020B0600070205080204" pitchFamily="50" charset="-128"/>
              </a:rPr>
              <a:t>取組事例</a:t>
            </a:r>
          </a:p>
        </p:txBody>
      </p:sp>
      <p:cxnSp>
        <p:nvCxnSpPr>
          <p:cNvPr id="11" name="直線コネクタ 10"/>
          <p:cNvCxnSpPr/>
          <p:nvPr/>
        </p:nvCxnSpPr>
        <p:spPr>
          <a:xfrm>
            <a:off x="381000" y="953725"/>
            <a:ext cx="9144000"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pic>
        <p:nvPicPr>
          <p:cNvPr id="4" name="図 3"/>
          <p:cNvPicPr>
            <a:picLocks noChangeAspect="1"/>
          </p:cNvPicPr>
          <p:nvPr/>
        </p:nvPicPr>
        <p:blipFill>
          <a:blip r:embed="rId5"/>
          <a:stretch>
            <a:fillRect/>
          </a:stretch>
        </p:blipFill>
        <p:spPr>
          <a:xfrm>
            <a:off x="5486400" y="2362200"/>
            <a:ext cx="2819400" cy="3984324"/>
          </a:xfrm>
          <a:prstGeom prst="rect">
            <a:avLst/>
          </a:prstGeom>
        </p:spPr>
      </p:pic>
      <p:pic>
        <p:nvPicPr>
          <p:cNvPr id="5" name="図 4"/>
          <p:cNvPicPr>
            <a:picLocks noChangeAspect="1"/>
          </p:cNvPicPr>
          <p:nvPr/>
        </p:nvPicPr>
        <p:blipFill>
          <a:blip r:embed="rId6"/>
          <a:stretch>
            <a:fillRect/>
          </a:stretch>
        </p:blipFill>
        <p:spPr>
          <a:xfrm>
            <a:off x="1524000" y="2133601"/>
            <a:ext cx="3200400" cy="4480765"/>
          </a:xfrm>
          <a:prstGeom prst="rect">
            <a:avLst/>
          </a:prstGeom>
        </p:spPr>
      </p:pic>
    </p:spTree>
    <p:extLst>
      <p:ext uri="{BB962C8B-B14F-4D97-AF65-F5344CB8AC3E}">
        <p14:creationId xmlns:p14="http://schemas.microsoft.com/office/powerpoint/2010/main" val="332402794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158245" y="5971980"/>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8</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88451" y="1047161"/>
            <a:ext cx="3962400" cy="2182062"/>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スマート市民農園</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a:t>
            </a:r>
            <a:b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b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農業版</a:t>
            </a:r>
            <a:r>
              <a:rPr lang="en-US" altLang="ja-JP"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STEAM</a:t>
            </a: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教育</a:t>
            </a:r>
            <a:endPar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624045" y="703512"/>
            <a:ext cx="728775" cy="28225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84" y="488120"/>
            <a:ext cx="2521240" cy="502525"/>
          </a:xfrm>
          <a:prstGeom prst="rect">
            <a:avLst/>
          </a:prstGeom>
        </p:spPr>
      </p:pic>
      <p:sp>
        <p:nvSpPr>
          <p:cNvPr id="10" name="タイトル 11"/>
          <p:cNvSpPr txBox="1">
            <a:spLocks/>
          </p:cNvSpPr>
          <p:nvPr/>
        </p:nvSpPr>
        <p:spPr>
          <a:xfrm>
            <a:off x="952501" y="543838"/>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smtClean="0">
                <a:solidFill>
                  <a:srgbClr val="FF0000"/>
                </a:solidFill>
                <a:latin typeface="ＭＳ Ｐゴシック" panose="020B0600070205080204" pitchFamily="50" charset="-128"/>
                <a:ea typeface="ＭＳ Ｐゴシック" panose="020B0600070205080204" pitchFamily="50" charset="-128"/>
              </a:rPr>
              <a:t>「しごと」の</a:t>
            </a:r>
            <a:r>
              <a:rPr lang="ja-JP" altLang="en-US" sz="2215" dirty="0">
                <a:solidFill>
                  <a:srgbClr val="FF0000"/>
                </a:solidFill>
                <a:latin typeface="ＭＳ Ｐゴシック" panose="020B0600070205080204" pitchFamily="50" charset="-128"/>
                <a:ea typeface="ＭＳ Ｐゴシック" panose="020B0600070205080204" pitchFamily="50" charset="-128"/>
              </a:rPr>
              <a:t>取組事例</a:t>
            </a:r>
          </a:p>
        </p:txBody>
      </p:sp>
      <p:cxnSp>
        <p:nvCxnSpPr>
          <p:cNvPr id="11" name="直線コネクタ 10"/>
          <p:cNvCxnSpPr/>
          <p:nvPr/>
        </p:nvCxnSpPr>
        <p:spPr>
          <a:xfrm>
            <a:off x="381000" y="1047161"/>
            <a:ext cx="9144000" cy="0"/>
          </a:xfrm>
          <a:prstGeom prst="line">
            <a:avLst/>
          </a:prstGeom>
          <a:ln>
            <a:solidFill>
              <a:srgbClr val="0070C0"/>
            </a:solidFill>
          </a:ln>
        </p:spPr>
        <p:style>
          <a:lnRef idx="2">
            <a:schemeClr val="accent3"/>
          </a:lnRef>
          <a:fillRef idx="0">
            <a:schemeClr val="accent3"/>
          </a:fillRef>
          <a:effectRef idx="1">
            <a:schemeClr val="accent3"/>
          </a:effectRef>
          <a:fontRef idx="minor">
            <a:schemeClr val="tx1"/>
          </a:fontRef>
        </p:style>
      </p:cxnSp>
      <p:sp>
        <p:nvSpPr>
          <p:cNvPr id="4" name="正方形/長方形 3"/>
          <p:cNvSpPr/>
          <p:nvPr/>
        </p:nvSpPr>
        <p:spPr>
          <a:xfrm>
            <a:off x="4361389" y="5949280"/>
            <a:ext cx="4572000" cy="307777"/>
          </a:xfrm>
          <a:prstGeom prst="rect">
            <a:avLst/>
          </a:prstGeom>
        </p:spPr>
        <p:txBody>
          <a:bodyPr>
            <a:spAutoFit/>
          </a:bodyPr>
          <a:lstStyle/>
          <a:p>
            <a:r>
              <a:rPr lang="ja-JP" altLang="en-US" sz="1400" dirty="0"/>
              <a:t>スマート市民農園の授業風景</a:t>
            </a:r>
            <a:r>
              <a:rPr lang="en-US" altLang="ja-JP" sz="1400" dirty="0"/>
              <a:t>(</a:t>
            </a:r>
            <a:r>
              <a:rPr lang="ja-JP" altLang="en-US" sz="1400" dirty="0"/>
              <a:t>姫路市立書写養護学校</a:t>
            </a:r>
            <a:r>
              <a:rPr lang="en-US" altLang="ja-JP" sz="1400" dirty="0"/>
              <a:t>)</a:t>
            </a:r>
            <a:endParaRPr lang="ja-JP" altLang="en-US" sz="1400" dirty="0"/>
          </a:p>
        </p:txBody>
      </p:sp>
      <p:pic>
        <p:nvPicPr>
          <p:cNvPr id="5" name="図 4"/>
          <p:cNvPicPr>
            <a:picLocks noChangeAspect="1"/>
          </p:cNvPicPr>
          <p:nvPr/>
        </p:nvPicPr>
        <p:blipFill>
          <a:blip r:embed="rId5"/>
          <a:stretch>
            <a:fillRect/>
          </a:stretch>
        </p:blipFill>
        <p:spPr>
          <a:xfrm>
            <a:off x="6400801" y="1841283"/>
            <a:ext cx="2532589" cy="2007540"/>
          </a:xfrm>
          <a:prstGeom prst="rect">
            <a:avLst/>
          </a:prstGeom>
        </p:spPr>
      </p:pic>
      <p:pic>
        <p:nvPicPr>
          <p:cNvPr id="13" name="図 12">
            <a:extLst>
              <a:ext uri="{FF2B5EF4-FFF2-40B4-BE49-F238E27FC236}">
                <a16:creationId xmlns:a16="http://schemas.microsoft.com/office/drawing/2014/main" id="{1FB3438F-8836-4B7C-A006-A4C737BC69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1" y="3924383"/>
            <a:ext cx="2267321" cy="1656006"/>
          </a:xfrm>
          <a:prstGeom prst="rect">
            <a:avLst/>
          </a:prstGeom>
        </p:spPr>
      </p:pic>
      <p:sp>
        <p:nvSpPr>
          <p:cNvPr id="14" name="テキスト ボックス 13">
            <a:extLst>
              <a:ext uri="{FF2B5EF4-FFF2-40B4-BE49-F238E27FC236}">
                <a16:creationId xmlns:a16="http://schemas.microsoft.com/office/drawing/2014/main" id="{914DA55D-70E8-4E5C-8E67-876167F4660E}"/>
              </a:ext>
            </a:extLst>
          </p:cNvPr>
          <p:cNvSpPr txBox="1"/>
          <p:nvPr/>
        </p:nvSpPr>
        <p:spPr>
          <a:xfrm>
            <a:off x="1048286" y="5364947"/>
            <a:ext cx="1883657" cy="523220"/>
          </a:xfrm>
          <a:prstGeom prst="rect">
            <a:avLst/>
          </a:prstGeom>
          <a:noFill/>
        </p:spPr>
        <p:txBody>
          <a:bodyPr wrap="square" rtlCol="0">
            <a:spAutoFit/>
          </a:bodyPr>
          <a:lstStyle/>
          <a:p>
            <a:r>
              <a:rPr lang="ja-JP" altLang="en-US" sz="1400" dirty="0"/>
              <a:t>農業用ロボット</a:t>
            </a:r>
            <a:endParaRPr lang="en-US" altLang="ja-JP" sz="1400" dirty="0"/>
          </a:p>
          <a:p>
            <a:r>
              <a:rPr lang="en-US" altLang="ja-JP" sz="1400" dirty="0" err="1"/>
              <a:t>Farmbot</a:t>
            </a:r>
            <a:r>
              <a:rPr lang="en-US" altLang="ja-JP" sz="1400" dirty="0"/>
              <a:t> Genesis</a:t>
            </a:r>
          </a:p>
        </p:txBody>
      </p:sp>
      <p:pic>
        <p:nvPicPr>
          <p:cNvPr id="15" name="図 14"/>
          <p:cNvPicPr>
            <a:picLocks noChangeAspect="1"/>
          </p:cNvPicPr>
          <p:nvPr/>
        </p:nvPicPr>
        <p:blipFill>
          <a:blip r:embed="rId7"/>
          <a:stretch>
            <a:fillRect/>
          </a:stretch>
        </p:blipFill>
        <p:spPr>
          <a:xfrm>
            <a:off x="3657600" y="4024404"/>
            <a:ext cx="2586038" cy="1900582"/>
          </a:xfrm>
          <a:prstGeom prst="rect">
            <a:avLst/>
          </a:prstGeom>
        </p:spPr>
      </p:pic>
      <p:pic>
        <p:nvPicPr>
          <p:cNvPr id="16" name="図 15"/>
          <p:cNvPicPr>
            <a:picLocks noChangeAspect="1"/>
          </p:cNvPicPr>
          <p:nvPr/>
        </p:nvPicPr>
        <p:blipFill>
          <a:blip r:embed="rId8"/>
          <a:stretch>
            <a:fillRect/>
          </a:stretch>
        </p:blipFill>
        <p:spPr>
          <a:xfrm>
            <a:off x="6406763" y="4021753"/>
            <a:ext cx="2526626" cy="1925933"/>
          </a:xfrm>
          <a:prstGeom prst="rect">
            <a:avLst/>
          </a:prstGeom>
        </p:spPr>
      </p:pic>
    </p:spTree>
    <p:extLst>
      <p:ext uri="{BB962C8B-B14F-4D97-AF65-F5344CB8AC3E}">
        <p14:creationId xmlns:p14="http://schemas.microsoft.com/office/powerpoint/2010/main" val="1454665533"/>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sldNum" sz="quarter" idx="12"/>
          </p:nvPr>
        </p:nvSpPr>
        <p:spPr>
          <a:xfrm>
            <a:off x="7300733" y="6141295"/>
            <a:ext cx="2057400" cy="365125"/>
          </a:xfrm>
          <a:prstGeom prst="rect">
            <a:avLst/>
          </a:prstGeom>
          <a:noFill/>
          <a:ln>
            <a:noFill/>
          </a:ln>
        </p:spPr>
        <p:txBody>
          <a:bodyPr vert="horz" lIns="91425" tIns="45700" rIns="91425" bIns="45700" rtlCol="0" anchor="ctr" anchorCtr="0">
            <a:noAutofit/>
          </a:bodyPr>
          <a:lstStyle/>
          <a:p>
            <a:pPr>
              <a:spcBef>
                <a:spcPts val="0"/>
              </a:spcBef>
              <a:buSzPct val="25000"/>
            </a:pPr>
            <a:fld id="{00000000-1234-1234-1234-123412341234}" type="slidenum">
              <a:rPr lang="en-US">
                <a:solidFill>
                  <a:srgbClr val="888888"/>
                </a:solidFill>
                <a:latin typeface="Arial" panose="020B0604020202020204" pitchFamily="34" charset="0"/>
                <a:ea typeface="Calibri"/>
                <a:cs typeface="Arial" panose="020B0604020202020204" pitchFamily="34" charset="0"/>
                <a:sym typeface="Calibri"/>
              </a:rPr>
              <a:pPr>
                <a:spcBef>
                  <a:spcPts val="0"/>
                </a:spcBef>
                <a:buSzPct val="25000"/>
              </a:pPr>
              <a:t>9</a:t>
            </a:fld>
            <a:endParaRPr lang="en-US" dirty="0">
              <a:solidFill>
                <a:srgbClr val="888888"/>
              </a:solidFill>
              <a:latin typeface="Arial" panose="020B0604020202020204" pitchFamily="34" charset="0"/>
              <a:ea typeface="Calibri"/>
              <a:cs typeface="Arial" panose="020B0604020202020204" pitchFamily="34" charset="0"/>
              <a:sym typeface="Calibri"/>
            </a:endParaRPr>
          </a:p>
        </p:txBody>
      </p:sp>
      <p:sp>
        <p:nvSpPr>
          <p:cNvPr id="28" name="Shape 107"/>
          <p:cNvSpPr txBox="1">
            <a:spLocks noGrp="1"/>
          </p:cNvSpPr>
          <p:nvPr>
            <p:ph type="title"/>
          </p:nvPr>
        </p:nvSpPr>
        <p:spPr>
          <a:xfrm>
            <a:off x="685800" y="1105754"/>
            <a:ext cx="3962400" cy="1027846"/>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ja-JP" altLang="en-US" sz="32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rPr>
              <a:t>アグリテック甲子園</a:t>
            </a:r>
            <a:endParaRPr lang="en-US" sz="2400" b="1" dirty="0">
              <a:solidFill>
                <a:schemeClr val="dk1"/>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5448" r="8007" b="19962"/>
          <a:stretch/>
        </p:blipFill>
        <p:spPr>
          <a:xfrm>
            <a:off x="8647309" y="752342"/>
            <a:ext cx="728775" cy="282254"/>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80" y="548680"/>
            <a:ext cx="2521240" cy="502525"/>
          </a:xfrm>
          <a:prstGeom prst="rect">
            <a:avLst/>
          </a:prstGeom>
        </p:spPr>
      </p:pic>
      <p:sp>
        <p:nvSpPr>
          <p:cNvPr id="10" name="タイトル 11"/>
          <p:cNvSpPr txBox="1">
            <a:spLocks/>
          </p:cNvSpPr>
          <p:nvPr/>
        </p:nvSpPr>
        <p:spPr>
          <a:xfrm>
            <a:off x="934342" y="517208"/>
            <a:ext cx="7886700" cy="50252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215" dirty="0" smtClean="0">
                <a:solidFill>
                  <a:srgbClr val="002060"/>
                </a:solidFill>
                <a:latin typeface="ＭＳ Ｐゴシック" panose="020B0600070205080204" pitchFamily="50" charset="-128"/>
                <a:ea typeface="ＭＳ Ｐゴシック" panose="020B0600070205080204" pitchFamily="50" charset="-128"/>
              </a:rPr>
              <a:t>「しごと」「ひと」の</a:t>
            </a:r>
            <a:r>
              <a:rPr lang="ja-JP" altLang="en-US" sz="2215" dirty="0">
                <a:solidFill>
                  <a:srgbClr val="002060"/>
                </a:solidFill>
                <a:latin typeface="ＭＳ Ｐゴシック" panose="020B0600070205080204" pitchFamily="50" charset="-128"/>
                <a:ea typeface="ＭＳ Ｐゴシック" panose="020B0600070205080204" pitchFamily="50" charset="-128"/>
              </a:rPr>
              <a:t>取組事例</a:t>
            </a:r>
          </a:p>
        </p:txBody>
      </p:sp>
      <p:cxnSp>
        <p:nvCxnSpPr>
          <p:cNvPr id="11" name="直線コネクタ 10"/>
          <p:cNvCxnSpPr/>
          <p:nvPr/>
        </p:nvCxnSpPr>
        <p:spPr>
          <a:xfrm>
            <a:off x="305692" y="1105754"/>
            <a:ext cx="9144000"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pic>
        <p:nvPicPr>
          <p:cNvPr id="2" name="図 1"/>
          <p:cNvPicPr>
            <a:picLocks noChangeAspect="1"/>
          </p:cNvPicPr>
          <p:nvPr/>
        </p:nvPicPr>
        <p:blipFill>
          <a:blip r:embed="rId5"/>
          <a:stretch>
            <a:fillRect/>
          </a:stretch>
        </p:blipFill>
        <p:spPr>
          <a:xfrm>
            <a:off x="783443" y="4959170"/>
            <a:ext cx="2148499" cy="1640748"/>
          </a:xfrm>
          <a:prstGeom prst="rect">
            <a:avLst/>
          </a:prstGeom>
        </p:spPr>
      </p:pic>
      <p:pic>
        <p:nvPicPr>
          <p:cNvPr id="3" name="図 2"/>
          <p:cNvPicPr>
            <a:picLocks noChangeAspect="1"/>
          </p:cNvPicPr>
          <p:nvPr/>
        </p:nvPicPr>
        <p:blipFill rotWithShape="1">
          <a:blip r:embed="rId6"/>
          <a:srcRect t="8639" b="-5070"/>
          <a:stretch/>
        </p:blipFill>
        <p:spPr>
          <a:xfrm>
            <a:off x="412089" y="1984601"/>
            <a:ext cx="5846056" cy="2864123"/>
          </a:xfrm>
          <a:prstGeom prst="rect">
            <a:avLst/>
          </a:prstGeom>
        </p:spPr>
      </p:pic>
      <p:sp>
        <p:nvSpPr>
          <p:cNvPr id="4" name="正方形/長方形 3"/>
          <p:cNvSpPr/>
          <p:nvPr/>
        </p:nvSpPr>
        <p:spPr>
          <a:xfrm>
            <a:off x="584459" y="4717542"/>
            <a:ext cx="4961198" cy="461665"/>
          </a:xfrm>
          <a:prstGeom prst="rect">
            <a:avLst/>
          </a:prstGeom>
        </p:spPr>
        <p:txBody>
          <a:bodyPr wrap="square">
            <a:spAutoFit/>
          </a:bodyPr>
          <a:lstStyle/>
          <a:p>
            <a:r>
              <a:rPr lang="ja-JP" altLang="en-US" sz="1200" dirty="0"/>
              <a:t>アグリテック甲子園とは、アグリテックのアイデアやビジネスプランを競い</a:t>
            </a:r>
            <a:r>
              <a:rPr lang="ja-JP" altLang="en-US" sz="1200" dirty="0" smtClean="0"/>
              <a:t>、</a:t>
            </a:r>
            <a:endParaRPr lang="en-US" altLang="ja-JP" sz="1200" dirty="0" smtClean="0"/>
          </a:p>
          <a:p>
            <a:r>
              <a:rPr lang="ja-JP" altLang="en-US" sz="1200" dirty="0" smtClean="0"/>
              <a:t>農業</a:t>
            </a:r>
            <a:r>
              <a:rPr lang="ja-JP" altLang="en-US" sz="1200" dirty="0"/>
              <a:t>分野のデジタル分野の育成を目的とした大会です。</a:t>
            </a:r>
          </a:p>
        </p:txBody>
      </p:sp>
      <p:sp>
        <p:nvSpPr>
          <p:cNvPr id="12" name="正方形/長方形 11"/>
          <p:cNvSpPr/>
          <p:nvPr/>
        </p:nvSpPr>
        <p:spPr>
          <a:xfrm>
            <a:off x="2909293" y="5677526"/>
            <a:ext cx="2563445" cy="646331"/>
          </a:xfrm>
          <a:prstGeom prst="rect">
            <a:avLst/>
          </a:prstGeom>
        </p:spPr>
        <p:txBody>
          <a:bodyPr wrap="square">
            <a:spAutoFit/>
          </a:bodyPr>
          <a:lstStyle/>
          <a:p>
            <a:r>
              <a:rPr lang="en-US" altLang="ja-JP" sz="1200" dirty="0"/>
              <a:t>※</a:t>
            </a:r>
            <a:r>
              <a:rPr lang="ja-JP" altLang="en-US" sz="1200" dirty="0"/>
              <a:t>アグリテックとは、農業と技術を組み合わせた造語で</a:t>
            </a:r>
            <a:r>
              <a:rPr lang="ja-JP" altLang="en-US" sz="1200" dirty="0" smtClean="0"/>
              <a:t>、農業</a:t>
            </a:r>
            <a:r>
              <a:rPr lang="ja-JP" altLang="en-US" sz="1200" dirty="0"/>
              <a:t>領域で</a:t>
            </a:r>
            <a:r>
              <a:rPr lang="en-US" altLang="ja-JP" sz="1200" dirty="0"/>
              <a:t>ICT</a:t>
            </a:r>
            <a:r>
              <a:rPr lang="ja-JP" altLang="en-US" sz="1200" dirty="0"/>
              <a:t>技術を活用することです</a:t>
            </a:r>
          </a:p>
        </p:txBody>
      </p: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4022" y="1371061"/>
            <a:ext cx="2521011" cy="1418489"/>
          </a:xfrm>
          <a:prstGeom prst="rect">
            <a:avLst/>
          </a:prstGeom>
        </p:spPr>
      </p:pic>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378714" y="2531603"/>
            <a:ext cx="2100548" cy="1575410"/>
          </a:xfrm>
          <a:prstGeom prst="rect">
            <a:avLst/>
          </a:prstGeom>
          <a:scene3d>
            <a:camera prst="orthographicFront">
              <a:rot lat="0" lon="10799977" rev="0"/>
            </a:camera>
            <a:lightRig rig="threePt" dir="t"/>
          </a:scene3d>
        </p:spPr>
      </p:pic>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3833" y="3669896"/>
            <a:ext cx="2151200" cy="1613400"/>
          </a:xfrm>
          <a:prstGeom prst="rect">
            <a:avLst/>
          </a:prstGeom>
        </p:spPr>
      </p:pic>
      <p:pic>
        <p:nvPicPr>
          <p:cNvPr id="5" name="図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8509" y="4987359"/>
            <a:ext cx="2080753" cy="1560565"/>
          </a:xfrm>
          <a:prstGeom prst="rect">
            <a:avLst/>
          </a:prstGeom>
        </p:spPr>
      </p:pic>
    </p:spTree>
    <p:extLst>
      <p:ext uri="{BB962C8B-B14F-4D97-AF65-F5344CB8AC3E}">
        <p14:creationId xmlns:p14="http://schemas.microsoft.com/office/powerpoint/2010/main" val="1558868392"/>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22053</TotalTime>
  <Words>3465</Words>
  <Application>Microsoft Office PowerPoint</Application>
  <PresentationFormat>A4 210 x 297 mm</PresentationFormat>
  <Paragraphs>303</Paragraphs>
  <Slides>18</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18</vt:i4>
      </vt:variant>
    </vt:vector>
  </HeadingPairs>
  <TitlesOfParts>
    <vt:vector size="30" baseType="lpstr">
      <vt:lpstr>HGPｺﾞｼｯｸM</vt:lpstr>
      <vt:lpstr>Meiryo UI</vt:lpstr>
      <vt:lpstr>ＭＳ Ｐゴシック</vt:lpstr>
      <vt:lpstr>ＭＳ Ｐ明朝</vt:lpstr>
      <vt:lpstr>ＭＳ ゴシック</vt:lpstr>
      <vt:lpstr>ＭＳ 明朝</vt:lpstr>
      <vt:lpstr>メイリオ</vt:lpstr>
      <vt:lpstr>Arial</vt:lpstr>
      <vt:lpstr>Calibri</vt:lpstr>
      <vt:lpstr>Century</vt:lpstr>
      <vt:lpstr>Times New Roman</vt:lpstr>
      <vt:lpstr>Office ​​テーマ</vt:lpstr>
      <vt:lpstr>ひめじ創生の主な取組について</vt:lpstr>
      <vt:lpstr>PowerPoint プレゼンテーション</vt:lpstr>
      <vt:lpstr>PowerPoint プレゼンテーション</vt:lpstr>
      <vt:lpstr>PowerPoint プレゼンテーション</vt:lpstr>
      <vt:lpstr>姫路市SDGs 未来都市 に定めるKPI(1) （2030年のゴール）</vt:lpstr>
      <vt:lpstr>姫路市SDGs未来都市 に定めるKPI(２)（3年度間のゴール）</vt:lpstr>
      <vt:lpstr>姫路市SDGs宣言 の創設及び周知（令和3年11月25日～）</vt:lpstr>
      <vt:lpstr>スマート市民農園 × 農業版STEAM教育</vt:lpstr>
      <vt:lpstr>アグリテック甲子園</vt:lpstr>
      <vt:lpstr>新婚新生活支援事業  経済的不安により結婚を踏みとどまることのないよう、 結婚に伴う新生活への準備資金（新居の家賃､引っ越し 費用等）の一部を助成  ■補助対象 　　婚姻に伴う住宅取得費用、住宅賃借費用、 　　リフォーム費用、引越費用  ■補助上限額 　　1世帯あたり30万円　 　　※補助金の交付申請時点で夫婦共にマイナンバー 　　　カードを所有している場合は35万円</vt:lpstr>
      <vt:lpstr>「ひと」の取組事例</vt:lpstr>
      <vt:lpstr>国際理解講演会の実施  （ポーランドと日本 ～異文化協力）</vt:lpstr>
      <vt:lpstr>食品ロス削減の取組  「姫路市食品ロス もったいない運動」</vt:lpstr>
      <vt:lpstr>「まち」の取組事例</vt:lpstr>
      <vt:lpstr>「まち」の取組事例</vt:lpstr>
      <vt:lpstr>空き家対策 (農地の取得面積の緩和)  空き家バンクに登録された空き家とセットで農地を取得する場合、下限面積の要件を 3000㎡から100㎡に 引き下げました。</vt:lpstr>
      <vt:lpstr>職員研修会  自治体におけるSDGsの 取組方法などを説明     グループワーク  各課の事業がSDGsの推進 にどうつながるか意見交換  </vt:lpstr>
      <vt:lpstr>「SDGs×グリーン」グローカル人材育成事業  （地方創生推進交付金対象）    ライフスタイル・ビジネススタイルの変革を促す「グリーン」の 観点を取り入れ、若者が姫路地域で活躍する機会を提供 することにより、グローカル人材を育成していきます。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HIROMU</dc:creator>
  <cp:lastModifiedBy>大谷　隆雄</cp:lastModifiedBy>
  <cp:revision>1795</cp:revision>
  <cp:lastPrinted>2022-05-16T05:04:44Z</cp:lastPrinted>
  <dcterms:created xsi:type="dcterms:W3CDTF">2010-11-27T05:08:14Z</dcterms:created>
  <dcterms:modified xsi:type="dcterms:W3CDTF">2022-05-26T00:48:11Z</dcterms:modified>
</cp:coreProperties>
</file>